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2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362" r:id="rId2"/>
    <p:sldId id="433" r:id="rId3"/>
    <p:sldId id="313" r:id="rId4"/>
    <p:sldId id="344" r:id="rId5"/>
    <p:sldId id="339" r:id="rId6"/>
    <p:sldId id="437" r:id="rId7"/>
    <p:sldId id="369" r:id="rId8"/>
    <p:sldId id="431" r:id="rId9"/>
    <p:sldId id="366" r:id="rId10"/>
    <p:sldId id="367" r:id="rId11"/>
    <p:sldId id="430" r:id="rId12"/>
    <p:sldId id="319" r:id="rId13"/>
    <p:sldId id="322" r:id="rId14"/>
    <p:sldId id="434" r:id="rId15"/>
    <p:sldId id="363" r:id="rId16"/>
    <p:sldId id="368" r:id="rId17"/>
    <p:sldId id="429" r:id="rId18"/>
    <p:sldId id="348" r:id="rId19"/>
    <p:sldId id="347" r:id="rId20"/>
    <p:sldId id="438" r:id="rId21"/>
  </p:sldIdLst>
  <p:sldSz cx="12192000" cy="6858000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nda Wagner" initials="AW" lastIdx="18" clrIdx="0">
    <p:extLst>
      <p:ext uri="{19B8F6BF-5375-455C-9EA6-DF929625EA0E}">
        <p15:presenceInfo xmlns:p15="http://schemas.microsoft.com/office/powerpoint/2012/main" userId="08dfdc22376983d6" providerId="Windows Live"/>
      </p:ext>
    </p:extLst>
  </p:cmAuthor>
  <p:cmAuthor id="2" name="Jimmy S" initials="JS" lastIdx="10" clrIdx="1">
    <p:extLst>
      <p:ext uri="{19B8F6BF-5375-455C-9EA6-DF929625EA0E}">
        <p15:presenceInfo xmlns:p15="http://schemas.microsoft.com/office/powerpoint/2012/main" userId="Jimmy 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1E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14" autoAdjust="0"/>
    <p:restoredTop sz="94694"/>
  </p:normalViewPr>
  <p:slideViewPr>
    <p:cSldViewPr snapToGrid="0" snapToObjects="1">
      <p:cViewPr varScale="1">
        <p:scale>
          <a:sx n="74" d="100"/>
          <a:sy n="74" d="100"/>
        </p:scale>
        <p:origin x="1027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10-07T11:24:57.694" idx="3">
    <p:pos x="3886" y="2650"/>
    <p:text>Jimmy S	07-10-2019
The patent granted is not actually for the lead candidate, but rather the "mechanism" based on a second use of a known molecule. Long story...</p:text>
    <p:extLst>
      <p:ext uri="{C676402C-5697-4E1C-873F-D02D1690AC5C}">
        <p15:threadingInfo xmlns:p15="http://schemas.microsoft.com/office/powerpoint/2012/main" timeZoneBias="180"/>
      </p:ext>
    </p:extLst>
  </p:cm>
  <p:cm authorId="2" dt="2019-10-07T11:25:19.648" idx="4">
    <p:pos x="3893" y="3317"/>
    <p:text>Amanda Wagner	23-09-2019
Is this from angels? Your personal investment?</p:text>
    <p:extLst>
      <p:ext uri="{C676402C-5697-4E1C-873F-D02D1690AC5C}">
        <p15:threadingInfo xmlns:p15="http://schemas.microsoft.com/office/powerpoint/2012/main" timeZoneBias="180"/>
      </p:ext>
    </p:extLst>
  </p:cm>
  <p:cm authorId="2" dt="2019-10-07T11:25:42.656" idx="5">
    <p:pos x="3893" y="3453"/>
    <p:text>comes from Aleph Pharma (created by the authors) and from the University (UNAB)</p:text>
    <p:extLst>
      <p:ext uri="{C676402C-5697-4E1C-873F-D02D1690AC5C}">
        <p15:threadingInfo xmlns:p15="http://schemas.microsoft.com/office/powerpoint/2012/main" timeZoneBias="180">
          <p15:parentCm authorId="2" idx="4"/>
        </p15:threadingInfo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2F251-0D04-4649-AB7E-0806E71F129B}" type="datetimeFigureOut">
              <a:rPr lang="es-CL" smtClean="0"/>
              <a:t>03-12-2019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AB2C4-450B-4E02-8D31-B4FD99C82787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4167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3AB2C4-450B-4E02-8D31-B4FD99C82787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76420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AB2C4-450B-4E02-8D31-B4FD99C82787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0189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AB2C4-450B-4E02-8D31-B4FD99C82787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46751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2A1F1-393C-9447-8A73-5C6A31E1FE8B}" type="datetimeFigureOut">
              <a:rPr lang="es-ES" smtClean="0"/>
              <a:t>03/12/2019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2CE8-13DD-1C40-B3E4-FE13239A67C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4474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2A1F1-393C-9447-8A73-5C6A31E1FE8B}" type="datetimeFigureOut">
              <a:rPr lang="es-ES" smtClean="0"/>
              <a:t>03/12/2019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2CE8-13DD-1C40-B3E4-FE13239A67C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6035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2A1F1-393C-9447-8A73-5C6A31E1FE8B}" type="datetimeFigureOut">
              <a:rPr lang="es-ES" smtClean="0"/>
              <a:t>03/12/2019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2CE8-13DD-1C40-B3E4-FE13239A67C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2118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2A1F1-393C-9447-8A73-5C6A31E1FE8B}" type="datetimeFigureOut">
              <a:rPr lang="es-ES" smtClean="0"/>
              <a:t>03/12/2019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2CE8-13DD-1C40-B3E4-FE13239A67C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7984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2A1F1-393C-9447-8A73-5C6A31E1FE8B}" type="datetimeFigureOut">
              <a:rPr lang="es-ES" smtClean="0"/>
              <a:t>03/12/2019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2CE8-13DD-1C40-B3E4-FE13239A67C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7884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2A1F1-393C-9447-8A73-5C6A31E1FE8B}" type="datetimeFigureOut">
              <a:rPr lang="es-ES" smtClean="0"/>
              <a:t>03/12/2019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2CE8-13DD-1C40-B3E4-FE13239A67C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127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2A1F1-393C-9447-8A73-5C6A31E1FE8B}" type="datetimeFigureOut">
              <a:rPr lang="es-ES" smtClean="0"/>
              <a:t>03/12/2019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2CE8-13DD-1C40-B3E4-FE13239A67C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7774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2A1F1-393C-9447-8A73-5C6A31E1FE8B}" type="datetimeFigureOut">
              <a:rPr lang="es-ES" smtClean="0"/>
              <a:t>03/12/2019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2CE8-13DD-1C40-B3E4-FE13239A67C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9641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2A1F1-393C-9447-8A73-5C6A31E1FE8B}" type="datetimeFigureOut">
              <a:rPr lang="es-ES" smtClean="0"/>
              <a:t>03/12/2019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2CE8-13DD-1C40-B3E4-FE13239A67C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353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2A1F1-393C-9447-8A73-5C6A31E1FE8B}" type="datetimeFigureOut">
              <a:rPr lang="es-ES" smtClean="0"/>
              <a:t>03/12/2019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2CE8-13DD-1C40-B3E4-FE13239A67C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9720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2A1F1-393C-9447-8A73-5C6A31E1FE8B}" type="datetimeFigureOut">
              <a:rPr lang="es-ES" smtClean="0"/>
              <a:t>03/12/2019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2CE8-13DD-1C40-B3E4-FE13239A67C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0833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2A1F1-393C-9447-8A73-5C6A31E1FE8B}" type="datetimeFigureOut">
              <a:rPr lang="es-ES" smtClean="0"/>
              <a:t>03/12/2019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C2CE8-13DD-1C40-B3E4-FE13239A67C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5371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jpg"/><Relationship Id="rId7" Type="http://schemas.openxmlformats.org/officeDocument/2006/relationships/image" Target="../media/image22.jpe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g"/><Relationship Id="rId5" Type="http://schemas.openxmlformats.org/officeDocument/2006/relationships/image" Target="../media/image20.jpeg"/><Relationship Id="rId10" Type="http://schemas.openxmlformats.org/officeDocument/2006/relationships/image" Target="../media/image25.jp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jstehberg@unab.c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2.jp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1AECAB4-3A56-4E40-820D-FC9BFBCDDC25}"/>
              </a:ext>
            </a:extLst>
          </p:cNvPr>
          <p:cNvSpPr/>
          <p:nvPr/>
        </p:nvSpPr>
        <p:spPr>
          <a:xfrm>
            <a:off x="6906704" y="1500453"/>
            <a:ext cx="529390" cy="51484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2976492" y="1925721"/>
            <a:ext cx="6402608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+mn-lt"/>
                <a:ea typeface="Calibri"/>
              </a:rPr>
              <a:t>Developing a novel class of antidepressants targeting astrocytes</a:t>
            </a:r>
            <a:endParaRPr lang="en-US" sz="1600" dirty="0">
              <a:latin typeface="+mn-lt"/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2731177" y="3829761"/>
            <a:ext cx="6491416" cy="19968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/>
              <a:t>Dr. Jimmy Stehberg</a:t>
            </a:r>
          </a:p>
          <a:p>
            <a:pPr algn="ctr"/>
            <a:endParaRPr lang="en-US" sz="2000" b="1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1600" dirty="0"/>
              <a:t>December, 2019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813733" y="6377878"/>
            <a:ext cx="1529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i="1" dirty="0">
                <a:solidFill>
                  <a:schemeClr val="bg1"/>
                </a:solidFill>
              </a:rPr>
              <a:t>Aleph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085169" y="6377878"/>
            <a:ext cx="1743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i="1" dirty="0">
                <a:solidFill>
                  <a:schemeClr val="bg1"/>
                </a:solidFill>
              </a:rPr>
              <a:t>Pharmaceuticals</a:t>
            </a:r>
          </a:p>
        </p:txBody>
      </p:sp>
      <p:sp>
        <p:nvSpPr>
          <p:cNvPr id="11" name="1 Título">
            <a:extLst>
              <a:ext uri="{FF2B5EF4-FFF2-40B4-BE49-F238E27FC236}">
                <a16:creationId xmlns:a16="http://schemas.microsoft.com/office/drawing/2014/main" id="{8613E369-5286-4BD2-BE74-ACF0E654E401}"/>
              </a:ext>
            </a:extLst>
          </p:cNvPr>
          <p:cNvSpPr txBox="1">
            <a:spLocks/>
          </p:cNvSpPr>
          <p:nvPr/>
        </p:nvSpPr>
        <p:spPr>
          <a:xfrm>
            <a:off x="3117850" y="1083111"/>
            <a:ext cx="58293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ea typeface="Calibri"/>
              </a:rPr>
              <a:t>Aleph Pharmaceuticals</a:t>
            </a:r>
          </a:p>
          <a:p>
            <a:endParaRPr lang="en-US" sz="1600" dirty="0"/>
          </a:p>
        </p:txBody>
      </p:sp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83B59920-AFBB-46E9-8D99-A50FBA7B73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022816"/>
              </p:ext>
            </p:extLst>
          </p:nvPr>
        </p:nvGraphicFramePr>
        <p:xfrm>
          <a:off x="5464175" y="165073"/>
          <a:ext cx="113665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7" r:id="rId4" imgW="2272680" imgH="2514240" progId="">
                  <p:embed/>
                </p:oleObj>
              </mc:Choice>
              <mc:Fallback>
                <p:oleObj r:id="rId4" imgW="2272680" imgH="2514240" progId="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1ECEA3A7-228E-43E4-BC3D-61B17ADA2A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64175" y="165073"/>
                        <a:ext cx="1136650" cy="1257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2777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4813733" y="6377878"/>
            <a:ext cx="1529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i="1" dirty="0">
                <a:solidFill>
                  <a:schemeClr val="bg1"/>
                </a:solidFill>
              </a:rPr>
              <a:t>Aleph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6085169" y="6377878"/>
            <a:ext cx="1743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i="1" dirty="0">
                <a:solidFill>
                  <a:schemeClr val="bg1"/>
                </a:solidFill>
              </a:rPr>
              <a:t>Pharmaceuticals</a:t>
            </a: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7E176EFE-FE7C-45BA-8EDA-2F56672E1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2679" y="326919"/>
            <a:ext cx="557588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CL" sz="2800" b="1" dirty="0">
                <a:solidFill>
                  <a:schemeClr val="accent1">
                    <a:lumMod val="75000"/>
                  </a:schemeClr>
                </a:solidFill>
              </a:rPr>
              <a:t>ANTIDEPRESSANT EFFECTS OF RX3B </a:t>
            </a:r>
          </a:p>
          <a:p>
            <a:pPr algn="ctr"/>
            <a:r>
              <a:rPr lang="es-CL" sz="2800" b="1" i="1" dirty="0">
                <a:solidFill>
                  <a:schemeClr val="accent1">
                    <a:lumMod val="75000"/>
                  </a:schemeClr>
                </a:solidFill>
              </a:rPr>
              <a:t>IN VIVO </a:t>
            </a:r>
            <a:endParaRPr lang="es-CL" sz="28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7E031B6-9208-452B-92DA-71CD241DE8C2}"/>
              </a:ext>
            </a:extLst>
          </p:cNvPr>
          <p:cNvSpPr txBox="1"/>
          <p:nvPr/>
        </p:nvSpPr>
        <p:spPr>
          <a:xfrm>
            <a:off x="6096000" y="1615813"/>
            <a:ext cx="41452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/>
              <a:t>Shows </a:t>
            </a:r>
            <a:r>
              <a:rPr lang="es-CL" dirty="0" err="1"/>
              <a:t>antidepressant-like</a:t>
            </a:r>
            <a:r>
              <a:rPr lang="es-CL" dirty="0"/>
              <a:t> </a:t>
            </a:r>
            <a:r>
              <a:rPr lang="es-CL" dirty="0" err="1"/>
              <a:t>effects</a:t>
            </a:r>
            <a:r>
              <a:rPr lang="es-CL" dirty="0"/>
              <a:t> </a:t>
            </a:r>
            <a:r>
              <a:rPr lang="es-CL" dirty="0" err="1"/>
              <a:t>when</a:t>
            </a:r>
            <a:r>
              <a:rPr lang="es-CL" dirty="0"/>
              <a:t> </a:t>
            </a:r>
            <a:r>
              <a:rPr lang="es-CL" dirty="0" err="1"/>
              <a:t>injected</a:t>
            </a:r>
            <a:r>
              <a:rPr lang="es-CL" dirty="0"/>
              <a:t> </a:t>
            </a:r>
            <a:r>
              <a:rPr lang="es-CL" dirty="0" err="1"/>
              <a:t>systemically</a:t>
            </a:r>
            <a:r>
              <a:rPr lang="es-CL" dirty="0"/>
              <a:t> (</a:t>
            </a:r>
            <a:r>
              <a:rPr lang="es-CL" dirty="0" err="1"/>
              <a:t>s.c</a:t>
            </a:r>
            <a:r>
              <a:rPr lang="es-CL" dirty="0"/>
              <a:t>) at a </a:t>
            </a:r>
            <a:r>
              <a:rPr lang="es-CL" dirty="0">
                <a:solidFill>
                  <a:srgbClr val="000000"/>
                </a:solidFill>
                <a:latin typeface="Calibri" panose="020F0502020204030204" pitchFamily="34" charset="0"/>
              </a:rPr>
              <a:t>13 µg/Kg </a:t>
            </a:r>
            <a:r>
              <a:rPr lang="es-CL" dirty="0" err="1"/>
              <a:t>dose</a:t>
            </a:r>
            <a:r>
              <a:rPr lang="es-CL" dirty="0"/>
              <a:t> </a:t>
            </a:r>
            <a:r>
              <a:rPr lang="es-CL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algn="just"/>
            <a:endParaRPr lang="es-CL" dirty="0"/>
          </a:p>
          <a:p>
            <a:pPr algn="just"/>
            <a:r>
              <a:rPr lang="es-CL" sz="1200" dirty="0" err="1"/>
              <a:t>Measured</a:t>
            </a:r>
            <a:r>
              <a:rPr lang="es-CL" sz="1200" dirty="0"/>
              <a:t> in FST </a:t>
            </a:r>
            <a:r>
              <a:rPr lang="es-CL" sz="1200" dirty="0" err="1"/>
              <a:t>on</a:t>
            </a:r>
            <a:r>
              <a:rPr lang="es-CL" sz="1200" dirty="0"/>
              <a:t> </a:t>
            </a:r>
            <a:r>
              <a:rPr lang="es-CL" sz="1200" dirty="0" err="1"/>
              <a:t>animals</a:t>
            </a:r>
            <a:r>
              <a:rPr lang="es-CL" sz="1200" dirty="0"/>
              <a:t> </a:t>
            </a:r>
            <a:r>
              <a:rPr lang="es-CL" sz="1200" dirty="0" err="1"/>
              <a:t>that</a:t>
            </a:r>
            <a:r>
              <a:rPr lang="es-CL" sz="1200" dirty="0"/>
              <a:t> </a:t>
            </a:r>
            <a:r>
              <a:rPr lang="es-CL" sz="1200" dirty="0" err="1"/>
              <a:t>underwent</a:t>
            </a:r>
            <a:r>
              <a:rPr lang="es-CL" sz="1200" dirty="0"/>
              <a:t> </a:t>
            </a:r>
            <a:r>
              <a:rPr lang="es-CL" sz="1200" dirty="0" err="1"/>
              <a:t>chronic</a:t>
            </a:r>
            <a:r>
              <a:rPr lang="es-CL" sz="1200" dirty="0"/>
              <a:t> </a:t>
            </a:r>
            <a:r>
              <a:rPr lang="es-CL" sz="1200" dirty="0" err="1"/>
              <a:t>restraint</a:t>
            </a:r>
            <a:r>
              <a:rPr lang="es-CL" sz="1200" dirty="0"/>
              <a:t> stress.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7DD2262E-3B09-4BB6-9909-BE7D244E2DA6}"/>
              </a:ext>
            </a:extLst>
          </p:cNvPr>
          <p:cNvSpPr txBox="1"/>
          <p:nvPr/>
        </p:nvSpPr>
        <p:spPr>
          <a:xfrm>
            <a:off x="6126480" y="3548246"/>
            <a:ext cx="41452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/>
              <a:t>Shows </a:t>
            </a:r>
            <a:r>
              <a:rPr lang="es-CL" dirty="0" err="1"/>
              <a:t>antidepressant</a:t>
            </a:r>
            <a:r>
              <a:rPr lang="es-CL" dirty="0"/>
              <a:t> </a:t>
            </a:r>
            <a:r>
              <a:rPr lang="es-CL" dirty="0" err="1"/>
              <a:t>effects</a:t>
            </a:r>
            <a:r>
              <a:rPr lang="es-CL" dirty="0"/>
              <a:t> similar </a:t>
            </a:r>
            <a:r>
              <a:rPr lang="es-CL" dirty="0" err="1"/>
              <a:t>to</a:t>
            </a:r>
            <a:r>
              <a:rPr lang="es-CL" dirty="0"/>
              <a:t> </a:t>
            </a:r>
            <a:r>
              <a:rPr lang="es-CL" dirty="0" err="1"/>
              <a:t>ketamine</a:t>
            </a:r>
            <a:r>
              <a:rPr lang="es-CL" dirty="0"/>
              <a:t> </a:t>
            </a:r>
            <a:r>
              <a:rPr lang="es-CL" dirty="0" err="1"/>
              <a:t>when</a:t>
            </a:r>
            <a:r>
              <a:rPr lang="es-CL" dirty="0"/>
              <a:t> </a:t>
            </a:r>
            <a:r>
              <a:rPr lang="es-CL" dirty="0" err="1"/>
              <a:t>injected</a:t>
            </a:r>
            <a:r>
              <a:rPr lang="es-CL" dirty="0"/>
              <a:t> </a:t>
            </a:r>
            <a:r>
              <a:rPr lang="es-CL" dirty="0" err="1"/>
              <a:t>systemically</a:t>
            </a:r>
            <a:endParaRPr lang="es-CL" dirty="0"/>
          </a:p>
          <a:p>
            <a:pPr algn="just"/>
            <a:r>
              <a:rPr lang="es-CL" sz="1200" dirty="0" err="1"/>
              <a:t>Measured</a:t>
            </a:r>
            <a:r>
              <a:rPr lang="es-CL" sz="1200" dirty="0"/>
              <a:t> in TST </a:t>
            </a:r>
            <a:r>
              <a:rPr lang="es-CL" sz="1200" dirty="0" err="1"/>
              <a:t>on</a:t>
            </a:r>
            <a:r>
              <a:rPr lang="es-CL" sz="1200" dirty="0"/>
              <a:t> </a:t>
            </a:r>
            <a:r>
              <a:rPr lang="es-CL" sz="1200" dirty="0" err="1"/>
              <a:t>animals</a:t>
            </a:r>
            <a:r>
              <a:rPr lang="es-CL" sz="1200" dirty="0"/>
              <a:t> </a:t>
            </a:r>
            <a:r>
              <a:rPr lang="es-CL" sz="1200" dirty="0" err="1"/>
              <a:t>that</a:t>
            </a:r>
            <a:r>
              <a:rPr lang="es-CL" sz="1200" dirty="0"/>
              <a:t> </a:t>
            </a:r>
            <a:r>
              <a:rPr lang="es-CL" sz="1200" dirty="0" err="1"/>
              <a:t>underwent</a:t>
            </a:r>
            <a:r>
              <a:rPr lang="es-CL" sz="1200" dirty="0"/>
              <a:t> </a:t>
            </a:r>
            <a:r>
              <a:rPr lang="es-CL" sz="1200" dirty="0" err="1"/>
              <a:t>chronic</a:t>
            </a:r>
            <a:r>
              <a:rPr lang="es-CL" sz="1200" dirty="0"/>
              <a:t> </a:t>
            </a:r>
            <a:r>
              <a:rPr lang="es-CL" sz="1200" dirty="0" err="1"/>
              <a:t>restraint</a:t>
            </a:r>
            <a:r>
              <a:rPr lang="es-CL" sz="1200" dirty="0"/>
              <a:t> stress.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273A34-8CD4-4700-8A37-BE57A73AC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462" y="1548516"/>
            <a:ext cx="1686825" cy="196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C2BC50-2B07-438E-832D-59364CDB91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372" y="1581133"/>
            <a:ext cx="1681313" cy="1908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474F21-5AA2-486B-944F-2E0060FC5D53}"/>
              </a:ext>
            </a:extLst>
          </p:cNvPr>
          <p:cNvSpPr txBox="1"/>
          <p:nvPr/>
        </p:nvSpPr>
        <p:spPr>
          <a:xfrm>
            <a:off x="2348349" y="3491344"/>
            <a:ext cx="7897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15 mg/Kg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4036AD-2347-453E-952A-CA188C140549}"/>
              </a:ext>
            </a:extLst>
          </p:cNvPr>
          <p:cNvSpPr/>
          <p:nvPr/>
        </p:nvSpPr>
        <p:spPr>
          <a:xfrm>
            <a:off x="3779607" y="3470116"/>
            <a:ext cx="7864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200" dirty="0">
                <a:solidFill>
                  <a:srgbClr val="000000"/>
                </a:solidFill>
                <a:latin typeface="Calibri" panose="020F0502020204030204" pitchFamily="34" charset="0"/>
              </a:rPr>
              <a:t>13 µg/Kg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90686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4813733" y="6377878"/>
            <a:ext cx="1529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i="1" dirty="0">
                <a:solidFill>
                  <a:schemeClr val="bg1"/>
                </a:solidFill>
              </a:rPr>
              <a:t>Aleph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6085169" y="6377878"/>
            <a:ext cx="1743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i="1" dirty="0">
                <a:solidFill>
                  <a:schemeClr val="bg1"/>
                </a:solidFill>
              </a:rPr>
              <a:t>Pharmaceuticals</a:t>
            </a: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7E176EFE-FE7C-45BA-8EDA-2F56672E1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4977" y="326918"/>
            <a:ext cx="63940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CL" sz="2800" b="1" dirty="0" err="1">
                <a:solidFill>
                  <a:schemeClr val="accent1">
                    <a:lumMod val="75000"/>
                  </a:schemeClr>
                </a:solidFill>
              </a:rPr>
              <a:t>Side</a:t>
            </a:r>
            <a:r>
              <a:rPr lang="es-CL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CL" sz="2800" b="1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es-CL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CL" sz="2800" b="1" dirty="0" err="1">
                <a:solidFill>
                  <a:schemeClr val="accent1">
                    <a:lumMod val="75000"/>
                  </a:schemeClr>
                </a:solidFill>
              </a:rPr>
              <a:t>effects</a:t>
            </a:r>
            <a:r>
              <a:rPr lang="es-CL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CL" sz="2800" b="1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es-CL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CL" sz="2800" b="1" dirty="0" err="1">
                <a:solidFill>
                  <a:schemeClr val="accent1">
                    <a:lumMod val="75000"/>
                  </a:schemeClr>
                </a:solidFill>
              </a:rPr>
              <a:t>our</a:t>
            </a:r>
            <a:r>
              <a:rPr lang="es-CL" sz="2800" b="1" dirty="0">
                <a:solidFill>
                  <a:schemeClr val="accent1">
                    <a:lumMod val="75000"/>
                  </a:schemeClr>
                </a:solidFill>
              </a:rPr>
              <a:t> lead </a:t>
            </a:r>
            <a:r>
              <a:rPr lang="es-CL" sz="2800" b="1" dirty="0" err="1">
                <a:solidFill>
                  <a:schemeClr val="accent1">
                    <a:lumMod val="75000"/>
                  </a:schemeClr>
                </a:solidFill>
              </a:rPr>
              <a:t>compound</a:t>
            </a:r>
            <a:endParaRPr lang="es-CL" sz="2800" b="1" dirty="0"/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9A69262F-426A-4583-914B-AEFE99B34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0241" y="950977"/>
            <a:ext cx="2666637" cy="2244873"/>
          </a:xfrm>
          <a:prstGeom prst="rect">
            <a:avLst/>
          </a:prstGeom>
        </p:spPr>
      </p:pic>
      <p:sp>
        <p:nvSpPr>
          <p:cNvPr id="13" name="Rectangle 9">
            <a:extLst>
              <a:ext uri="{FF2B5EF4-FFF2-40B4-BE49-F238E27FC236}">
                <a16:creationId xmlns:a16="http://schemas.microsoft.com/office/drawing/2014/main" id="{2E7DDDBE-D853-432D-8BFA-4DB5D00482D3}"/>
              </a:ext>
            </a:extLst>
          </p:cNvPr>
          <p:cNvSpPr/>
          <p:nvPr/>
        </p:nvSpPr>
        <p:spPr>
          <a:xfrm>
            <a:off x="5241888" y="1213500"/>
            <a:ext cx="512131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/>
              <a:t>Low celular </a:t>
            </a:r>
            <a:r>
              <a:rPr lang="es-ES" sz="1600" b="1" dirty="0" err="1"/>
              <a:t>toxicity</a:t>
            </a:r>
            <a:r>
              <a:rPr lang="es-ES" sz="1600" b="1" dirty="0"/>
              <a:t> </a:t>
            </a:r>
            <a:r>
              <a:rPr lang="es-ES" sz="1400" dirty="0"/>
              <a:t>(</a:t>
            </a:r>
            <a:r>
              <a:rPr lang="es-ES" sz="1400" dirty="0" err="1"/>
              <a:t>viability</a:t>
            </a:r>
            <a:r>
              <a:rPr lang="es-ES" sz="1400" dirty="0"/>
              <a:t> </a:t>
            </a:r>
            <a:r>
              <a:rPr lang="es-ES" sz="1400" dirty="0" err="1"/>
              <a:t>assay</a:t>
            </a:r>
            <a:r>
              <a:rPr lang="es-ES" sz="1400" dirty="0"/>
              <a:t> </a:t>
            </a:r>
            <a:r>
              <a:rPr lang="es-ES" sz="1400" dirty="0" err="1"/>
              <a:t>using</a:t>
            </a:r>
            <a:r>
              <a:rPr lang="es-ES" sz="1400" dirty="0"/>
              <a:t> MTT </a:t>
            </a:r>
            <a:r>
              <a:rPr lang="es-ES" sz="1400" dirty="0" err="1"/>
              <a:t>of</a:t>
            </a:r>
            <a:r>
              <a:rPr lang="es-ES" sz="1400" dirty="0"/>
              <a:t> </a:t>
            </a:r>
            <a:r>
              <a:rPr lang="es-ES" sz="1400" dirty="0" err="1"/>
              <a:t>transfected</a:t>
            </a:r>
            <a:r>
              <a:rPr lang="es-ES" sz="1400" dirty="0"/>
              <a:t> </a:t>
            </a:r>
            <a:r>
              <a:rPr lang="es-ES" sz="1400" dirty="0" err="1"/>
              <a:t>HeLa</a:t>
            </a:r>
            <a:r>
              <a:rPr lang="es-ES" sz="1400" dirty="0"/>
              <a:t> </a:t>
            </a:r>
            <a:r>
              <a:rPr lang="es-ES" sz="1400" dirty="0" err="1"/>
              <a:t>cells</a:t>
            </a:r>
            <a:r>
              <a:rPr lang="es-ES" sz="1400" dirty="0"/>
              <a:t>)</a:t>
            </a:r>
          </a:p>
          <a:p>
            <a:pPr algn="just"/>
            <a:endParaRPr lang="es-ES" sz="1400" dirty="0"/>
          </a:p>
          <a:p>
            <a:pPr algn="just"/>
            <a:r>
              <a:rPr lang="es-ES" sz="1600" b="1" dirty="0"/>
              <a:t>No </a:t>
            </a:r>
            <a:r>
              <a:rPr lang="es-ES" sz="1600" b="1" dirty="0" err="1"/>
              <a:t>sedative</a:t>
            </a:r>
            <a:r>
              <a:rPr lang="es-ES" sz="1600" b="1" dirty="0"/>
              <a:t> </a:t>
            </a:r>
            <a:r>
              <a:rPr lang="es-ES" sz="1600" b="1" dirty="0" err="1"/>
              <a:t>effects</a:t>
            </a:r>
            <a:r>
              <a:rPr lang="es-ES" sz="1600" b="1" dirty="0"/>
              <a:t>. </a:t>
            </a:r>
            <a:r>
              <a:rPr lang="es-ES" sz="1600" dirty="0"/>
              <a:t>No </a:t>
            </a:r>
            <a:r>
              <a:rPr lang="es-ES" sz="1600" dirty="0" err="1"/>
              <a:t>reduction</a:t>
            </a:r>
            <a:r>
              <a:rPr lang="es-ES" sz="1600" dirty="0"/>
              <a:t> in </a:t>
            </a:r>
            <a:r>
              <a:rPr lang="es-ES" sz="1600" dirty="0" err="1"/>
              <a:t>locomotion</a:t>
            </a:r>
            <a:r>
              <a:rPr lang="es-ES" sz="1600" dirty="0"/>
              <a:t> in </a:t>
            </a:r>
            <a:r>
              <a:rPr lang="es-ES" sz="1600" dirty="0" err="1"/>
              <a:t>the</a:t>
            </a:r>
            <a:r>
              <a:rPr lang="es-ES" sz="1600" dirty="0"/>
              <a:t> open </a:t>
            </a:r>
            <a:r>
              <a:rPr lang="es-ES" sz="1600" dirty="0" err="1"/>
              <a:t>field</a:t>
            </a:r>
            <a:r>
              <a:rPr lang="es-ES" sz="1600" dirty="0"/>
              <a:t>. No </a:t>
            </a:r>
            <a:r>
              <a:rPr lang="es-ES" sz="1600" dirty="0" err="1"/>
              <a:t>noticeable</a:t>
            </a:r>
            <a:r>
              <a:rPr lang="es-ES" sz="1600" dirty="0"/>
              <a:t> </a:t>
            </a:r>
            <a:r>
              <a:rPr lang="es-ES" sz="1600" dirty="0" err="1"/>
              <a:t>behavioral</a:t>
            </a:r>
            <a:r>
              <a:rPr lang="es-ES" sz="1600" dirty="0"/>
              <a:t> </a:t>
            </a:r>
            <a:r>
              <a:rPr lang="es-ES" sz="1600" dirty="0" err="1"/>
              <a:t>abnormalities</a:t>
            </a:r>
            <a:r>
              <a:rPr lang="es-ES" sz="1600" dirty="0"/>
              <a:t>.</a:t>
            </a:r>
          </a:p>
          <a:p>
            <a:pPr algn="just"/>
            <a:endParaRPr lang="es-ES" sz="1600" dirty="0"/>
          </a:p>
          <a:p>
            <a:pPr algn="just"/>
            <a:r>
              <a:rPr lang="es-ES" sz="1600" b="1" dirty="0"/>
              <a:t>Low </a:t>
            </a:r>
            <a:r>
              <a:rPr lang="es-ES" sz="1600" b="1" dirty="0" err="1"/>
              <a:t>toxicity</a:t>
            </a:r>
            <a:r>
              <a:rPr lang="es-ES" sz="1600" b="1" dirty="0"/>
              <a:t> </a:t>
            </a:r>
            <a:r>
              <a:rPr lang="es-ES" sz="1600" dirty="0"/>
              <a:t>(LD50˃ 325 mg/kg), </a:t>
            </a:r>
            <a:r>
              <a:rPr lang="es-ES" sz="1600" dirty="0" err="1"/>
              <a:t>high</a:t>
            </a:r>
            <a:r>
              <a:rPr lang="es-ES" sz="1600" dirty="0"/>
              <a:t> oral </a:t>
            </a:r>
            <a:r>
              <a:rPr lang="es-ES" sz="1600" dirty="0" err="1"/>
              <a:t>absorption</a:t>
            </a:r>
            <a:r>
              <a:rPr lang="es-ES" sz="1600" dirty="0"/>
              <a:t> (95%)</a:t>
            </a:r>
          </a:p>
          <a:p>
            <a:pPr algn="just"/>
            <a:r>
              <a:rPr lang="es-ES_tradnl" altLang="en-US" sz="12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Obtained</a:t>
            </a:r>
            <a:r>
              <a:rPr lang="es-ES_tradnl" altLang="en-US" sz="12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m</a:t>
            </a:r>
            <a:r>
              <a:rPr lang="es-ES_tradnl" altLang="en-US" sz="12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o</a:t>
            </a:r>
            <a:r>
              <a:rPr lang="es-ES_tradnl" altLang="en-US" sz="12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dule </a:t>
            </a:r>
            <a:r>
              <a:rPr lang="es-ES_tradnl" altLang="en-US" sz="1200" i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QikProp</a:t>
            </a:r>
            <a:r>
              <a:rPr lang="es-ES_tradnl" altLang="en-US" sz="12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ES_tradnl" altLang="en-US" sz="12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of</a:t>
            </a:r>
            <a:r>
              <a:rPr lang="es-ES_tradnl" altLang="en-US" sz="12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ES_tradnl" altLang="en-US" sz="12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the</a:t>
            </a:r>
            <a:r>
              <a:rPr lang="es-ES_tradnl" altLang="en-US" sz="12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L" altLang="en-US" sz="12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Suite</a:t>
            </a:r>
            <a:r>
              <a:rPr lang="es-ES_tradnl" altLang="en-US" sz="12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Maestro </a:t>
            </a:r>
            <a:r>
              <a:rPr lang="es-ES_tradnl" altLang="en-US" sz="12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of</a:t>
            </a:r>
            <a:r>
              <a:rPr lang="es-ES_tradnl" altLang="en-US" sz="12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L" altLang="en-US" sz="12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Schr</a:t>
            </a:r>
            <a:r>
              <a:rPr lang="es-CL" altLang="en-US" sz="12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ö</a:t>
            </a:r>
            <a:r>
              <a:rPr lang="es-CL" altLang="en-US" sz="12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dinger</a:t>
            </a:r>
            <a:endParaRPr lang="es-ES" sz="1200" dirty="0"/>
          </a:p>
          <a:p>
            <a:pPr algn="just"/>
            <a:endParaRPr lang="es-ES" sz="1600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A95ED98F-D2FD-4649-A818-3390058DC4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9496849"/>
              </p:ext>
            </p:extLst>
          </p:nvPr>
        </p:nvGraphicFramePr>
        <p:xfrm>
          <a:off x="1554678" y="3195850"/>
          <a:ext cx="5474275" cy="3182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0" r:id="rId5" imgW="6729840" imgH="3911040" progId="">
                  <p:embed/>
                </p:oleObj>
              </mc:Choice>
              <mc:Fallback>
                <p:oleObj r:id="rId5" imgW="6729840" imgH="39110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4678" y="3195850"/>
                        <a:ext cx="5474275" cy="31820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8E810B6B-A4EE-4240-9E97-FC78268874A2}"/>
              </a:ext>
            </a:extLst>
          </p:cNvPr>
          <p:cNvSpPr/>
          <p:nvPr/>
        </p:nvSpPr>
        <p:spPr>
          <a:xfrm>
            <a:off x="7028952" y="3439464"/>
            <a:ext cx="333424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/>
              <a:t>No </a:t>
            </a:r>
            <a:r>
              <a:rPr lang="es-ES" sz="1600" b="1" dirty="0" err="1"/>
              <a:t>toxicity</a:t>
            </a:r>
            <a:r>
              <a:rPr lang="es-ES" sz="1600" b="1" dirty="0"/>
              <a:t> </a:t>
            </a:r>
            <a:r>
              <a:rPr lang="es-ES" sz="1600" b="1" dirty="0" err="1"/>
              <a:t>on</a:t>
            </a:r>
            <a:r>
              <a:rPr lang="es-ES" sz="1600" b="1" dirty="0"/>
              <a:t> </a:t>
            </a:r>
            <a:r>
              <a:rPr lang="es-ES" sz="1600" b="1" dirty="0" err="1"/>
              <a:t>organ</a:t>
            </a:r>
            <a:r>
              <a:rPr lang="es-ES" sz="1600" b="1" dirty="0"/>
              <a:t> </a:t>
            </a:r>
            <a:r>
              <a:rPr lang="es-ES" sz="1600" b="1" dirty="0" err="1"/>
              <a:t>function</a:t>
            </a:r>
            <a:r>
              <a:rPr lang="es-ES" sz="1600" dirty="0"/>
              <a:t> after single </a:t>
            </a:r>
            <a:r>
              <a:rPr lang="es-ES" sz="1600" dirty="0" err="1"/>
              <a:t>dose</a:t>
            </a:r>
            <a:r>
              <a:rPr lang="es-ES" sz="1600" dirty="0"/>
              <a:t> </a:t>
            </a:r>
            <a:r>
              <a:rPr lang="es-ES" sz="1600" dirty="0" err="1"/>
              <a:t>on</a:t>
            </a:r>
            <a:r>
              <a:rPr lang="es-ES" sz="1600" dirty="0"/>
              <a:t> </a:t>
            </a:r>
            <a:r>
              <a:rPr lang="es-ES" sz="1600" dirty="0" err="1"/>
              <a:t>analytes</a:t>
            </a:r>
            <a:r>
              <a:rPr lang="es-ES" sz="1600" dirty="0"/>
              <a:t> </a:t>
            </a:r>
            <a:r>
              <a:rPr lang="es-ES" sz="1600" dirty="0" err="1"/>
              <a:t>implicated</a:t>
            </a:r>
            <a:r>
              <a:rPr lang="es-ES" sz="1600" dirty="0"/>
              <a:t> in renal </a:t>
            </a:r>
            <a:r>
              <a:rPr lang="es-ES" sz="1600" dirty="0" err="1"/>
              <a:t>function</a:t>
            </a:r>
            <a:r>
              <a:rPr lang="es-ES" sz="1600" dirty="0"/>
              <a:t> (</a:t>
            </a:r>
            <a:r>
              <a:rPr lang="es-ES" sz="1600" dirty="0" err="1"/>
              <a:t>Blood</a:t>
            </a:r>
            <a:r>
              <a:rPr lang="es-ES" sz="1600" dirty="0"/>
              <a:t> </a:t>
            </a:r>
            <a:r>
              <a:rPr lang="es-ES" sz="1600" dirty="0" err="1"/>
              <a:t>uric</a:t>
            </a:r>
            <a:r>
              <a:rPr lang="es-ES" sz="1600" dirty="0"/>
              <a:t> </a:t>
            </a:r>
            <a:r>
              <a:rPr lang="es-ES" sz="1600" dirty="0" err="1"/>
              <a:t>nitrogen</a:t>
            </a:r>
            <a:r>
              <a:rPr lang="es-ES" sz="1600" dirty="0"/>
              <a:t> (BUN), </a:t>
            </a:r>
            <a:r>
              <a:rPr lang="es-ES" sz="1600" dirty="0" err="1"/>
              <a:t>Creatinin</a:t>
            </a:r>
            <a:r>
              <a:rPr lang="es-ES" sz="1600" dirty="0"/>
              <a:t>, </a:t>
            </a:r>
            <a:r>
              <a:rPr lang="es-ES" sz="1600" dirty="0" err="1"/>
              <a:t>Uric</a:t>
            </a:r>
            <a:r>
              <a:rPr lang="es-ES" sz="1600" dirty="0"/>
              <a:t> </a:t>
            </a:r>
            <a:r>
              <a:rPr lang="es-ES" sz="1600" dirty="0" err="1"/>
              <a:t>acid</a:t>
            </a:r>
            <a:r>
              <a:rPr lang="es-ES" sz="1600" dirty="0"/>
              <a:t>, </a:t>
            </a:r>
            <a:r>
              <a:rPr lang="es-ES" sz="1600" dirty="0" err="1"/>
              <a:t>Calcium</a:t>
            </a:r>
            <a:r>
              <a:rPr lang="es-ES" sz="1600" dirty="0"/>
              <a:t>) and </a:t>
            </a:r>
            <a:r>
              <a:rPr lang="es-ES" sz="1600" dirty="0" err="1"/>
              <a:t>hepatic</a:t>
            </a:r>
            <a:r>
              <a:rPr lang="es-ES" sz="1600" dirty="0"/>
              <a:t> </a:t>
            </a:r>
            <a:r>
              <a:rPr lang="es-ES" sz="1600" dirty="0" err="1"/>
              <a:t>function</a:t>
            </a:r>
            <a:r>
              <a:rPr lang="es-ES" sz="1600" dirty="0"/>
              <a:t> (total </a:t>
            </a:r>
            <a:r>
              <a:rPr lang="es-ES" sz="1600" dirty="0" err="1"/>
              <a:t>Billirubin</a:t>
            </a:r>
            <a:r>
              <a:rPr lang="es-ES" sz="1600" dirty="0"/>
              <a:t>; </a:t>
            </a:r>
            <a:r>
              <a:rPr lang="es-ES" sz="1600" dirty="0" err="1"/>
              <a:t>blood</a:t>
            </a:r>
            <a:r>
              <a:rPr lang="es-ES" sz="1600" dirty="0"/>
              <a:t> </a:t>
            </a:r>
            <a:r>
              <a:rPr lang="es-ES" sz="1600" dirty="0" err="1"/>
              <a:t>transaminases</a:t>
            </a:r>
            <a:r>
              <a:rPr lang="es-ES" sz="1600" dirty="0"/>
              <a:t> (ALT, AST, GGT) and </a:t>
            </a:r>
            <a:r>
              <a:rPr lang="es-ES" sz="1600" dirty="0" err="1"/>
              <a:t>phosphatases</a:t>
            </a:r>
            <a:r>
              <a:rPr lang="es-ES" sz="1600" dirty="0"/>
              <a:t> (ALP))</a:t>
            </a:r>
            <a:r>
              <a:rPr lang="es-ES" dirty="0"/>
              <a:t> </a:t>
            </a:r>
          </a:p>
          <a:p>
            <a:pPr algn="just"/>
            <a:r>
              <a:rPr lang="es-ES" sz="1200" dirty="0" err="1"/>
              <a:t>Obtained</a:t>
            </a:r>
            <a:r>
              <a:rPr lang="es-ES" sz="1200" dirty="0"/>
              <a:t> </a:t>
            </a:r>
            <a:r>
              <a:rPr lang="es-ES" sz="1200" dirty="0" err="1"/>
              <a:t>using</a:t>
            </a:r>
            <a:r>
              <a:rPr lang="es-ES" sz="1200" dirty="0"/>
              <a:t> Piccolo, </a:t>
            </a:r>
            <a:r>
              <a:rPr lang="es-ES" sz="1200" dirty="0" err="1"/>
              <a:t>blood</a:t>
            </a:r>
            <a:r>
              <a:rPr lang="es-ES" sz="1200" dirty="0"/>
              <a:t> </a:t>
            </a:r>
            <a:r>
              <a:rPr lang="es-ES" sz="1200" dirty="0" err="1"/>
              <a:t>biochemical</a:t>
            </a:r>
            <a:r>
              <a:rPr lang="es-ES" sz="1200" dirty="0"/>
              <a:t> </a:t>
            </a:r>
            <a:r>
              <a:rPr lang="es-ES" sz="1200" dirty="0" err="1"/>
              <a:t>assay</a:t>
            </a:r>
            <a:r>
              <a:rPr lang="es-ES" sz="1200" dirty="0"/>
              <a:t>, n=3</a:t>
            </a:r>
            <a:r>
              <a:rPr lang="en-US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809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521"/>
            <a:ext cx="8229600" cy="1012726"/>
          </a:xfrm>
        </p:spPr>
        <p:txBody>
          <a:bodyPr>
            <a:normAutofit/>
          </a:bodyPr>
          <a:lstStyle/>
          <a:p>
            <a:r>
              <a:rPr lang="en-US" sz="2800" b="1" cap="all" dirty="0">
                <a:solidFill>
                  <a:schemeClr val="tx2"/>
                </a:solidFill>
              </a:rPr>
              <a:t>Competition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813733" y="6377878"/>
            <a:ext cx="1529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i="1" dirty="0">
                <a:solidFill>
                  <a:schemeClr val="bg1"/>
                </a:solidFill>
              </a:rPr>
              <a:t>Aleph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085169" y="6377878"/>
            <a:ext cx="1743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i="1" dirty="0">
                <a:solidFill>
                  <a:schemeClr val="bg1"/>
                </a:solidFill>
              </a:rPr>
              <a:t>Pharmaceuticals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503325"/>
              </p:ext>
            </p:extLst>
          </p:nvPr>
        </p:nvGraphicFramePr>
        <p:xfrm>
          <a:off x="1932709" y="1241786"/>
          <a:ext cx="8326582" cy="420327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009256">
                  <a:extLst>
                    <a:ext uri="{9D8B030D-6E8A-4147-A177-3AD203B41FA5}">
                      <a16:colId xmlns:a16="http://schemas.microsoft.com/office/drawing/2014/main" val="686183034"/>
                    </a:ext>
                  </a:extLst>
                </a:gridCol>
                <a:gridCol w="1899045">
                  <a:extLst>
                    <a:ext uri="{9D8B030D-6E8A-4147-A177-3AD203B41FA5}">
                      <a16:colId xmlns:a16="http://schemas.microsoft.com/office/drawing/2014/main" val="2789784149"/>
                    </a:ext>
                  </a:extLst>
                </a:gridCol>
                <a:gridCol w="1869829">
                  <a:extLst>
                    <a:ext uri="{9D8B030D-6E8A-4147-A177-3AD203B41FA5}">
                      <a16:colId xmlns:a16="http://schemas.microsoft.com/office/drawing/2014/main" val="3103020242"/>
                    </a:ext>
                  </a:extLst>
                </a:gridCol>
                <a:gridCol w="1548452">
                  <a:extLst>
                    <a:ext uri="{9D8B030D-6E8A-4147-A177-3AD203B41FA5}">
                      <a16:colId xmlns:a16="http://schemas.microsoft.com/office/drawing/2014/main" val="46676286"/>
                    </a:ext>
                  </a:extLst>
                </a:gridCol>
              </a:tblGrid>
              <a:tr h="507010">
                <a:tc>
                  <a:txBody>
                    <a:bodyPr/>
                    <a:lstStyle/>
                    <a:p>
                      <a:pPr algn="ctr"/>
                      <a:r>
                        <a:rPr lang="en-US" sz="1900" cap="all" baseline="0" noProof="0" dirty="0"/>
                        <a:t>Drug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cap="all" baseline="0" noProof="0" dirty="0"/>
                        <a:t>Time to attain effects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cap="all" baseline="0" noProof="0" dirty="0"/>
                        <a:t>Novelty of 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cap="all" baseline="0" noProof="0" dirty="0"/>
                        <a:t>Side effects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0213554"/>
                  </a:ext>
                </a:extLst>
              </a:tr>
              <a:tr h="50701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noProof="0" dirty="0"/>
                        <a:t>Serotonin transporter (SSRIs)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noProof="0" dirty="0"/>
                        <a:t>3-4 weeks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noProof="0" dirty="0"/>
                        <a:t>Not novel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noProof="0" dirty="0"/>
                        <a:t>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0859903"/>
                  </a:ext>
                </a:extLst>
              </a:tr>
              <a:tr h="507010">
                <a:tc>
                  <a:txBody>
                    <a:bodyPr/>
                    <a:lstStyle/>
                    <a:p>
                      <a:pPr algn="ctr"/>
                      <a:r>
                        <a:rPr lang="en-US" sz="1900" b="0" noProof="0" dirty="0"/>
                        <a:t>Cyclic antidepressants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noProof="0" dirty="0"/>
                        <a:t>3-4 weeks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noProof="0" dirty="0"/>
                        <a:t>Not novel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noProof="0" dirty="0"/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7901411"/>
                  </a:ext>
                </a:extLst>
              </a:tr>
              <a:tr h="507010">
                <a:tc>
                  <a:txBody>
                    <a:bodyPr/>
                    <a:lstStyle/>
                    <a:p>
                      <a:pPr algn="ctr"/>
                      <a:r>
                        <a:rPr lang="en-US" sz="1900" b="0" noProof="0" dirty="0"/>
                        <a:t>Monoamine oxidase inhibitors (MAOIs)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noProof="0" dirty="0"/>
                        <a:t>3-4 weeks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noProof="0" dirty="0"/>
                        <a:t>Not novel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noProof="0" dirty="0"/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0653895"/>
                  </a:ext>
                </a:extLst>
              </a:tr>
              <a:tr h="507010">
                <a:tc>
                  <a:txBody>
                    <a:bodyPr/>
                    <a:lstStyle/>
                    <a:p>
                      <a:pPr algn="ctr"/>
                      <a:r>
                        <a:rPr lang="en-US" sz="1900" b="0" noProof="0" dirty="0"/>
                        <a:t>Ketamine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noProof="0" dirty="0"/>
                        <a:t>˂1 hour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noProof="0" dirty="0"/>
                        <a:t>Not novel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noProof="0" dirty="0"/>
                        <a:t>High*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6455538"/>
                  </a:ext>
                </a:extLst>
              </a:tr>
              <a:tr h="507010">
                <a:tc>
                  <a:txBody>
                    <a:bodyPr/>
                    <a:lstStyle/>
                    <a:p>
                      <a:pPr algn="ctr"/>
                      <a:r>
                        <a:rPr lang="en-US" sz="1900" b="0" noProof="0" dirty="0" err="1"/>
                        <a:t>Esketamine</a:t>
                      </a:r>
                      <a:r>
                        <a:rPr lang="en-US" sz="1900" b="0" noProof="0" dirty="0"/>
                        <a:t> (</a:t>
                      </a:r>
                      <a:r>
                        <a:rPr lang="en-US" sz="1900" b="0" noProof="0" dirty="0" err="1"/>
                        <a:t>Spravato</a:t>
                      </a:r>
                      <a:r>
                        <a:rPr lang="en-US" sz="1900" b="0" noProof="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noProof="0" dirty="0"/>
                        <a:t>˂1 hour</a:t>
                      </a:r>
                    </a:p>
                    <a:p>
                      <a:pPr algn="ctr"/>
                      <a:r>
                        <a:rPr lang="en-US" sz="1900" b="0" noProof="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noProof="0" dirty="0"/>
                        <a:t>Not novel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noProof="0" dirty="0"/>
                        <a:t>Medium*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2714022"/>
                  </a:ext>
                </a:extLst>
              </a:tr>
              <a:tr h="507010">
                <a:tc>
                  <a:txBody>
                    <a:bodyPr/>
                    <a:lstStyle/>
                    <a:p>
                      <a:pPr algn="ctr"/>
                      <a:r>
                        <a:rPr lang="en-US" sz="2000" b="1" strike="noStrike" noProof="0" dirty="0">
                          <a:solidFill>
                            <a:schemeClr val="tx1"/>
                          </a:solidFill>
                        </a:rPr>
                        <a:t>RX3B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noProof="0" dirty="0"/>
                        <a:t>˂1 hour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>
                          <a:solidFill>
                            <a:srgbClr val="002060"/>
                          </a:solidFill>
                        </a:rPr>
                        <a:t>Novel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>
                          <a:solidFill>
                            <a:srgbClr val="002060"/>
                          </a:solidFill>
                        </a:rPr>
                        <a:t>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4763407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7C89915D-289D-4DC3-A63B-AF8F48725E43}"/>
              </a:ext>
            </a:extLst>
          </p:cNvPr>
          <p:cNvSpPr txBox="1"/>
          <p:nvPr/>
        </p:nvSpPr>
        <p:spPr>
          <a:xfrm>
            <a:off x="1932710" y="5478338"/>
            <a:ext cx="3417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dirty="0"/>
              <a:t>* </a:t>
            </a:r>
            <a:r>
              <a:rPr lang="es-CL" sz="1400" dirty="0" err="1"/>
              <a:t>Requires</a:t>
            </a:r>
            <a:r>
              <a:rPr lang="es-CL" sz="1400" dirty="0"/>
              <a:t> </a:t>
            </a:r>
            <a:r>
              <a:rPr lang="es-CL" sz="1400" dirty="0" err="1"/>
              <a:t>treatment</a:t>
            </a:r>
            <a:r>
              <a:rPr lang="es-CL" sz="1400" dirty="0"/>
              <a:t> </a:t>
            </a:r>
            <a:r>
              <a:rPr lang="es-CL" sz="1400" dirty="0" err="1"/>
              <a:t>performed</a:t>
            </a:r>
            <a:r>
              <a:rPr lang="es-CL" sz="1400" dirty="0"/>
              <a:t> </a:t>
            </a:r>
            <a:r>
              <a:rPr lang="es-CL" sz="1400" dirty="0" err="1"/>
              <a:t>by</a:t>
            </a:r>
            <a:r>
              <a:rPr lang="es-CL" sz="1400" dirty="0"/>
              <a:t> a doctor</a:t>
            </a:r>
          </a:p>
        </p:txBody>
      </p:sp>
    </p:spTree>
    <p:extLst>
      <p:ext uri="{BB962C8B-B14F-4D97-AF65-F5344CB8AC3E}">
        <p14:creationId xmlns:p14="http://schemas.microsoft.com/office/powerpoint/2010/main" val="2472771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bsb2012.facom.ufms.br/manager/titan.php?target=openFile&amp;fileId=43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911" y="1431088"/>
            <a:ext cx="1172138" cy="13753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46393" y="1320654"/>
            <a:ext cx="4444645" cy="52093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/>
              <a:t>Investigators: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Dr. Jimmy Stehberg</a:t>
            </a:r>
            <a:r>
              <a:rPr lang="en-US" sz="1600" dirty="0"/>
              <a:t> (</a:t>
            </a:r>
            <a:r>
              <a:rPr lang="en-US" sz="1600" i="1" dirty="0"/>
              <a:t>in vitro, in vivo </a:t>
            </a:r>
            <a:r>
              <a:rPr lang="en-US" sz="1600" dirty="0"/>
              <a:t>models).</a:t>
            </a:r>
            <a:endParaRPr lang="en-US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Dr. Felipe Simon </a:t>
            </a:r>
            <a:r>
              <a:rPr lang="en-US" sz="1600" dirty="0"/>
              <a:t>(</a:t>
            </a:r>
            <a:r>
              <a:rPr lang="en-US" sz="1600" i="1" dirty="0"/>
              <a:t>in vitro</a:t>
            </a:r>
            <a:r>
              <a:rPr lang="en-US" sz="1600" dirty="0"/>
              <a:t> screening).</a:t>
            </a:r>
            <a:endParaRPr lang="en-US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Dr. Danilo </a:t>
            </a:r>
            <a:r>
              <a:rPr lang="en-US" sz="1600" dirty="0"/>
              <a:t>González (</a:t>
            </a:r>
            <a:r>
              <a:rPr lang="en-US" sz="1600" i="1" dirty="0"/>
              <a:t>In </a:t>
            </a:r>
            <a:r>
              <a:rPr lang="en-US" sz="1600" i="1" dirty="0" err="1"/>
              <a:t>sillico</a:t>
            </a:r>
            <a:r>
              <a:rPr lang="en-US" sz="1600" i="1" dirty="0"/>
              <a:t> </a:t>
            </a:r>
            <a:r>
              <a:rPr lang="en-US" sz="1600" dirty="0"/>
              <a:t>work; small molecules).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800" b="1" dirty="0"/>
              <a:t>Outside collaborators:</a:t>
            </a:r>
            <a:endParaRPr lang="en-US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Fraunhofer IME, Germany.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err="1"/>
              <a:t>UGhent</a:t>
            </a:r>
            <a:r>
              <a:rPr lang="en-US" sz="1800" dirty="0"/>
              <a:t>, Belgium (Luc </a:t>
            </a:r>
            <a:r>
              <a:rPr lang="en-US" sz="1800" dirty="0" err="1"/>
              <a:t>Leybaert</a:t>
            </a:r>
            <a:r>
              <a:rPr lang="en-US" sz="1600" dirty="0"/>
              <a:t>).</a:t>
            </a:r>
            <a:endParaRPr lang="en-US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err="1"/>
              <a:t>KULeuven</a:t>
            </a:r>
            <a:r>
              <a:rPr lang="en-US" sz="1800" dirty="0"/>
              <a:t>, Belgium (Geert </a:t>
            </a:r>
            <a:r>
              <a:rPr lang="en-US" sz="1800" dirty="0" err="1"/>
              <a:t>Butynck</a:t>
            </a:r>
            <a:r>
              <a:rPr lang="en-US" sz="1600" dirty="0"/>
              <a:t>).</a:t>
            </a:r>
            <a:endParaRPr lang="en-US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UDD, Chile, (Mauricio </a:t>
            </a:r>
            <a:r>
              <a:rPr lang="en-US" sz="1800" dirty="0" err="1"/>
              <a:t>Retamal</a:t>
            </a:r>
            <a:r>
              <a:rPr lang="en-US" sz="1600" dirty="0"/>
              <a:t>).</a:t>
            </a:r>
            <a:endParaRPr lang="en-US" sz="18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800" b="1" dirty="0"/>
              <a:t>Advisors: </a:t>
            </a:r>
            <a:endParaRPr lang="en-US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Nancy Levy                                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Francisco Chiang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Amanda Wagner                                                     </a:t>
            </a:r>
          </a:p>
        </p:txBody>
      </p:sp>
      <p:sp>
        <p:nvSpPr>
          <p:cNvPr id="5" name="AutoShape 8" descr="data:image/jpeg;base64,/9j/4AAQSkZJRgABAQAAAQABAAD/2wCEAAkGBxQSEhUUEhQWFRQVGBwZFxcXGR0YGBcaGhcYGBQYGBwYHCggGBolHBccITEhJSkrLi4uFx8zODMsNygtLisBCgoKDg0OGhAQGiwkHyQsLCwsLCwsNCwsLCwsLCwsLCwsLCwsLCwsLCwsLCwsLCwsLCwsLCwsLCwsLCwsLCwsLP/AABEIAL4BCgMBIgACEQEDEQH/xAAcAAACAwEBAQEAAAAAAAAAAAAEBQIDBgEHAAj/xABHEAABAgQDAwkFBgMGBgMBAAABAhEAAwQhEjFBBVFhBhMiMnGBkaGxQlLB0fAHI3KS4fEUYoIzU6KywtIWVGODk+IlQ0QV/8QAGQEAAwEBAQAAAAAAAAAAAAAAAQIDAAQF/8QAJxEAAgICAgIBBAIDAAAAAAAAAAECEQMxEiFBURMEIjJhgbEUcfD/2gAMAwEAAhEDEQA/AIzTa5+u+IS1Nd38/wBYirDfLcB8o4hW7zt+8cR3kypWYy1PwiaJhOdvrSKX0BA7o675sBrACTcm7mJJUdT3PFXp8OFo7iHbpx8oxixSn1iMxWgLHSOKLWyPbEUgDJu+MYkpZ08R8GiAVuzEdl8Rf6y4RJ2G/sGX6RjEArttm1v3jpm9vh9NECG19O6Jk5BjwjGOgcfO3184guazqUbCz9UD9YU7a20JLpHTmNl7KBx4/W6MxU7SXMLqKj6DsewikcbfZKWRLo2EzbKBkSpt2XiWhdU8pRkkfGM3z6dX8XPygdc/t7z8oosaJvK2P1bfWdSO5oupeUVwFvwIc/vGZlqc6DxPrE605JGZz09IbghebXk20muSQ7/J/hEzUJNgR9b4yVFWkhjnx1+fZaCf43uO45fpCPGh1lZpQHY8YlymP3JZ+snL8Q3xnabaOFQvY5p+I3H1h/ykmA05UGIJSRuusRNxploytMQy0rOim7omoqy6XgIplqtp+aJEjen80YBFKpiirCf7NGMgjrZsA2WWcK6qe6grIEAvd77nyhtIUXUlCgnGgoXhYkpOYuLHiN8LdtyQnCE5YQPBRA8hFItdEpRfbKpEwEAgniN3frBhXYdnwhbswhuwn/T+sHqgy2bHovSqPsUVpMdEKUJJVaO4rd0QmLAzMUTKq3RF95jJMDkkEEFvnaPgse8IRVM+YospWrWyhpJ2enCM8h6Q3ER5D0RNRUazJA7KZPxVE11s8ZT0f+CXGcmcs5N2kJ/8i/8AbFI5Zy/7iX+ZR/0xSiPZpTtGq/5nwlIEc/j6o/8A65nclA+EZz/jVH9xL/xRz/jVOkpA/pV/ujAo04qp5sqdNWCL4iGLaMkAR0Pq1vl6xlTy0BIeWlrgsCk3DOOkfSCVcqafQrP9B+MSyJtl8UkkP8XcI4Vnu35fXhGfVyskDILV/T8zEJnK2UdJh7g3g8S4S9FecfZokkd3j57o+xB9x+vp4zauV8p7ImH8tj4xxPK+VrLmX/D8DB+OXo3yR9mkWrf55/V4G2jWiTKXMLAJFgbkk5D60hIOV0h3wTB3A9ntQv25tTnsDOEC9w2JZ17h69kFY3fYHkVdCicVK6SjmXb4njH1Oh1WDkZPf1iSk6ZrOg0/WNjsTYGCRiIdR8RuaKynxRGEOTM0aFQGIhhqdPOA1SxvEPdoSppLLJzyYN5AekJ6sKGYccRlGjK9jTg1pAypnu95gfG5juJnbKKnhyIbTyivNm4mCJqQzG/n5wsJ4vwiNzGMEqmlPEeYjUU1ZztERqkpB19pJfv+cY3GciYZ7CqDiMp7TABm1woKGXZ5wk1aKY5UxwgWu/5Ys/qV+UfKDk7GXvT+ZURVsdfvD8yo57R09gUjrC51zAGhhft6W5TxB/zGHkjZ6kKCnBZ7OdQR8YU7cmJMwvYhIsLu5PhDxfYkl0KNnymJhsqmIBKmSP5raCFyahUtJKGCjrm0KZs5a1OtRUX1LxWrJOXEeLqk5JdXpEQpZ4cBE6CnxCDhS8RG6QvKTA6elct5m8ETaYAHUiLZcrCrPOI1ymHbAsC6M/PHTPaIfSR0U30HpCKpPSPdB0mt6ItoNeENVo0tsXnOPoZTNnSXtUqP/ZI9VxE80wlXsSedCRiIIDJKToC931hqByF8fEQ1XR0wLc9OVxShKR/iU8dkopE5icr8WFvBJjcTchztnY1KiXPMsJxJSTKImlT9IMACq5wu7jPKMQqQrf5mNJUVdOmWoIRhURbojPtc9vdCMTAY2hW7BcBdniRpjviwm78YsxcDBMUCmG+KTLvBl9xisCMA5TU/SGIdEXPdBCqgu4zOXDs4x1+iLC976sfSIs5y+AG+AMOOT1NimB49RkJwoA4R57yWHTEb7nOMcuZ9nbgj0RnSEnMCEW1dkpIJAh3MmRRNLxOLOjiee7Q2SxJAgAUB7Y3VZIBLN8oDFKN0VWRkpYE2ZQ7PMTFK2kaVUgQLPph4RvkbB8KRmtoUzDEO+BKdXSDWL2I8I0ddTvLUOEZiWWIO4j1i2OVo5c0eMjQBE7MTZh/qV8o4Oe9+Z+ZXyg/AptW/FEUvx/NE+Q/EC+999fiflAU4HEcSlE2zN8n+MN18H/MYWVwaYeweghkzNEJp6IHD4mFoF4YKy+t8Aaw8SUzQ0cp0iL/4cxPZqOiOyDebgMmhemniM2R0VHcIZplR9USPu19hgBMdVZmOS1WHZHarM9kQRkIpHQZ7LFylXeYn80Odo8m50mWmauZJA6IdKiodJOIOWYmH/JfkGayTzwVLQMakjFLcHC3tA798cq+Ti5c9OzsKFc6DPC0DEzJIIwpzbmzxvlAsKivasxnNf9dHjB/J6SFVMpKpiVgqYpzex0jabF5MSpc1UspkTugCoKQApBJOig/A9oh8nY8qX0kSZQUASlkJBB3ggWgcy6+muN2CS9jSdZUvtwJsNdI8s2jJQmfNGMJAmKYNkMRbyj1KYueuxKQgllAJDkbnxEwR9mypY2ltGWQDi5lSXSlWSVOOkP5n7oejks8bWlOJgp0v1vBzGhlq6OjEZtfTwhp9q8oI2wtgACJBYBh1EA5dkBrksL8f8zX8IrjdWc2dcuP8ldXJ+7S9sSSQcOlw1hGZmJZRF7bwx7xoY2yQlKBe/RLXzsYzXKiYFVc9QLgqd9/RS8LOMk+x8OSEo1FU1sv2xs7msKQ5KUJJfQkAqDcHaF8olRCQLnSNnt/Z3OOt2CiC5zYoSTbv8oVcjdnhc9zdKL9p0jmjk+22ejkwpTSWh/ye2IUAKVmdIfplxZOmgJfSMztPaU9biVYb8jHPTk7Z0J8FSQ/Kb5xBbCMSqorJZzxDcb+t4vpeUkzKZLY8P1h/j9Myze0aGoRAykR2VU4w8RM2ELg6xA64uXOEV4gdYFMVtAVZZJ7DGMXrGr2wppajGd2egGYkKDp1jow9Js4fqO5JGksw6uXundHyR2flMXNkwXwyiOHgrxhByrw/KYW1w+8J4J04Q1wE7/zQp2naZxwjjpDR2K9Fc9biFpzhhMSWyherOKxIzNjskdAdkMQiAdjDoDshqExmTIIlx9VS/u1/hPpBCExZUIHNr/Cr0MCjWebVeZ7IihNhE6vM9kfJZh9fGGjoaez33kQldPRolSymYMUxWJiCSpZJZPDK+6F3KchFXIqJkp1pYEpdKxLOIKYggjNR7oKSS+EKUVbwAnxuYXbV2gZbJR0lLLKWpiSBkkWgivZqp1EOdCwtEzCP/sYlSSD0Qsaah90CTqOVMClSjhIfFLX8CTcRmqeSpYOBYIGiQkNu9ktAqp63wYlvuJSG7ThfuG+C0ntBxznjf2v+DQKpUDKWnLQD5RlJsidK2pULly1BC0ScKwlWBxKl4mKWuC4txh6igWBdZdr9I57oTqnzv4tElMxYQSHKQHAwYjcgjNoCgPlyuddJGQ5brmza9KpgONaZWEObhyhLFRJFwczGsnchq4IDyxYKd5qHPSJyxPGc+04kV6FEkkypZJNyTzi3Jj1SasBy3H4xWKejlmk0meczaFaViVMZKglyl75A309oZHURgqmXhKk5M9jmO3jG/wCU1f0B0CpU7EUgMzuzFOaUpWX4rxEkWbE7Wp+bnLRjxsetnisC+ZzzzMabb2LhxqF15N5ylfm5Kk9QoHZcBvKOchZPQWr3i3cB+sGcnJvPUCTmqWgy1PoQkYSx3pUk98DciJnQI0Bjz2qTR7PLk4seVUkkcIRbYp5rNKZIGZLueFrxqFTBCzaEt7wqsY8/nzp4XhxMCWBLi2hNyMt8G09a5KVhJILOLg7iIZV0h9L9kC0WylFT4e+KuSaEUHF9MZ08t0EjKFVTUO6QWO+NjQ0ARJIMee7VkkTVgHWEirZSUmkUzKUKN5314xwUCxdC3HAxxezCouB4Wa2l4vpZKkzCWZJ9nNos3S2c3C32j6pUVSFFWYBfuhVsqSVLBFrhzpxBh3tENKX2GObJpTLQM3UASzG3fw9YClSbBOFySYUQP5PWPgB/J4frE1FRPtnf1Y5e3X/wwiCysgEeyOxJ+cKq+0y3ujhpDdT/AM3iIUbUfnBY9UQ8divRRNNoXqzg9SbQCv4xSJKZs9hdRPZDoJgDZFHhQm72HpDIpPCC0RtEkJi6olfdqvmk+hga+/yiU1ailsRyjJAcjzaszPZFKMhB8n+2Q/vJ9Y3qZKWFh4QY6HySqRsf4VQsGSNdSriotc+UZflbUGSqnDkY5jYgzoZi4cX8o0yqpDsFoJ3PCblRsU1EpxLxlDqSxYJOpFulbSCzD2mpxKQCiWDMmEWDB1EPcnJIDnuy0gKelqlBmS0pWOIWLg4FpNjmCLgEN2Exp9pIWJDLTiSoBYyKTzMx3BuLwXtJOJGJPWSy08cJxAd7N3w1dACKmmBsbfhL+jxkUPK2uJeJSkKpsYDhRcliS34T2Rq0VKVAKCgxDi+hyjJ1hbbUlWiqYjwK4YzM79rqMNTKLgvIGWjLXnxvHqSpCSkOtBsC3SvkR7O+PL/tcH3sg/8ASUPBf6x6Rs2nmzZUtSEKUMCS4y6o3wVsR6B5kpIWV4OmQ2KzkWzvfIR5hyq2QuZX81TSlLWtCSEJdRJuConTIOTaPXpOyZilMsGWkXUoiwHDeeEM9jIAmESkBMu2JbdJZHVxKzOpbIaARaUU49E4tp9nlO1NtK2dONIlIVKkJRLIFiZmALnTAdSpaznoEgM0X7DllBKgOjM6Y4BV2+uEJ/tCp/8A5KcAD0ilVzYOkCwGZ6Ob90aamQyEjVKQPIGPPzpJnoYG3HsMBePlEQMiZFU2c0cx2x7LKlSeyCaJIIFs98IVOs8BDqRtSXZLgKGhz/WMMwzaKimWw1jC1cp1XzjT19SVF9GjN1ZdWLcfLdBRmujsmSd0WGQ0Eysopnr3RhWqFe1EYglGq1Adw6Sj4CCahF3BSBuxRpOTHJVNSlU+cpaEvglYcP8AWpQUkuCWAYjqmCNqchJyXXImCen3QBLmdyVEhXcX4RZ45KKdHH8kXNqzHlt6fGOFY/lgiolLQopWlaFD2VJwnwIyge/83gmFQzRG25Pg8LNp2WPwjRoa4lXAxf4YU7WSSsfh1/SHiJIHUYCmD1gzBAc2HiTmekbKP3aPwp9BBhgDYx+6l/gT6CDiYZnKiJj5eUcJipSoyMzByj98j8Q9Y9BSbR57LP3qPxD/ADR6AIMdFMv5EzU1H/MAfgkhJ8cZMRXWT2INRNPEWPqR5ReqkuRidiQcKFqy7EtHyKS4dM8jUiUUgDUuo28IrcEc/HIzL1tdLlzVCYqctdi9gWsQHBBOQ3RXO29IUXVKmqIAAuzBICUhsW4R9tvYFTOnBUmRMWFJDMPCGOxPsu2hPI5xApkHNU0jE3BCSVE8Dh7Ym6bpHRFdJsAo6hNXPRJp5EwzJpCUpK0lLtc3S4AAKi6tDG52R9n9VLnSpmOnPMpWkpxzA+IrP91YAqjS8jfs/p9nL50LVNn4SnnFABKQetgQOq7M5Ki0PytQxFOb56GHjjvYHOtGF2x9ntRV1VPMn8wmnkn7wCYtSpicQUUgGUlnZs9Y9BlrFynCybAZBhYBhkBA6qhakFyfACK6dQTLuGvplFowoRysD2xtApxJNrbu57X8oM2SgJlp7HPEwsm0+KdMxXAILHseHElTJSwuW9Id6oU8k+0ylw10uazBacJ7Uqt5K8oKnrYpvZSbdoz8iIefaTs1UyUVM5lkLG+3WHg8ZE1WKUkg3TcfEd4+Eed9RGp2ehglcA5Jz3wHWTI4J9nGt94bthdPWVlvOOfj2dKl0XJqTfd26QDWoL4uEFS9nqHVmEHUFiPMRyfLmp9pKxqModP0FY+QsO05oTYgjebn94rpapR65d98WTpzWMsM+Q+EUulXVCg2/wCrxuvQrTj5HNPOdMQLqUEjNRAHfr8e6BJC8IaDtgpKp6eAKvNvnGxwuQMuSonqmzKpAl4E4QlIw4RkALDKOS60I6vSY77DwhJKWgpKkvx0LZ2ILgiLJSk4Hv4k58SXj0LPMoe1NRLqAUTpSZiGfpMw7DcpPEMYzFXyHp1HFJmFN7yl9Kx91QILdr8TDWQvEjo20MWyUOoqUGQl31yzHEQrxxlsZTcdMxCuQ9RmrmkD+dXphd4U7S5Krcqxpwg4Esk4lHEQHS/RFtCY9LrdnGplq6SpZUxQEKw4QGYOxZ9ba98efbSo5SZkxC6yYopUQEc3NUtLH2rgE9wjnlFRZWM20BSuSiVBQVUsoDqc0pKiTZLFRbPhBO1E0q2H8NKTa6lhUpedv7NTEN6QVseglGegSkzUuXK5yMLpCSSzqvlwZ4bzeS5mF51RzjZYwFkDQAqUbQryRjsPGUhZs8S8KQlaQkBgA6vPXKGiJMmwM0uSMkWD2u5g2l5PykN94eDBI/0mL9p0yUS5akElpqMyAHfVsoyzQboR4WuxZV0ksD7tSip/aYBruzCAOgOvvPVN9GzDb4abZ2qpCgnmEzc7Ak3sXs7hjugFO1ppyo0jtSfkIZzX/MHx2ZeZsmmCgoLnhi98BFi+geG42lK3q/KYZTNoTX/sZY7WHqqLBtad7kry/wB8BT9f2PKF7/oH2tImoQoTKwLIdpKVMLm5wpLavlGqpdnTlzUidUrUh+mkBKAU6gsHY5Z6xh67adMELlypKUKF8bupk3L4ukI9f2FKUqSiZNDTJiErUglxLxDFgyDkOx4iNFSk10B0kzq5K5YAlEBDAAAAAAZM0V0+1CVBK7K3nI90MCD3aCF1fTCaCFBuI0jtjRzslV1a3YLA4s3ZcavA8ucWzu98y/rA1NPZ5cwk26K97fGJykstnDKyPFoegBZUpQGJ0jW9y+WWXrAqB0gCXvZyS3iYsmqABJMDyWK8+MZOzNAm05qkVIN2UkP2hR+caSaSBbj5ZRlNsLJqJQ3qA8VJ+cayqduwl9NdTGbN4FW2qYqDP1h4fTx5HWyzTzlSlWSTiTubVuw/CPRts8pKZCW5zGoWIljE2nWLJPjGK5SpTVyOdlBQXJLlJAxEHNmJ+gN8SzQ5RLYZOLFcufhLHLT1/bvi0pDuD39zjKFMibiEXyKgy1XunedLaxwNHYpDibKdFzpY+sZ2pxhXWUN0Ml1LMAbfW7tgGpmOoPffASoo5JkZRUcyDxa8RUQIrmTMOVjHJIKiQLmCo2xZTSQVSyFTFhIy1O7jGvp6MBcpSA2FBQeIBdJ81eMKdjFSMQwpYFPS1Kr4hncAKTD+TOfCCLYs+8x1whxRxznyZOSoBZYNnBVPMDKDZiBVLeYxyfTWLVFKV5Egn1EOIG7JWSCcgk+F75wwN/w+RGvjCiiSXVoC3g7wfJn3wnLd8eyKNCDdExgybg5xnOXKZ8uVz9OrqkCaGBJSbBeXsmx4X0MOUzeaBOZOUWo6MtRWMSTYA3xE2wtqDqIlOCkuxoyaZ4+dsT1mUpUw4ipdwACEJ6wy1wmKNs7Wn86hpkxKVy0KwhRFynpeceiT+SlKC3NdUEDprtiHSHW4kPFc/k3TLIKpQJSGDqVYZt1o4nOCdNHRxbV2ZDY0xS5fTUpRxG5USc+2DZNWpKFpSeglTpToFAOTvzO+NfTbBpkBkygBnmrPX2osTsSnAI5pN7m51z1g/JH0Jwl7MnUViwMabqBbuIb4Qon7cUVYVkA4glr5nIZ8Y9Jl7PkoylSy/vDFllmbRfLlyhcSZQ4hKR8IzzfoMcftnkn/APTlqUEgFRdrA5u2+G0vZzgHmzcPkY9ORUJ06Pd8otE4e95wv+Q/Q7xemJuS/wDDVs2bhkBpSsMxapSAFK9wKuVGzncG3iNuojfbUwLsyiRIlJlyxYeZPWN958gInNWOrlHfFHK2dWMRtkIHnznscvOI1BKRaB/4hgcWsOKV1kkC9iYDnH7sLHWSQ3dpE0TSSQctfrdEZygUqCchkd8PFgaI1ru2hu8FUkoBWcA003ChBXdLAeAZ4YUi0llDXSN5N4FUx110lO5Tl9AkFR9IV8ptqTJ5ICiJCVFkCwVfrK94nPcPOI8pK1SJ6inVOHuV1m46Qtq8S0HP0yjBQsqqHE7aiI7NmKljHYjqzAd2iuzf46QXTpLg6ER9KpSFkEWU/ZCxVjsR7eosKufl/wBmq6hqhWr7xx+cByZ4UI0aFqQlckgFiCknc/yt2NuhDtvZnNHHLDIOac8J1b+X0iGbDXaL4snhlU2nByt2XHh8oGVKWL4knteJyp9ormYpighAcqLD63RzJPRd8dkJCFrJbIZnjw+tYY0svmnAupsQGgByUrf2fRY0tFzCcIz9o+sU7Qk4MvaSkdzqPyjpWPijlcrZCl28ZKObMsLGLEC7Kc56F401BULmJFghy+eI+loydNSGZMcsyQ58bfXCNns9CDLfEARmIdCMmmW5KlFjlFlThDEX+EfJwlOeucWkBgwfjDpAZKaFEPwGWXWEFy1AgN14FXOPNk6J9HiunKkqAHXXZPxPd6tFKsUZomAvjUAmXcnd2xFdUVYVqcKykyvcB9tXFoXyAC+EYpaXKBnzq9ZhJzS+ROeeUMqRCUJUuYrEvO3pCMyR2v2iilQDMWA5upQe6rhyxZ7wtHLSndhPQ/BP/rBO15MtdHOK0KIUgh1H2s0EDgoAx5RMQkU6iwxYgH1YgKbzjhy4U5WdEZ0j0z/jin/5hPgf9sWDldLOU1R/oX/tjzHkyVJUWCTiU3SDjogqO7fGvpNooVddLLIuCRMILg5NhPrEZYa1ZSM72aFPKtBZpi7luqvPwipfLKWH+8XbPoL+UZuTtKXLKpCqda1EFaVJWAEhQDO+ZDjtimZtyRIGGZTGYs9LGF4QXJYM2kb4v9mUzSTOWssH+0m/kmN4s0Gp5QEgEKmX7Yw6uWIJZFMhPFSirys8NRVLNxlBjhXmwSn6PW5swgkp0igTArpZEZiJKqmDEB4BqGCXHRJOUenRxnxUSfXdAlZOxWyPrHVzyEFWYyO8dvCAZlxjBsPq0YKI1U0gAaxH+PCJZSRdTwvNZiUytdd0LaicSok6Fj3HSMxkjRS35iW988/xqhvSgBIzdoR0ta0qW9wUv4l/jDOftWWiWCA53PwtD+SbMryonvOJtpH1PiVL+UUTpvOLUSLwfs+Z0SPrdAjsd6ESZastxIg8ST0TAy5aiV52LwRTglL7jDoDBK+QoKChnH03EtI6LgZjO2o7INr5RI1ganUpCnDsfoxtmMftOhMlduoq6T/pPEQ25O0NjNbKyT6n4eMMdq7PLKCh0F5Hcr2SO8+cNKGUmlkp53JIZtVKzLd7xNYVGXLwO8jaryDVcxEuXzkzrZISM1HT608oSVM4qIcB9e/T4RXz5qKjEq4TdtB7oH1pDSTT4lEtGf3v9C6JUNKcKizPB9HKASq4iulkkuOEFbNlsSDkR9esbiGwilkDCXVx9IvkzAAQz7njkiUA4Km4b4rpcOLJ/rjBoUhWVP3U3dgJsM2GnGB0qKldOwwgKGqt0sNkke0dct7WVs4BCkkMCQD2Yxbvy74nRkIViNycuO6HAGbOklyqZYH4eyO7dBtHICldLopHsjM/iMCSkLUt1A52GQAMXzasYubljEfaOQ8d0IwnJs/npgThBlA4W0VZiexiY8n23QLkz51PoiYyXNykDoqP9DR7RsuTcgs4yAFh2Rh+X9CEzJdWMpjomfjAJQe9Lj+gRz5F5Hi/BjNnlSUJKGxYib5aj/TDGjrCCUlgoupvVoDp1AKSN4LdpC1D64xxawslixLYTqCIk1YydDzaZarT+HB4Spb+YMLdvyXAPunyJ+cR27XPUrwi6Zq7nLMj0iNKszCtCzidNizMd0b9hT8F1Ls6UuSF4elhN3OYf4iHlFtACWh88KfQQg5PoqJgUiXKWtKSRYWvmAosl+BUI0sjkxUBKRgFgM1JfLVibxlJRfZnHkj1KeoLF0sR5fpAtSoGyrga6xfWYgpxp9NAU1bnPtG79I7EQBKylIH3a3O42PGFVWhaEOAw9pPDePlE9oUKlKxIUQYVVddNSQhTkCNfhjUD10wAWzN4STqpTlG8A/XhDXaZDY03KQ6kj1HCMsqoCppL6fEmFiuxmzeoqSJMkEX5pI78OccmzQRlYfIRQVhQlhjaWjd7g4xbtRIQAADk58TuPCKtEzlEkJ6RGcGySEqs1/r1hJPnlxZmAFzxgo1Zxg9EFgz5WV2QsUMz6pcTZm4j9YDpCWIv9fQi7aNYordx0myHhnFNEFEnrZFshuhldgDZgOAZ7oCWSwz+v2g6lW8sZuD27x8IGnBkvd+zt4Q0lQEXSS+EqBKUOS590FQA4uBGd2zVzJ8wLmFg5CUjJIzAHhnrDWdNOFg/Vb8ykueFgR3mEtakAh26/wADCZO6QYquw/k3TAhdr4sz2BvWG9Gm9y3YIG5MhLnELXPoIcKWkLsLPr+8USSVC27BqJPSyOo+vCJ01OcTNvzPyeCk1GFdkhntEKioVjd9QbRgHBSqSvQX9Y+TT4ZnSNn9f3iVQVYnvpwjsymNyetnvFhv4/TwrdbGoo27Jlc2vFoy7HPCQsh+LERbRSsRCgwBbpHIdm+I7Tlp6WJldHLQ524xaUYiASAzW0/aD4AXTiVrZyEWyzMGSpaUFkJ8Y+MlNiFO+6L6ieEIBAdZy3+HdExiVfMKQEIspe7Qawi+0GlxbNU5YpXLI/OEuO4mG9LSrcLU5J45RVyw2b/EyFSUK6ShiTuxIugHgTbg8SloK2eNlF03YjCfBMRppLTZSRd1pPdiDxRUTC9h7p/wxLZYVz8rdjT/AJhEfI70FVyMU5bXKppt2rPzgukAE1TG4KvJ/lAOz1tVoUqyRNck2DYnjuzVH7+YdEEDtWr5AwoTYbP5fIQhEtUhwAySkgd7FmfODhy7kf3M3x/9o8xwqcZgDKDEu0I8UR1kZ+hEKU7X4QFUTHVl4QwUogEvnvgBCQo3juvycyFtQgYsUs8SndrbhAExSZy2NlQxrZDHEM3gIYFKJUm/vCxv8YEhoieZQFBKxpGCopLzlJ3zCG4Yj8I3G16laEqD9vGxMY7Y6DzgXqCSeJzhb7GPQJFTK5pKlJBUcbtYsJiko8gI7tFMpSktYN0r6bt8CbPlldPLUTYlYb/uKg6ZQpKWVe36/XYIvKSXYiVi+qWgkBPo+7VoMVOQ4AQSAM8tBlH0rZAZJfMQ1m0SUIRx+QjRAxHtecPu+iw4l90VyK5lskZq+cT2vMSFy7G37b4jTVCQtyh9fhAT7YfBTs9RebwUCG4gfOOVhVg1b94jQ1GObOIGEOAw4FvhFlY+BngvQFsXBKi3E37svWBK6UxDn2/nBMgEtf2j8I5VUuR/n+BjLthG2yglOF7Avf67IaTglKwoAkZ5fP6tCyolgSk2f9zEqparYCw43t4Q7FGlSu4OG/Ej5n1jtTMLvYOPr1hTPClYQVq8W3bgIqqqMMH6XaSdOJgBGlbWJGEqmJHCwPmXgbaO1pAAUVKV2BR7NADCpcgYR2wt20noAC12hJSrsKQ5pNqpqFgS5agJd1FXtH2QLnW/YDvjSSKZSkAkDvYDzjHckTgB/mJxcd3lGppipZKSbGCnaANZeFKBcKV5D5xdTySQ5IJH1aBJEsJBBvBlCCWuwO6FfZtBCF2IfvJgSQXViJsLeN4urFplAqUCQnvPdcQqm7bIBMqUnCfeVhPglJ9YlknGH5MpCEpfijzra2xebnTUABgolOliXT5EQPT0hSoKbqkG18j2xqNoVCqlbrQhC0gDEkkhYLtiBFiGzc2PCKBs8jURy8vKKOLXTMz/AAYOac9CItVTBMsIAbGvySl/Uw9XIHfAxlAzhuShR8SBBTAK00I3RcKNO4w25oPEwgboFhP/2Q=="/>
          <p:cNvSpPr>
            <a:spLocks noChangeAspect="1" noChangeArrowheads="1"/>
          </p:cNvSpPr>
          <p:nvPr/>
        </p:nvSpPr>
        <p:spPr bwMode="auto">
          <a:xfrm>
            <a:off x="1831975" y="-1477963"/>
            <a:ext cx="4762500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6" name="TextBox 5"/>
          <p:cNvSpPr txBox="1"/>
          <p:nvPr/>
        </p:nvSpPr>
        <p:spPr>
          <a:xfrm>
            <a:off x="3296785" y="306610"/>
            <a:ext cx="54204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dirty="0">
                <a:solidFill>
                  <a:schemeClr val="tx2"/>
                </a:solidFill>
              </a:rPr>
              <a:t>An international Scientific </a:t>
            </a:r>
          </a:p>
          <a:p>
            <a:pPr algn="ctr"/>
            <a:r>
              <a:rPr lang="en-US" sz="2800" b="1" cap="all" dirty="0">
                <a:solidFill>
                  <a:schemeClr val="tx2"/>
                </a:solidFill>
              </a:rPr>
              <a:t>&amp; Business Team</a:t>
            </a:r>
          </a:p>
        </p:txBody>
      </p:sp>
      <p:pic>
        <p:nvPicPr>
          <p:cNvPr id="14" name="Picture 4" descr="http://www.imii.cl/wp-content/uploads/2011-10-18-A-Investigadores-UNAB-obtienen-portada-de-importante-revista-cient%C3%ADfic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826" y="1540417"/>
            <a:ext cx="2152302" cy="12973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http://www.udd.cl/wp-content/uploads/2013/02/Doctor-M-Retamal-fisiologi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606" y="3160616"/>
            <a:ext cx="1888291" cy="1348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s://pbs.twimg.com/profile_images/344513261577468815/f811633075d84166e80f99bf8127f6cc_400x400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820" y="3160615"/>
            <a:ext cx="1362256" cy="1362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://i1.rgstatic.net/ii/profile.image/AS%3A272515259957253@1441984109182_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84" y="3149191"/>
            <a:ext cx="1364805" cy="13648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cib.unab.cl/wp-content/uploads/2011/01/foto-jimmy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31" y="1509564"/>
            <a:ext cx="1071245" cy="13012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CA3F59B-1EF9-493C-807C-6A97ACA14F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62394" y="4753903"/>
            <a:ext cx="1469006" cy="1469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8DDFD2E-DA67-4827-8F65-5A808C5601D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01202" y="4705038"/>
            <a:ext cx="1044491" cy="1566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CuadroTexto 17"/>
          <p:cNvSpPr txBox="1"/>
          <p:nvPr/>
        </p:nvSpPr>
        <p:spPr>
          <a:xfrm>
            <a:off x="4813733" y="6377878"/>
            <a:ext cx="1529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i="1" dirty="0">
                <a:solidFill>
                  <a:schemeClr val="bg1"/>
                </a:solidFill>
              </a:rPr>
              <a:t>Aleph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6085169" y="6377878"/>
            <a:ext cx="1743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i="1" dirty="0">
                <a:solidFill>
                  <a:schemeClr val="bg1"/>
                </a:solidFill>
              </a:rPr>
              <a:t>Pharmaceuticals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58BA560-E00D-4451-9456-F2FF52918C3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31401" y="4801266"/>
            <a:ext cx="898826" cy="1348240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3847176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1AECAB4-3A56-4E40-820D-FC9BFBCDDC25}"/>
              </a:ext>
            </a:extLst>
          </p:cNvPr>
          <p:cNvSpPr/>
          <p:nvPr/>
        </p:nvSpPr>
        <p:spPr>
          <a:xfrm>
            <a:off x="6906704" y="1500453"/>
            <a:ext cx="529390" cy="51484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uadroTexto 7"/>
          <p:cNvSpPr txBox="1"/>
          <p:nvPr/>
        </p:nvSpPr>
        <p:spPr>
          <a:xfrm>
            <a:off x="4813733" y="6377878"/>
            <a:ext cx="1529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i="1" dirty="0">
                <a:solidFill>
                  <a:schemeClr val="bg1"/>
                </a:solidFill>
              </a:rPr>
              <a:t>Aleph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085169" y="6377878"/>
            <a:ext cx="1743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i="1" dirty="0">
                <a:solidFill>
                  <a:schemeClr val="bg1"/>
                </a:solidFill>
              </a:rPr>
              <a:t>Pharmaceuticals</a:t>
            </a:r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454EFEE8-31AF-4A61-AAB1-5AE1C99F86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911766"/>
              </p:ext>
            </p:extLst>
          </p:nvPr>
        </p:nvGraphicFramePr>
        <p:xfrm>
          <a:off x="1888086" y="1060287"/>
          <a:ext cx="8543433" cy="479990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51438">
                  <a:extLst>
                    <a:ext uri="{9D8B030D-6E8A-4147-A177-3AD203B41FA5}">
                      <a16:colId xmlns:a16="http://schemas.microsoft.com/office/drawing/2014/main" val="2765605452"/>
                    </a:ext>
                  </a:extLst>
                </a:gridCol>
                <a:gridCol w="5691995">
                  <a:extLst>
                    <a:ext uri="{9D8B030D-6E8A-4147-A177-3AD203B41FA5}">
                      <a16:colId xmlns:a16="http://schemas.microsoft.com/office/drawing/2014/main" val="3036976222"/>
                    </a:ext>
                  </a:extLst>
                </a:gridCol>
              </a:tblGrid>
              <a:tr h="494866">
                <a:tc>
                  <a:txBody>
                    <a:bodyPr/>
                    <a:lstStyle/>
                    <a:p>
                      <a:r>
                        <a:rPr lang="es-ES" sz="1600" dirty="0" err="1">
                          <a:solidFill>
                            <a:schemeClr val="tx1"/>
                          </a:solidFill>
                        </a:rPr>
                        <a:t>Technology</a:t>
                      </a:r>
                      <a:endParaRPr lang="es-CL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b="0" noProof="0" dirty="0">
                          <a:solidFill>
                            <a:schemeClr val="tx1"/>
                          </a:solidFill>
                        </a:rPr>
                        <a:t>Novel small molecule antidepressants targeting astrocytes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844463"/>
                  </a:ext>
                </a:extLst>
              </a:tr>
              <a:tr h="727749">
                <a:tc>
                  <a:txBody>
                    <a:bodyPr/>
                    <a:lstStyle/>
                    <a:p>
                      <a:r>
                        <a:rPr lang="es-CL" sz="1600" b="1" dirty="0">
                          <a:solidFill>
                            <a:schemeClr val="tx1"/>
                          </a:solidFill>
                        </a:rPr>
                        <a:t>Novel cell target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sz="1600" dirty="0">
                          <a:solidFill>
                            <a:schemeClr val="tx1"/>
                          </a:solidFill>
                        </a:rPr>
                        <a:t>First known compounds to target brain astrocytes, a cell type that participates in neuronal synapse signaling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2857402"/>
                  </a:ext>
                </a:extLst>
              </a:tr>
              <a:tr h="932268">
                <a:tc>
                  <a:txBody>
                    <a:bodyPr/>
                    <a:lstStyle/>
                    <a:p>
                      <a:r>
                        <a:rPr lang="es-CL" sz="1600" b="1" dirty="0" err="1">
                          <a:solidFill>
                            <a:schemeClr val="tx1"/>
                          </a:solidFill>
                        </a:rPr>
                        <a:t>Validated</a:t>
                      </a:r>
                      <a:r>
                        <a:rPr lang="es-CL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L" sz="1600" b="1" dirty="0" err="1">
                          <a:solidFill>
                            <a:schemeClr val="tx1"/>
                          </a:solidFill>
                        </a:rPr>
                        <a:t>mechanism</a:t>
                      </a:r>
                      <a:r>
                        <a:rPr lang="es-CL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L" sz="1600" b="1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es-CL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L" sz="1600" b="1" dirty="0" err="1">
                          <a:solidFill>
                            <a:schemeClr val="tx1"/>
                          </a:solidFill>
                        </a:rPr>
                        <a:t>action</a:t>
                      </a:r>
                      <a:endParaRPr lang="es-CL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sz="1600" dirty="0" err="1">
                          <a:solidFill>
                            <a:schemeClr val="tx1"/>
                          </a:solidFill>
                        </a:rPr>
                        <a:t>By</a:t>
                      </a:r>
                      <a:r>
                        <a:rPr lang="es-CL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L" sz="1600" dirty="0" err="1">
                          <a:solidFill>
                            <a:schemeClr val="tx1"/>
                          </a:solidFill>
                        </a:rPr>
                        <a:t>targeting</a:t>
                      </a:r>
                      <a:r>
                        <a:rPr lang="es-CL" sz="1600" dirty="0">
                          <a:solidFill>
                            <a:schemeClr val="tx1"/>
                          </a:solidFill>
                        </a:rPr>
                        <a:t> Cx43 </a:t>
                      </a:r>
                      <a:r>
                        <a:rPr lang="es-CL" sz="1600" dirty="0" err="1">
                          <a:solidFill>
                            <a:schemeClr val="tx1"/>
                          </a:solidFill>
                        </a:rPr>
                        <a:t>hemichannel-mediated</a:t>
                      </a:r>
                      <a:r>
                        <a:rPr lang="es-CL" sz="1600" dirty="0">
                          <a:solidFill>
                            <a:schemeClr val="tx1"/>
                          </a:solidFill>
                        </a:rPr>
                        <a:t> astroglial </a:t>
                      </a:r>
                      <a:r>
                        <a:rPr lang="es-CL" sz="1600" dirty="0" err="1">
                          <a:solidFill>
                            <a:schemeClr val="tx1"/>
                          </a:solidFill>
                        </a:rPr>
                        <a:t>release</a:t>
                      </a:r>
                      <a:r>
                        <a:rPr lang="es-CL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L" sz="160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es-CL" sz="1600" dirty="0">
                          <a:solidFill>
                            <a:schemeClr val="tx1"/>
                          </a:solidFill>
                        </a:rPr>
                        <a:t> D-</a:t>
                      </a:r>
                      <a:r>
                        <a:rPr lang="es-CL" sz="1600" dirty="0" err="1">
                          <a:solidFill>
                            <a:schemeClr val="tx1"/>
                          </a:solidFill>
                        </a:rPr>
                        <a:t>serine</a:t>
                      </a:r>
                      <a:r>
                        <a:rPr lang="es-CL" sz="1600" dirty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es-CL" sz="1600" dirty="0" err="1">
                          <a:solidFill>
                            <a:schemeClr val="tx1"/>
                          </a:solidFill>
                        </a:rPr>
                        <a:t>glutamate</a:t>
                      </a:r>
                      <a:r>
                        <a:rPr lang="es-CL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s-CL" sz="1600" dirty="0" err="1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s-CL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L" sz="1600" dirty="0" err="1">
                          <a:solidFill>
                            <a:schemeClr val="tx1"/>
                          </a:solidFill>
                        </a:rPr>
                        <a:t>activity</a:t>
                      </a:r>
                      <a:r>
                        <a:rPr lang="es-CL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L" sz="160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es-CL" sz="1600" dirty="0">
                          <a:solidFill>
                            <a:schemeClr val="tx1"/>
                          </a:solidFill>
                        </a:rPr>
                        <a:t> NMDA </a:t>
                      </a:r>
                      <a:r>
                        <a:rPr lang="es-CL" sz="1600" dirty="0" err="1">
                          <a:solidFill>
                            <a:schemeClr val="tx1"/>
                          </a:solidFill>
                        </a:rPr>
                        <a:t>receptors</a:t>
                      </a:r>
                      <a:r>
                        <a:rPr lang="es-CL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L" sz="1600" dirty="0" err="1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es-CL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L" sz="1600" dirty="0" err="1">
                          <a:solidFill>
                            <a:schemeClr val="tx1"/>
                          </a:solidFill>
                        </a:rPr>
                        <a:t>diminished</a:t>
                      </a:r>
                      <a:r>
                        <a:rPr lang="es-CL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s-CL" sz="1600" dirty="0" err="1">
                          <a:solidFill>
                            <a:schemeClr val="tx1"/>
                          </a:solidFill>
                        </a:rPr>
                        <a:t>inducing</a:t>
                      </a:r>
                      <a:r>
                        <a:rPr lang="es-CL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L" sz="1600" dirty="0" err="1">
                          <a:solidFill>
                            <a:schemeClr val="tx1"/>
                          </a:solidFill>
                        </a:rPr>
                        <a:t>antidepressant</a:t>
                      </a:r>
                      <a:r>
                        <a:rPr lang="es-CL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L" sz="1600" dirty="0" err="1">
                          <a:solidFill>
                            <a:schemeClr val="tx1"/>
                          </a:solidFill>
                        </a:rPr>
                        <a:t>effects</a:t>
                      </a:r>
                      <a:r>
                        <a:rPr lang="es-CL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L" sz="1600" dirty="0" err="1">
                          <a:solidFill>
                            <a:schemeClr val="tx1"/>
                          </a:solidFill>
                        </a:rPr>
                        <a:t>like</a:t>
                      </a:r>
                      <a:r>
                        <a:rPr lang="es-CL" sz="1600" dirty="0">
                          <a:solidFill>
                            <a:schemeClr val="tx1"/>
                          </a:solidFill>
                        </a:rPr>
                        <a:t> KETAMINE, </a:t>
                      </a:r>
                      <a:r>
                        <a:rPr lang="es-CL" sz="1600" dirty="0" err="1">
                          <a:solidFill>
                            <a:schemeClr val="tx1"/>
                          </a:solidFill>
                        </a:rPr>
                        <a:t>but</a:t>
                      </a:r>
                      <a:r>
                        <a:rPr lang="es-CL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L" sz="1600" dirty="0" err="1">
                          <a:solidFill>
                            <a:schemeClr val="tx1"/>
                          </a:solidFill>
                        </a:rPr>
                        <a:t>without</a:t>
                      </a:r>
                      <a:r>
                        <a:rPr lang="es-CL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L" sz="1600" dirty="0" err="1">
                          <a:solidFill>
                            <a:schemeClr val="tx1"/>
                          </a:solidFill>
                        </a:rPr>
                        <a:t>its</a:t>
                      </a:r>
                      <a:r>
                        <a:rPr lang="es-CL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L" sz="1600" dirty="0" err="1">
                          <a:solidFill>
                            <a:schemeClr val="tx1"/>
                          </a:solidFill>
                        </a:rPr>
                        <a:t>sedative</a:t>
                      </a:r>
                      <a:r>
                        <a:rPr lang="es-CL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L" sz="1600" dirty="0" err="1">
                          <a:solidFill>
                            <a:schemeClr val="tx1"/>
                          </a:solidFill>
                        </a:rPr>
                        <a:t>effects</a:t>
                      </a:r>
                      <a:r>
                        <a:rPr lang="es-CL" sz="16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7437402"/>
                  </a:ext>
                </a:extLst>
              </a:tr>
              <a:tr h="727749">
                <a:tc>
                  <a:txBody>
                    <a:bodyPr/>
                    <a:lstStyle/>
                    <a:p>
                      <a:r>
                        <a:rPr lang="es-CL" sz="1600" b="1" dirty="0">
                          <a:solidFill>
                            <a:schemeClr val="tx1"/>
                          </a:solidFill>
                        </a:rPr>
                        <a:t>Lead </a:t>
                      </a:r>
                      <a:r>
                        <a:rPr lang="es-CL" sz="1600" b="1" dirty="0" err="1">
                          <a:solidFill>
                            <a:schemeClr val="tx1"/>
                          </a:solidFill>
                        </a:rPr>
                        <a:t>candidate</a:t>
                      </a:r>
                      <a:r>
                        <a:rPr lang="es-CL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L" sz="1600" b="1" dirty="0" err="1">
                          <a:solidFill>
                            <a:schemeClr val="tx1"/>
                          </a:solidFill>
                        </a:rPr>
                        <a:t>with</a:t>
                      </a:r>
                      <a:r>
                        <a:rPr lang="es-CL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L" sz="1600" b="1" dirty="0" err="1">
                          <a:solidFill>
                            <a:schemeClr val="tx1"/>
                          </a:solidFill>
                        </a:rPr>
                        <a:t>fast</a:t>
                      </a:r>
                      <a:r>
                        <a:rPr lang="es-CL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L" sz="1600" b="1" dirty="0" err="1">
                          <a:solidFill>
                            <a:schemeClr val="tx1"/>
                          </a:solidFill>
                        </a:rPr>
                        <a:t>antidepressant</a:t>
                      </a:r>
                      <a:r>
                        <a:rPr lang="es-CL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L" sz="1600" b="1" dirty="0" err="1">
                          <a:solidFill>
                            <a:schemeClr val="tx1"/>
                          </a:solidFill>
                        </a:rPr>
                        <a:t>effects</a:t>
                      </a:r>
                      <a:r>
                        <a:rPr lang="es-CL" sz="1600" b="1" dirty="0">
                          <a:solidFill>
                            <a:schemeClr val="tx1"/>
                          </a:solidFill>
                        </a:rPr>
                        <a:t> in </a:t>
                      </a:r>
                      <a:r>
                        <a:rPr lang="es-CL" sz="1600" b="1" dirty="0" err="1">
                          <a:solidFill>
                            <a:schemeClr val="tx1"/>
                          </a:solidFill>
                        </a:rPr>
                        <a:t>rodents</a:t>
                      </a:r>
                      <a:endParaRPr lang="es-CL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>
                          <a:solidFill>
                            <a:schemeClr val="tx1"/>
                          </a:solidFill>
                        </a:rPr>
                        <a:t>Lead compound with rapid (˂10 min) antidepressant effects when administered systemically in rats</a:t>
                      </a:r>
                    </a:p>
                    <a:p>
                      <a:endParaRPr lang="es-CL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1375960"/>
                  </a:ext>
                </a:extLst>
              </a:tr>
              <a:tr h="727749">
                <a:tc>
                  <a:txBody>
                    <a:bodyPr/>
                    <a:lstStyle/>
                    <a:p>
                      <a:r>
                        <a:rPr lang="es-CL" sz="1600" b="1" dirty="0">
                          <a:solidFill>
                            <a:schemeClr val="tx1"/>
                          </a:solidFill>
                        </a:rPr>
                        <a:t>Issued intellectual property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>
                          <a:solidFill>
                            <a:schemeClr val="tx1"/>
                          </a:solidFill>
                        </a:rPr>
                        <a:t>Patent granted (WO2013179264A) in US. Additional follow-on compounds in drafting.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0206987"/>
                  </a:ext>
                </a:extLst>
              </a:tr>
              <a:tr h="497324">
                <a:tc>
                  <a:txBody>
                    <a:bodyPr/>
                    <a:lstStyle/>
                    <a:p>
                      <a:r>
                        <a:rPr lang="es-CL" sz="1600" b="1" dirty="0">
                          <a:solidFill>
                            <a:schemeClr val="tx1"/>
                          </a:solidFill>
                        </a:rPr>
                        <a:t>Financing to-date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>
                          <a:solidFill>
                            <a:schemeClr val="tx1"/>
                          </a:solidFill>
                        </a:rPr>
                        <a:t>$600K Competitive Grants. $50K private investment.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1393386"/>
                  </a:ext>
                </a:extLst>
              </a:tr>
              <a:tr h="46245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="1" dirty="0">
                          <a:solidFill>
                            <a:schemeClr val="tx1"/>
                          </a:solidFill>
                        </a:rPr>
                        <a:t>Team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>
                          <a:solidFill>
                            <a:schemeClr val="tx1"/>
                          </a:solidFill>
                        </a:rPr>
                        <a:t>Expertise in drug discovery, </a:t>
                      </a:r>
                      <a:r>
                        <a:rPr lang="es-CL" sz="1600" i="1" dirty="0">
                          <a:solidFill>
                            <a:schemeClr val="tx1"/>
                          </a:solidFill>
                        </a:rPr>
                        <a:t>in vitro</a:t>
                      </a:r>
                      <a:r>
                        <a:rPr lang="es-CL" sz="1600" dirty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es-CL" sz="1600" i="1" dirty="0">
                          <a:solidFill>
                            <a:schemeClr val="tx1"/>
                          </a:solidFill>
                        </a:rPr>
                        <a:t>in vivo</a:t>
                      </a:r>
                      <a:r>
                        <a:rPr lang="es-CL" sz="1600" dirty="0">
                          <a:solidFill>
                            <a:schemeClr val="tx1"/>
                          </a:solidFill>
                        </a:rPr>
                        <a:t> assays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2963405"/>
                  </a:ext>
                </a:extLst>
              </a:tr>
            </a:tbl>
          </a:graphicData>
        </a:graphic>
      </p:graphicFrame>
      <p:sp>
        <p:nvSpPr>
          <p:cNvPr id="12" name="Título 1">
            <a:extLst>
              <a:ext uri="{FF2B5EF4-FFF2-40B4-BE49-F238E27FC236}">
                <a16:creationId xmlns:a16="http://schemas.microsoft.com/office/drawing/2014/main" id="{DCCA0B5F-4E0D-4CF9-A96B-57A5F1F98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82" y="-82714"/>
            <a:ext cx="8229600" cy="1143000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EXECUTIVE SUMMARY </a:t>
            </a:r>
            <a:endParaRPr lang="es-CL" sz="28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1793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Subtítulo"/>
          <p:cNvSpPr txBox="1">
            <a:spLocks/>
          </p:cNvSpPr>
          <p:nvPr/>
        </p:nvSpPr>
        <p:spPr>
          <a:xfrm>
            <a:off x="3119673" y="3876763"/>
            <a:ext cx="6491416" cy="19968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Dr. Jimmy Stehberg</a:t>
            </a:r>
          </a:p>
          <a:p>
            <a:pPr marL="0" indent="0" algn="ctr">
              <a:buNone/>
            </a:pPr>
            <a:r>
              <a:rPr lang="en-US" sz="2400" b="1" dirty="0">
                <a:hlinkClick r:id="rId3"/>
              </a:rPr>
              <a:t>jstehberg@unab.cl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813733" y="6377878"/>
            <a:ext cx="1529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CL" i="1" dirty="0">
                <a:solidFill>
                  <a:prstClr val="white"/>
                </a:solidFill>
                <a:latin typeface="Calibri"/>
              </a:rPr>
              <a:t>Aleph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085169" y="6377878"/>
            <a:ext cx="1743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CL" i="1" dirty="0">
                <a:solidFill>
                  <a:prstClr val="white"/>
                </a:solidFill>
                <a:latin typeface="Calibri"/>
              </a:rPr>
              <a:t>Pharmaceuticals</a:t>
            </a:r>
          </a:p>
        </p:txBody>
      </p:sp>
      <p:sp>
        <p:nvSpPr>
          <p:cNvPr id="10" name="1 Título">
            <a:extLst>
              <a:ext uri="{FF2B5EF4-FFF2-40B4-BE49-F238E27FC236}">
                <a16:creationId xmlns:a16="http://schemas.microsoft.com/office/drawing/2014/main" id="{4BFF7F86-15D1-4A4C-B60B-42E3B29B9B2E}"/>
              </a:ext>
            </a:extLst>
          </p:cNvPr>
          <p:cNvSpPr txBox="1">
            <a:spLocks/>
          </p:cNvSpPr>
          <p:nvPr/>
        </p:nvSpPr>
        <p:spPr>
          <a:xfrm>
            <a:off x="2965982" y="1557889"/>
            <a:ext cx="6402608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>
                <a:latin typeface="+mn-lt"/>
                <a:ea typeface="Calibri"/>
              </a:rPr>
              <a:t>Astrodepressants</a:t>
            </a:r>
            <a:endParaRPr lang="en-US" sz="5400" b="1" dirty="0">
              <a:latin typeface="+mn-lt"/>
              <a:ea typeface="Calibri"/>
            </a:endParaRPr>
          </a:p>
          <a:p>
            <a:endParaRPr lang="en-US" sz="3200" b="1" dirty="0">
              <a:latin typeface="+mn-lt"/>
              <a:ea typeface="Calibri"/>
            </a:endParaRPr>
          </a:p>
          <a:p>
            <a:r>
              <a:rPr lang="en-US" sz="3200" b="1" dirty="0">
                <a:latin typeface="+mn-lt"/>
                <a:ea typeface="Calibri"/>
              </a:rPr>
              <a:t>Antidepressants Targeting Astrocytes</a:t>
            </a:r>
            <a:endParaRPr lang="en-US" sz="32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ED9379-EF73-49F5-9F11-0D42A3CFD8B9}"/>
              </a:ext>
            </a:extLst>
          </p:cNvPr>
          <p:cNvSpPr txBox="1"/>
          <p:nvPr/>
        </p:nvSpPr>
        <p:spPr>
          <a:xfrm>
            <a:off x="923941" y="5220652"/>
            <a:ext cx="109042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Conclusion: Aleph Pharma/UNAB is seeking a partner </a:t>
            </a:r>
            <a:r>
              <a:rPr lang="en-US" sz="2800" b="1">
                <a:solidFill>
                  <a:srgbClr val="FF0000"/>
                </a:solidFill>
              </a:rPr>
              <a:t>to collaborate/ </a:t>
            </a:r>
            <a:r>
              <a:rPr lang="en-US" sz="2800" b="1" dirty="0">
                <a:solidFill>
                  <a:srgbClr val="FF0000"/>
                </a:solidFill>
              </a:rPr>
              <a:t>finance IND-enabling toxicology and/or in-license our novel molecules</a:t>
            </a:r>
          </a:p>
        </p:txBody>
      </p:sp>
    </p:spTree>
    <p:extLst>
      <p:ext uri="{BB962C8B-B14F-4D97-AF65-F5344CB8AC3E}">
        <p14:creationId xmlns:p14="http://schemas.microsoft.com/office/powerpoint/2010/main" val="818544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813733" y="6377878"/>
            <a:ext cx="1529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CL" i="1" dirty="0">
                <a:solidFill>
                  <a:prstClr val="white"/>
                </a:solidFill>
                <a:latin typeface="Calibri"/>
              </a:rPr>
              <a:t>Aleph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085169" y="6377878"/>
            <a:ext cx="1743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CL" i="1" dirty="0">
                <a:solidFill>
                  <a:prstClr val="white"/>
                </a:solidFill>
                <a:latin typeface="Calibri"/>
              </a:rPr>
              <a:t>Pharmaceuticals</a:t>
            </a:r>
          </a:p>
        </p:txBody>
      </p:sp>
      <p:sp>
        <p:nvSpPr>
          <p:cNvPr id="10" name="1 Título">
            <a:extLst>
              <a:ext uri="{FF2B5EF4-FFF2-40B4-BE49-F238E27FC236}">
                <a16:creationId xmlns:a16="http://schemas.microsoft.com/office/drawing/2014/main" id="{4BFF7F86-15D1-4A4C-B60B-42E3B29B9B2E}"/>
              </a:ext>
            </a:extLst>
          </p:cNvPr>
          <p:cNvSpPr txBox="1">
            <a:spLocks/>
          </p:cNvSpPr>
          <p:nvPr/>
        </p:nvSpPr>
        <p:spPr>
          <a:xfrm>
            <a:off x="2965982" y="1661125"/>
            <a:ext cx="6402608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latin typeface="+mn-lt"/>
                <a:ea typeface="Calibri"/>
              </a:rPr>
              <a:t>Annexes</a:t>
            </a:r>
          </a:p>
          <a:p>
            <a:endParaRPr lang="en-US" sz="3200" b="1" dirty="0">
              <a:latin typeface="+mn-lt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9983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813733" y="6377878"/>
            <a:ext cx="1529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CL" i="1" dirty="0">
                <a:solidFill>
                  <a:prstClr val="white"/>
                </a:solidFill>
                <a:latin typeface="Calibri"/>
              </a:rPr>
              <a:t>Aleph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085169" y="6377878"/>
            <a:ext cx="1743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CL" i="1" dirty="0">
                <a:solidFill>
                  <a:prstClr val="white"/>
                </a:solidFill>
                <a:latin typeface="Calibri"/>
              </a:rPr>
              <a:t>Pharmaceuticals</a:t>
            </a: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F6E1DD94-BD18-4EEC-95BE-B14B1FDA5D83}"/>
              </a:ext>
            </a:extLst>
          </p:cNvPr>
          <p:cNvSpPr txBox="1"/>
          <p:nvPr/>
        </p:nvSpPr>
        <p:spPr>
          <a:xfrm>
            <a:off x="2103083" y="2381980"/>
            <a:ext cx="900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Chronic</a:t>
            </a:r>
          </a:p>
          <a:p>
            <a:pPr algn="ctr"/>
            <a:r>
              <a:rPr lang="en-US" dirty="0"/>
              <a:t>stress</a:t>
            </a:r>
          </a:p>
        </p:txBody>
      </p:sp>
      <p:sp>
        <p:nvSpPr>
          <p:cNvPr id="11" name="Arrow: Right 9">
            <a:extLst>
              <a:ext uri="{FF2B5EF4-FFF2-40B4-BE49-F238E27FC236}">
                <a16:creationId xmlns:a16="http://schemas.microsoft.com/office/drawing/2014/main" id="{02829C76-79EA-419E-9A2B-842D1E1E3E82}"/>
              </a:ext>
            </a:extLst>
          </p:cNvPr>
          <p:cNvSpPr/>
          <p:nvPr/>
        </p:nvSpPr>
        <p:spPr>
          <a:xfrm rot="979125">
            <a:off x="3200666" y="2880012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0">
            <a:extLst>
              <a:ext uri="{FF2B5EF4-FFF2-40B4-BE49-F238E27FC236}">
                <a16:creationId xmlns:a16="http://schemas.microsoft.com/office/drawing/2014/main" id="{11615DD8-3FFD-45DE-92F4-86AB9DA355D2}"/>
              </a:ext>
            </a:extLst>
          </p:cNvPr>
          <p:cNvCxnSpPr/>
          <p:nvPr/>
        </p:nvCxnSpPr>
        <p:spPr>
          <a:xfrm flipV="1">
            <a:off x="4151784" y="2863897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1">
            <a:extLst>
              <a:ext uri="{FF2B5EF4-FFF2-40B4-BE49-F238E27FC236}">
                <a16:creationId xmlns:a16="http://schemas.microsoft.com/office/drawing/2014/main" id="{B974C826-D3F4-4677-A7CB-EB38A7BBFCE8}"/>
              </a:ext>
            </a:extLst>
          </p:cNvPr>
          <p:cNvSpPr txBox="1"/>
          <p:nvPr/>
        </p:nvSpPr>
        <p:spPr>
          <a:xfrm>
            <a:off x="4336678" y="2808218"/>
            <a:ext cx="641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Cx43</a:t>
            </a:r>
          </a:p>
          <a:p>
            <a:pPr algn="ctr"/>
            <a:r>
              <a:rPr lang="en-US" dirty="0"/>
              <a:t>HC</a:t>
            </a:r>
          </a:p>
        </p:txBody>
      </p:sp>
      <p:cxnSp>
        <p:nvCxnSpPr>
          <p:cNvPr id="14" name="Straight Arrow Connector 12">
            <a:extLst>
              <a:ext uri="{FF2B5EF4-FFF2-40B4-BE49-F238E27FC236}">
                <a16:creationId xmlns:a16="http://schemas.microsoft.com/office/drawing/2014/main" id="{A4D186C7-378F-4CDF-9429-14D01084CAC2}"/>
              </a:ext>
            </a:extLst>
          </p:cNvPr>
          <p:cNvCxnSpPr/>
          <p:nvPr/>
        </p:nvCxnSpPr>
        <p:spPr>
          <a:xfrm flipV="1">
            <a:off x="4295800" y="2878484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row: Right 13">
            <a:extLst>
              <a:ext uri="{FF2B5EF4-FFF2-40B4-BE49-F238E27FC236}">
                <a16:creationId xmlns:a16="http://schemas.microsoft.com/office/drawing/2014/main" id="{4E0A33FE-8EFB-4F55-AF01-6683B68CE85D}"/>
              </a:ext>
            </a:extLst>
          </p:cNvPr>
          <p:cNvSpPr/>
          <p:nvPr/>
        </p:nvSpPr>
        <p:spPr>
          <a:xfrm>
            <a:off x="5087888" y="3022500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4">
            <a:extLst>
              <a:ext uri="{FF2B5EF4-FFF2-40B4-BE49-F238E27FC236}">
                <a16:creationId xmlns:a16="http://schemas.microsoft.com/office/drawing/2014/main" id="{8025FF30-4EE5-4F41-B0A2-A197D377A680}"/>
              </a:ext>
            </a:extLst>
          </p:cNvPr>
          <p:cNvCxnSpPr>
            <a:cxnSpLocks/>
          </p:cNvCxnSpPr>
          <p:nvPr/>
        </p:nvCxnSpPr>
        <p:spPr>
          <a:xfrm flipV="1">
            <a:off x="5907393" y="2747242"/>
            <a:ext cx="0" cy="8826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5">
            <a:extLst>
              <a:ext uri="{FF2B5EF4-FFF2-40B4-BE49-F238E27FC236}">
                <a16:creationId xmlns:a16="http://schemas.microsoft.com/office/drawing/2014/main" id="{0B0CA253-DBEF-467F-A2FE-2091CE810F69}"/>
              </a:ext>
            </a:extLst>
          </p:cNvPr>
          <p:cNvSpPr txBox="1"/>
          <p:nvPr/>
        </p:nvSpPr>
        <p:spPr>
          <a:xfrm>
            <a:off x="6060239" y="2662461"/>
            <a:ext cx="6992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ATP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Glu</a:t>
            </a:r>
          </a:p>
          <a:p>
            <a:pPr algn="ctr"/>
            <a:r>
              <a:rPr lang="en-US" dirty="0"/>
              <a:t>D-Ser</a:t>
            </a:r>
          </a:p>
        </p:txBody>
      </p:sp>
      <p:sp>
        <p:nvSpPr>
          <p:cNvPr id="18" name="Arrow: Right 16">
            <a:extLst>
              <a:ext uri="{FF2B5EF4-FFF2-40B4-BE49-F238E27FC236}">
                <a16:creationId xmlns:a16="http://schemas.microsoft.com/office/drawing/2014/main" id="{8ABE87DB-CE0C-46B0-8502-E90342F734A1}"/>
              </a:ext>
            </a:extLst>
          </p:cNvPr>
          <p:cNvSpPr/>
          <p:nvPr/>
        </p:nvSpPr>
        <p:spPr>
          <a:xfrm rot="20637371">
            <a:off x="6872087" y="3161724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7">
            <a:extLst>
              <a:ext uri="{FF2B5EF4-FFF2-40B4-BE49-F238E27FC236}">
                <a16:creationId xmlns:a16="http://schemas.microsoft.com/office/drawing/2014/main" id="{BC203B0D-1412-4F36-B9DF-9DA3FFED816E}"/>
              </a:ext>
            </a:extLst>
          </p:cNvPr>
          <p:cNvSpPr txBox="1"/>
          <p:nvPr/>
        </p:nvSpPr>
        <p:spPr>
          <a:xfrm>
            <a:off x="4223996" y="1870373"/>
            <a:ext cx="745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</a:t>
            </a:r>
            <a:r>
              <a:rPr lang="en-US" baseline="-25000" dirty="0"/>
              <a:t>2</a:t>
            </a:r>
            <a:r>
              <a:rPr lang="en-US" dirty="0"/>
              <a:t>X</a:t>
            </a:r>
            <a:r>
              <a:rPr lang="en-US" baseline="-25000" dirty="0"/>
              <a:t>7</a:t>
            </a:r>
          </a:p>
          <a:p>
            <a:pPr algn="ctr"/>
            <a:r>
              <a:rPr lang="en-US" dirty="0"/>
              <a:t>Panx1</a:t>
            </a:r>
          </a:p>
        </p:txBody>
      </p:sp>
      <p:cxnSp>
        <p:nvCxnSpPr>
          <p:cNvPr id="20" name="Straight Arrow Connector 18">
            <a:extLst>
              <a:ext uri="{FF2B5EF4-FFF2-40B4-BE49-F238E27FC236}">
                <a16:creationId xmlns:a16="http://schemas.microsoft.com/office/drawing/2014/main" id="{EED17B07-4589-4380-BB94-6EFA227D9507}"/>
              </a:ext>
            </a:extLst>
          </p:cNvPr>
          <p:cNvCxnSpPr/>
          <p:nvPr/>
        </p:nvCxnSpPr>
        <p:spPr>
          <a:xfrm flipV="1">
            <a:off x="4151784" y="1942380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row: Right 22">
            <a:extLst>
              <a:ext uri="{FF2B5EF4-FFF2-40B4-BE49-F238E27FC236}">
                <a16:creationId xmlns:a16="http://schemas.microsoft.com/office/drawing/2014/main" id="{CEED7CBC-917B-4168-A027-B3F2062F1F65}"/>
              </a:ext>
            </a:extLst>
          </p:cNvPr>
          <p:cNvSpPr/>
          <p:nvPr/>
        </p:nvSpPr>
        <p:spPr>
          <a:xfrm rot="1148687">
            <a:off x="6872565" y="3652100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4">
            <a:extLst>
              <a:ext uri="{FF2B5EF4-FFF2-40B4-BE49-F238E27FC236}">
                <a16:creationId xmlns:a16="http://schemas.microsoft.com/office/drawing/2014/main" id="{278E5B37-3151-41FE-8895-D83CBE136B03}"/>
              </a:ext>
            </a:extLst>
          </p:cNvPr>
          <p:cNvCxnSpPr/>
          <p:nvPr/>
        </p:nvCxnSpPr>
        <p:spPr>
          <a:xfrm flipV="1">
            <a:off x="7672339" y="3454548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5">
            <a:extLst>
              <a:ext uri="{FF2B5EF4-FFF2-40B4-BE49-F238E27FC236}">
                <a16:creationId xmlns:a16="http://schemas.microsoft.com/office/drawing/2014/main" id="{2885F4E0-2FEB-487B-8F90-F01D9C3A363F}"/>
              </a:ext>
            </a:extLst>
          </p:cNvPr>
          <p:cNvSpPr txBox="1"/>
          <p:nvPr/>
        </p:nvSpPr>
        <p:spPr>
          <a:xfrm>
            <a:off x="7723732" y="3589272"/>
            <a:ext cx="928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NMDAR</a:t>
            </a:r>
          </a:p>
        </p:txBody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621DF33D-5F34-4901-BE20-511D2634C596}"/>
              </a:ext>
            </a:extLst>
          </p:cNvPr>
          <p:cNvSpPr/>
          <p:nvPr/>
        </p:nvSpPr>
        <p:spPr>
          <a:xfrm>
            <a:off x="3791744" y="2590453"/>
            <a:ext cx="14465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Orellana et al., 2015</a:t>
            </a:r>
          </a:p>
        </p:txBody>
      </p:sp>
      <p:sp>
        <p:nvSpPr>
          <p:cNvPr id="25" name="Rectangle 28">
            <a:extLst>
              <a:ext uri="{FF2B5EF4-FFF2-40B4-BE49-F238E27FC236}">
                <a16:creationId xmlns:a16="http://schemas.microsoft.com/office/drawing/2014/main" id="{36685986-DADF-4669-A190-6D4109B5F695}"/>
              </a:ext>
            </a:extLst>
          </p:cNvPr>
          <p:cNvSpPr/>
          <p:nvPr/>
        </p:nvSpPr>
        <p:spPr>
          <a:xfrm>
            <a:off x="3647729" y="4133979"/>
            <a:ext cx="22322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Miguel-Hidalgo et al., 2014</a:t>
            </a:r>
          </a:p>
          <a:p>
            <a:pPr algn="ctr"/>
            <a:r>
              <a:rPr lang="en-US" sz="1200" dirty="0"/>
              <a:t>Shin and </a:t>
            </a:r>
            <a:r>
              <a:rPr lang="en-US" sz="1200" dirty="0" err="1"/>
              <a:t>Liberzon</a:t>
            </a:r>
            <a:r>
              <a:rPr lang="en-US" sz="1200" dirty="0"/>
              <a:t>, 2010</a:t>
            </a:r>
          </a:p>
          <a:p>
            <a:pPr algn="ctr"/>
            <a:r>
              <a:rPr lang="en-US" sz="1200" dirty="0"/>
              <a:t>de Vasconcellos-</a:t>
            </a:r>
            <a:r>
              <a:rPr lang="en-US" sz="1200" dirty="0" err="1"/>
              <a:t>Bittencourt</a:t>
            </a:r>
            <a:r>
              <a:rPr lang="en-US" sz="1200" dirty="0"/>
              <a:t> et al., 2011</a:t>
            </a:r>
          </a:p>
          <a:p>
            <a:pPr algn="ctr"/>
            <a:r>
              <a:rPr lang="en-US" sz="1200" dirty="0"/>
              <a:t>Persson and </a:t>
            </a:r>
            <a:r>
              <a:rPr lang="en-US" sz="1200" dirty="0" err="1"/>
              <a:t>Ronnback</a:t>
            </a:r>
            <a:r>
              <a:rPr lang="en-US" sz="1200" dirty="0"/>
              <a:t>, 2012</a:t>
            </a:r>
          </a:p>
          <a:p>
            <a:pPr algn="ctr"/>
            <a:r>
              <a:rPr lang="en-US" sz="1200" dirty="0" err="1"/>
              <a:t>Theodosis</a:t>
            </a:r>
            <a:r>
              <a:rPr lang="en-US" sz="1200" dirty="0"/>
              <a:t> et al., 2008</a:t>
            </a:r>
          </a:p>
        </p:txBody>
      </p:sp>
      <p:sp>
        <p:nvSpPr>
          <p:cNvPr id="26" name="Arrow: Right 29">
            <a:extLst>
              <a:ext uri="{FF2B5EF4-FFF2-40B4-BE49-F238E27FC236}">
                <a16:creationId xmlns:a16="http://schemas.microsoft.com/office/drawing/2014/main" id="{C31488C2-2EE1-4387-AE8A-C4C88366A90B}"/>
              </a:ext>
            </a:extLst>
          </p:cNvPr>
          <p:cNvSpPr/>
          <p:nvPr/>
        </p:nvSpPr>
        <p:spPr>
          <a:xfrm rot="1366102">
            <a:off x="3207751" y="3478141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30">
            <a:extLst>
              <a:ext uri="{FF2B5EF4-FFF2-40B4-BE49-F238E27FC236}">
                <a16:creationId xmlns:a16="http://schemas.microsoft.com/office/drawing/2014/main" id="{AE763A93-2D4D-425B-B9D5-E7E972961634}"/>
              </a:ext>
            </a:extLst>
          </p:cNvPr>
          <p:cNvCxnSpPr>
            <a:cxnSpLocks/>
          </p:cNvCxnSpPr>
          <p:nvPr/>
        </p:nvCxnSpPr>
        <p:spPr>
          <a:xfrm>
            <a:off x="4151784" y="3598565"/>
            <a:ext cx="0" cy="5186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31">
            <a:extLst>
              <a:ext uri="{FF2B5EF4-FFF2-40B4-BE49-F238E27FC236}">
                <a16:creationId xmlns:a16="http://schemas.microsoft.com/office/drawing/2014/main" id="{E74E248D-7F0D-44F9-81E5-F1CAC6E237C4}"/>
              </a:ext>
            </a:extLst>
          </p:cNvPr>
          <p:cNvSpPr txBox="1"/>
          <p:nvPr/>
        </p:nvSpPr>
        <p:spPr>
          <a:xfrm>
            <a:off x="4274236" y="3661280"/>
            <a:ext cx="683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GLUT</a:t>
            </a:r>
          </a:p>
        </p:txBody>
      </p:sp>
      <p:sp>
        <p:nvSpPr>
          <p:cNvPr id="29" name="Arrow: Right 32">
            <a:extLst>
              <a:ext uri="{FF2B5EF4-FFF2-40B4-BE49-F238E27FC236}">
                <a16:creationId xmlns:a16="http://schemas.microsoft.com/office/drawing/2014/main" id="{CA7D0635-9CBE-45AA-866C-459E73448767}"/>
              </a:ext>
            </a:extLst>
          </p:cNvPr>
          <p:cNvSpPr/>
          <p:nvPr/>
        </p:nvSpPr>
        <p:spPr>
          <a:xfrm rot="19897104">
            <a:off x="5016272" y="3654815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33">
            <a:extLst>
              <a:ext uri="{FF2B5EF4-FFF2-40B4-BE49-F238E27FC236}">
                <a16:creationId xmlns:a16="http://schemas.microsoft.com/office/drawing/2014/main" id="{C393BB2F-67FF-4882-9AF1-8BA69E9629EF}"/>
              </a:ext>
            </a:extLst>
          </p:cNvPr>
          <p:cNvSpPr/>
          <p:nvPr/>
        </p:nvSpPr>
        <p:spPr>
          <a:xfrm>
            <a:off x="5879976" y="3958605"/>
            <a:ext cx="14518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Pan et al., 2015</a:t>
            </a:r>
          </a:p>
          <a:p>
            <a:r>
              <a:rPr lang="en-US" sz="1200" dirty="0"/>
              <a:t>Meunier et al., 2017</a:t>
            </a:r>
          </a:p>
        </p:txBody>
      </p:sp>
      <p:sp>
        <p:nvSpPr>
          <p:cNvPr id="31" name="Arrow: Right 35">
            <a:extLst>
              <a:ext uri="{FF2B5EF4-FFF2-40B4-BE49-F238E27FC236}">
                <a16:creationId xmlns:a16="http://schemas.microsoft.com/office/drawing/2014/main" id="{8343A7B1-8E54-46E5-855F-04BDBBBC5215}"/>
              </a:ext>
            </a:extLst>
          </p:cNvPr>
          <p:cNvSpPr/>
          <p:nvPr/>
        </p:nvSpPr>
        <p:spPr>
          <a:xfrm rot="20466776">
            <a:off x="3215680" y="2319773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Right 36">
            <a:extLst>
              <a:ext uri="{FF2B5EF4-FFF2-40B4-BE49-F238E27FC236}">
                <a16:creationId xmlns:a16="http://schemas.microsoft.com/office/drawing/2014/main" id="{36E72974-5AA1-4305-B656-1AF6F4682B6D}"/>
              </a:ext>
            </a:extLst>
          </p:cNvPr>
          <p:cNvSpPr/>
          <p:nvPr/>
        </p:nvSpPr>
        <p:spPr>
          <a:xfrm rot="1470026">
            <a:off x="5087888" y="2405480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7">
            <a:extLst>
              <a:ext uri="{FF2B5EF4-FFF2-40B4-BE49-F238E27FC236}">
                <a16:creationId xmlns:a16="http://schemas.microsoft.com/office/drawing/2014/main" id="{B315A2FD-21FA-4785-A6AB-2C6CDA70DA63}"/>
              </a:ext>
            </a:extLst>
          </p:cNvPr>
          <p:cNvSpPr txBox="1"/>
          <p:nvPr/>
        </p:nvSpPr>
        <p:spPr>
          <a:xfrm>
            <a:off x="7732146" y="2941200"/>
            <a:ext cx="1414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Excitotoxicity</a:t>
            </a:r>
          </a:p>
        </p:txBody>
      </p:sp>
      <p:sp>
        <p:nvSpPr>
          <p:cNvPr id="34" name="Arrow: Right 38">
            <a:extLst>
              <a:ext uri="{FF2B5EF4-FFF2-40B4-BE49-F238E27FC236}">
                <a16:creationId xmlns:a16="http://schemas.microsoft.com/office/drawing/2014/main" id="{33BFA3FA-3CD2-4777-9BDE-4155D25684DC}"/>
              </a:ext>
            </a:extLst>
          </p:cNvPr>
          <p:cNvSpPr/>
          <p:nvPr/>
        </p:nvSpPr>
        <p:spPr>
          <a:xfrm rot="20655891">
            <a:off x="6845897" y="2665866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9">
            <a:extLst>
              <a:ext uri="{FF2B5EF4-FFF2-40B4-BE49-F238E27FC236}">
                <a16:creationId xmlns:a16="http://schemas.microsoft.com/office/drawing/2014/main" id="{F4118656-4B50-45B9-9A62-8B45DEAE20FA}"/>
              </a:ext>
            </a:extLst>
          </p:cNvPr>
          <p:cNvCxnSpPr/>
          <p:nvPr/>
        </p:nvCxnSpPr>
        <p:spPr>
          <a:xfrm flipV="1">
            <a:off x="7657236" y="2302420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40">
            <a:extLst>
              <a:ext uri="{FF2B5EF4-FFF2-40B4-BE49-F238E27FC236}">
                <a16:creationId xmlns:a16="http://schemas.microsoft.com/office/drawing/2014/main" id="{E1254EEF-8AE7-48A6-93DA-FED428E9D768}"/>
              </a:ext>
            </a:extLst>
          </p:cNvPr>
          <p:cNvSpPr txBox="1"/>
          <p:nvPr/>
        </p:nvSpPr>
        <p:spPr>
          <a:xfrm>
            <a:off x="7838947" y="2437144"/>
            <a:ext cx="2456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Astroglial</a:t>
            </a:r>
            <a:r>
              <a:rPr lang="en-US" dirty="0"/>
              <a:t> calcium waves</a:t>
            </a:r>
          </a:p>
        </p:txBody>
      </p:sp>
      <p:sp>
        <p:nvSpPr>
          <p:cNvPr id="37" name="Rectangle 23">
            <a:extLst>
              <a:ext uri="{FF2B5EF4-FFF2-40B4-BE49-F238E27FC236}">
                <a16:creationId xmlns:a16="http://schemas.microsoft.com/office/drawing/2014/main" id="{EFD66CF1-041C-40D5-A0FA-1AE316774961}"/>
              </a:ext>
            </a:extLst>
          </p:cNvPr>
          <p:cNvSpPr/>
          <p:nvPr/>
        </p:nvSpPr>
        <p:spPr>
          <a:xfrm>
            <a:off x="4172130" y="398855"/>
            <a:ext cx="23397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Olijslagers</a:t>
            </a:r>
            <a:r>
              <a:rPr lang="en-US" sz="1200" dirty="0"/>
              <a:t> et al., 2008</a:t>
            </a:r>
          </a:p>
          <a:p>
            <a:pPr algn="ctr"/>
            <a:r>
              <a:rPr lang="en-US" sz="1200" dirty="0" err="1"/>
              <a:t>Musazzi</a:t>
            </a:r>
            <a:r>
              <a:rPr lang="en-US" sz="1200" dirty="0"/>
              <a:t> et al., 2010 </a:t>
            </a:r>
          </a:p>
          <a:p>
            <a:pPr algn="ctr"/>
            <a:r>
              <a:rPr lang="en-US" sz="1200" dirty="0"/>
              <a:t>Fontella et al., 2004</a:t>
            </a:r>
          </a:p>
          <a:p>
            <a:pPr algn="ctr"/>
            <a:r>
              <a:rPr lang="en-US" sz="1200" dirty="0" err="1"/>
              <a:t>Armario</a:t>
            </a:r>
            <a:r>
              <a:rPr lang="en-US" sz="1200" dirty="0"/>
              <a:t> et al., 2008.</a:t>
            </a:r>
          </a:p>
        </p:txBody>
      </p:sp>
      <p:cxnSp>
        <p:nvCxnSpPr>
          <p:cNvPr id="38" name="Straight Arrow Connector 41">
            <a:extLst>
              <a:ext uri="{FF2B5EF4-FFF2-40B4-BE49-F238E27FC236}">
                <a16:creationId xmlns:a16="http://schemas.microsoft.com/office/drawing/2014/main" id="{62E8A3D5-74FE-4C23-9C20-7FF80797B10E}"/>
              </a:ext>
            </a:extLst>
          </p:cNvPr>
          <p:cNvCxnSpPr/>
          <p:nvPr/>
        </p:nvCxnSpPr>
        <p:spPr>
          <a:xfrm flipV="1">
            <a:off x="3199512" y="1085835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42">
            <a:extLst>
              <a:ext uri="{FF2B5EF4-FFF2-40B4-BE49-F238E27FC236}">
                <a16:creationId xmlns:a16="http://schemas.microsoft.com/office/drawing/2014/main" id="{4EAC7E41-3450-449C-8A11-F6924B798C05}"/>
              </a:ext>
            </a:extLst>
          </p:cNvPr>
          <p:cNvSpPr txBox="1"/>
          <p:nvPr/>
        </p:nvSpPr>
        <p:spPr>
          <a:xfrm>
            <a:off x="3421112" y="1157843"/>
            <a:ext cx="3245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Presynaptic release of glutamate</a:t>
            </a:r>
          </a:p>
        </p:txBody>
      </p:sp>
      <p:sp>
        <p:nvSpPr>
          <p:cNvPr id="40" name="Arrow: Right 43">
            <a:extLst>
              <a:ext uri="{FF2B5EF4-FFF2-40B4-BE49-F238E27FC236}">
                <a16:creationId xmlns:a16="http://schemas.microsoft.com/office/drawing/2014/main" id="{94DB96E1-62CD-4119-91F2-39390AC184A2}"/>
              </a:ext>
            </a:extLst>
          </p:cNvPr>
          <p:cNvSpPr/>
          <p:nvPr/>
        </p:nvSpPr>
        <p:spPr>
          <a:xfrm rot="3491861">
            <a:off x="5738996" y="1811135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row: Right 44">
            <a:extLst>
              <a:ext uri="{FF2B5EF4-FFF2-40B4-BE49-F238E27FC236}">
                <a16:creationId xmlns:a16="http://schemas.microsoft.com/office/drawing/2014/main" id="{50CE41EE-6FFF-47DE-940F-9E0D007AA0EA}"/>
              </a:ext>
            </a:extLst>
          </p:cNvPr>
          <p:cNvSpPr/>
          <p:nvPr/>
        </p:nvSpPr>
        <p:spPr>
          <a:xfrm rot="19662871">
            <a:off x="3151474" y="1751260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row: Right 45">
            <a:extLst>
              <a:ext uri="{FF2B5EF4-FFF2-40B4-BE49-F238E27FC236}">
                <a16:creationId xmlns:a16="http://schemas.microsoft.com/office/drawing/2014/main" id="{794DC9B4-A208-43D1-B945-083CAD0E70E6}"/>
              </a:ext>
            </a:extLst>
          </p:cNvPr>
          <p:cNvSpPr/>
          <p:nvPr/>
        </p:nvSpPr>
        <p:spPr>
          <a:xfrm rot="5400000">
            <a:off x="2423592" y="3822139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6">
            <a:extLst>
              <a:ext uri="{FF2B5EF4-FFF2-40B4-BE49-F238E27FC236}">
                <a16:creationId xmlns:a16="http://schemas.microsoft.com/office/drawing/2014/main" id="{62980F18-B354-470D-8B6B-8412CB07CECD}"/>
              </a:ext>
            </a:extLst>
          </p:cNvPr>
          <p:cNvSpPr txBox="1"/>
          <p:nvPr/>
        </p:nvSpPr>
        <p:spPr>
          <a:xfrm>
            <a:off x="2461275" y="4326195"/>
            <a:ext cx="641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Cx43</a:t>
            </a:r>
          </a:p>
        </p:txBody>
      </p:sp>
      <p:cxnSp>
        <p:nvCxnSpPr>
          <p:cNvPr id="44" name="Straight Arrow Connector 47">
            <a:extLst>
              <a:ext uri="{FF2B5EF4-FFF2-40B4-BE49-F238E27FC236}">
                <a16:creationId xmlns:a16="http://schemas.microsoft.com/office/drawing/2014/main" id="{899AC425-EAFB-4B70-AFAB-43B342432CAB}"/>
              </a:ext>
            </a:extLst>
          </p:cNvPr>
          <p:cNvCxnSpPr>
            <a:cxnSpLocks/>
          </p:cNvCxnSpPr>
          <p:nvPr/>
        </p:nvCxnSpPr>
        <p:spPr>
          <a:xfrm>
            <a:off x="2348389" y="4324455"/>
            <a:ext cx="0" cy="5186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Arrow: Right 48">
            <a:extLst>
              <a:ext uri="{FF2B5EF4-FFF2-40B4-BE49-F238E27FC236}">
                <a16:creationId xmlns:a16="http://schemas.microsoft.com/office/drawing/2014/main" id="{B5EB440C-E7AD-4D10-B263-2471B1C9391B}"/>
              </a:ext>
            </a:extLst>
          </p:cNvPr>
          <p:cNvSpPr/>
          <p:nvPr/>
        </p:nvSpPr>
        <p:spPr>
          <a:xfrm rot="5400000">
            <a:off x="2423592" y="5118283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9">
            <a:extLst>
              <a:ext uri="{FF2B5EF4-FFF2-40B4-BE49-F238E27FC236}">
                <a16:creationId xmlns:a16="http://schemas.microsoft.com/office/drawing/2014/main" id="{9881872F-450F-4327-B189-3387EAB4508F}"/>
              </a:ext>
            </a:extLst>
          </p:cNvPr>
          <p:cNvSpPr txBox="1"/>
          <p:nvPr/>
        </p:nvSpPr>
        <p:spPr>
          <a:xfrm>
            <a:off x="2002069" y="5550332"/>
            <a:ext cx="25994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Decreased gap junctional </a:t>
            </a:r>
          </a:p>
          <a:p>
            <a:pPr algn="ctr"/>
            <a:r>
              <a:rPr lang="en-US" dirty="0"/>
              <a:t>communication</a:t>
            </a:r>
          </a:p>
        </p:txBody>
      </p:sp>
      <p:sp>
        <p:nvSpPr>
          <p:cNvPr id="47" name="Rectangle 50">
            <a:extLst>
              <a:ext uri="{FF2B5EF4-FFF2-40B4-BE49-F238E27FC236}">
                <a16:creationId xmlns:a16="http://schemas.microsoft.com/office/drawing/2014/main" id="{38D1743A-7330-42F1-8FB1-9D818018B7B5}"/>
              </a:ext>
            </a:extLst>
          </p:cNvPr>
          <p:cNvSpPr/>
          <p:nvPr/>
        </p:nvSpPr>
        <p:spPr>
          <a:xfrm>
            <a:off x="4583832" y="547832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Bernard et al., 2011</a:t>
            </a:r>
          </a:p>
          <a:p>
            <a:r>
              <a:rPr lang="en-US" sz="1200" dirty="0"/>
              <a:t>Ernst et al., 2011</a:t>
            </a:r>
          </a:p>
          <a:p>
            <a:r>
              <a:rPr lang="en-US" sz="1200" dirty="0"/>
              <a:t>Sun et al., 2012</a:t>
            </a:r>
          </a:p>
          <a:p>
            <a:r>
              <a:rPr lang="en-US" sz="1200" dirty="0"/>
              <a:t>Miguel-Hidalgo et al., 2014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C7D6639-FD22-40AF-A858-A386A626E4D7}"/>
              </a:ext>
            </a:extLst>
          </p:cNvPr>
          <p:cNvSpPr txBox="1"/>
          <p:nvPr/>
        </p:nvSpPr>
        <p:spPr>
          <a:xfrm>
            <a:off x="2929185" y="57478"/>
            <a:ext cx="6382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 err="1"/>
              <a:t>What</a:t>
            </a:r>
            <a:r>
              <a:rPr lang="es-CL" b="1" dirty="0"/>
              <a:t> </a:t>
            </a:r>
            <a:r>
              <a:rPr lang="es-CL" b="1" dirty="0" err="1"/>
              <a:t>we</a:t>
            </a:r>
            <a:r>
              <a:rPr lang="es-CL" b="1" dirty="0"/>
              <a:t> </a:t>
            </a:r>
            <a:r>
              <a:rPr lang="es-CL" b="1" dirty="0" err="1"/>
              <a:t>know</a:t>
            </a:r>
            <a:r>
              <a:rPr lang="es-CL" b="1" dirty="0"/>
              <a:t> </a:t>
            </a:r>
            <a:r>
              <a:rPr lang="es-CL" b="1" dirty="0" err="1"/>
              <a:t>about</a:t>
            </a:r>
            <a:r>
              <a:rPr lang="es-CL" b="1" dirty="0"/>
              <a:t> </a:t>
            </a:r>
            <a:r>
              <a:rPr lang="es-CL" b="1" dirty="0" err="1"/>
              <a:t>chronic</a:t>
            </a:r>
            <a:r>
              <a:rPr lang="es-CL" b="1" dirty="0"/>
              <a:t> stress in </a:t>
            </a:r>
            <a:r>
              <a:rPr lang="es-CL" b="1" dirty="0" err="1"/>
              <a:t>the</a:t>
            </a:r>
            <a:r>
              <a:rPr lang="es-CL" b="1" dirty="0"/>
              <a:t> </a:t>
            </a:r>
            <a:r>
              <a:rPr lang="es-CL" b="1" dirty="0" err="1"/>
              <a:t>glutamatergic</a:t>
            </a:r>
            <a:r>
              <a:rPr lang="es-CL" b="1" dirty="0"/>
              <a:t> </a:t>
            </a:r>
            <a:r>
              <a:rPr lang="es-CL" b="1" dirty="0" err="1"/>
              <a:t>synapse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892406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6790E5-D070-4B0D-9085-8180F9D34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b="1" cap="all" dirty="0">
                <a:solidFill>
                  <a:schemeClr val="tx2"/>
                </a:solidFill>
              </a:rPr>
              <a:t>Timeline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0537FB8-F2DB-49DC-8826-158125DB4D45}"/>
              </a:ext>
            </a:extLst>
          </p:cNvPr>
          <p:cNvSpPr/>
          <p:nvPr/>
        </p:nvSpPr>
        <p:spPr>
          <a:xfrm>
            <a:off x="2307572" y="3690549"/>
            <a:ext cx="7473696" cy="6614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riángulo isósceles 4">
            <a:extLst>
              <a:ext uri="{FF2B5EF4-FFF2-40B4-BE49-F238E27FC236}">
                <a16:creationId xmlns:a16="http://schemas.microsoft.com/office/drawing/2014/main" id="{C60F85AB-D21D-4CB9-BD93-C3F7DA605ACF}"/>
              </a:ext>
            </a:extLst>
          </p:cNvPr>
          <p:cNvSpPr/>
          <p:nvPr/>
        </p:nvSpPr>
        <p:spPr>
          <a:xfrm rot="5400000">
            <a:off x="9685973" y="3785846"/>
            <a:ext cx="667513" cy="464730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AE7F468-CB05-4820-A7D9-221BCB49194B}"/>
              </a:ext>
            </a:extLst>
          </p:cNvPr>
          <p:cNvSpPr/>
          <p:nvPr/>
        </p:nvSpPr>
        <p:spPr>
          <a:xfrm>
            <a:off x="3992411" y="4567059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2020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1C2620E-8391-421C-8230-47B54C5466DF}"/>
              </a:ext>
            </a:extLst>
          </p:cNvPr>
          <p:cNvSpPr/>
          <p:nvPr/>
        </p:nvSpPr>
        <p:spPr>
          <a:xfrm>
            <a:off x="1981201" y="4593421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2018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7E37CA5-7E34-4FF6-B622-1FA3F355F9F4}"/>
              </a:ext>
            </a:extLst>
          </p:cNvPr>
          <p:cNvSpPr/>
          <p:nvPr/>
        </p:nvSpPr>
        <p:spPr>
          <a:xfrm>
            <a:off x="2671161" y="2485207"/>
            <a:ext cx="17374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GLP, preclinical</a:t>
            </a:r>
          </a:p>
          <a:p>
            <a:pPr algn="ctr"/>
            <a:r>
              <a:rPr lang="en-US" dirty="0"/>
              <a:t>Oral formulation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2710051-284E-4671-89FC-C35471CCDDE5}"/>
              </a:ext>
            </a:extLst>
          </p:cNvPr>
          <p:cNvSpPr/>
          <p:nvPr/>
        </p:nvSpPr>
        <p:spPr>
          <a:xfrm>
            <a:off x="6400800" y="4593421"/>
            <a:ext cx="7196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2021</a:t>
            </a:r>
          </a:p>
        </p:txBody>
      </p:sp>
      <p:sp>
        <p:nvSpPr>
          <p:cNvPr id="12" name="Flecha: hacia abajo 11">
            <a:extLst>
              <a:ext uri="{FF2B5EF4-FFF2-40B4-BE49-F238E27FC236}">
                <a16:creationId xmlns:a16="http://schemas.microsoft.com/office/drawing/2014/main" id="{1F9C9706-CACF-4DC3-BA4C-41DC13E923E6}"/>
              </a:ext>
            </a:extLst>
          </p:cNvPr>
          <p:cNvSpPr/>
          <p:nvPr/>
        </p:nvSpPr>
        <p:spPr>
          <a:xfrm>
            <a:off x="3430620" y="3230754"/>
            <a:ext cx="243840" cy="353568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D6F3A44-B4EF-4033-A76D-CA2D46EE0334}"/>
              </a:ext>
            </a:extLst>
          </p:cNvPr>
          <p:cNvSpPr txBox="1"/>
          <p:nvPr/>
        </p:nvSpPr>
        <p:spPr>
          <a:xfrm>
            <a:off x="4645153" y="1946099"/>
            <a:ext cx="13097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GMP</a:t>
            </a:r>
          </a:p>
          <a:p>
            <a:pPr algn="ctr"/>
            <a:r>
              <a:rPr lang="en-US" dirty="0"/>
              <a:t>Preliminary </a:t>
            </a:r>
          </a:p>
          <a:p>
            <a:pPr algn="ctr"/>
            <a:r>
              <a:rPr lang="en-US" dirty="0"/>
              <a:t>safety study</a:t>
            </a:r>
          </a:p>
          <a:p>
            <a:pPr algn="ctr"/>
            <a:r>
              <a:rPr lang="en-US" dirty="0"/>
              <a:t>In humans</a:t>
            </a:r>
          </a:p>
        </p:txBody>
      </p:sp>
      <p:sp>
        <p:nvSpPr>
          <p:cNvPr id="14" name="Flecha: hacia abajo 13">
            <a:extLst>
              <a:ext uri="{FF2B5EF4-FFF2-40B4-BE49-F238E27FC236}">
                <a16:creationId xmlns:a16="http://schemas.microsoft.com/office/drawing/2014/main" id="{D98AB665-A4D2-4A58-A340-4A6CD39FF4CD}"/>
              </a:ext>
            </a:extLst>
          </p:cNvPr>
          <p:cNvSpPr/>
          <p:nvPr/>
        </p:nvSpPr>
        <p:spPr>
          <a:xfrm>
            <a:off x="5178092" y="3236754"/>
            <a:ext cx="243840" cy="353568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lecha: hacia abajo 14">
            <a:extLst>
              <a:ext uri="{FF2B5EF4-FFF2-40B4-BE49-F238E27FC236}">
                <a16:creationId xmlns:a16="http://schemas.microsoft.com/office/drawing/2014/main" id="{0F2A2A58-5A03-4B0B-BFB0-130F84E14098}"/>
              </a:ext>
            </a:extLst>
          </p:cNvPr>
          <p:cNvSpPr/>
          <p:nvPr/>
        </p:nvSpPr>
        <p:spPr>
          <a:xfrm>
            <a:off x="6559804" y="3227830"/>
            <a:ext cx="243840" cy="353568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93F41F1-F663-43D8-843B-12EABF4F0816}"/>
              </a:ext>
            </a:extLst>
          </p:cNvPr>
          <p:cNvSpPr txBox="1"/>
          <p:nvPr/>
        </p:nvSpPr>
        <p:spPr>
          <a:xfrm>
            <a:off x="5836155" y="2476451"/>
            <a:ext cx="1737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FDA (IND </a:t>
            </a:r>
          </a:p>
          <a:p>
            <a:pPr algn="ctr"/>
            <a:r>
              <a:rPr lang="en-US" dirty="0"/>
              <a:t>Application)</a:t>
            </a:r>
          </a:p>
        </p:txBody>
      </p:sp>
      <p:sp>
        <p:nvSpPr>
          <p:cNvPr id="17" name="Flecha: hacia abajo 16">
            <a:extLst>
              <a:ext uri="{FF2B5EF4-FFF2-40B4-BE49-F238E27FC236}">
                <a16:creationId xmlns:a16="http://schemas.microsoft.com/office/drawing/2014/main" id="{554893D7-6712-4ADD-B9CD-3F4FB79CDAE1}"/>
              </a:ext>
            </a:extLst>
          </p:cNvPr>
          <p:cNvSpPr/>
          <p:nvPr/>
        </p:nvSpPr>
        <p:spPr>
          <a:xfrm>
            <a:off x="8158138" y="3214839"/>
            <a:ext cx="243840" cy="353568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18D4208-8EBC-490E-8883-A9D031A96692}"/>
              </a:ext>
            </a:extLst>
          </p:cNvPr>
          <p:cNvSpPr txBox="1"/>
          <p:nvPr/>
        </p:nvSpPr>
        <p:spPr>
          <a:xfrm>
            <a:off x="7854302" y="2531315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Phase I</a:t>
            </a:r>
          </a:p>
          <a:p>
            <a:pPr algn="ctr"/>
            <a:r>
              <a:rPr lang="en-US" dirty="0"/>
              <a:t>US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93E7618-EE2F-432A-B219-CB8C5AB266E9}"/>
              </a:ext>
            </a:extLst>
          </p:cNvPr>
          <p:cNvSpPr txBox="1"/>
          <p:nvPr/>
        </p:nvSpPr>
        <p:spPr>
          <a:xfrm>
            <a:off x="3112244" y="3775893"/>
            <a:ext cx="762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year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D07417B-E17E-4531-A30D-49FB306278F0}"/>
              </a:ext>
            </a:extLst>
          </p:cNvPr>
          <p:cNvSpPr txBox="1"/>
          <p:nvPr/>
        </p:nvSpPr>
        <p:spPr>
          <a:xfrm>
            <a:off x="4679049" y="3812046"/>
            <a:ext cx="1069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 months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71EF814-4253-4EDC-AEF2-F12CFF1CB135}"/>
              </a:ext>
            </a:extLst>
          </p:cNvPr>
          <p:cNvSpPr txBox="1"/>
          <p:nvPr/>
        </p:nvSpPr>
        <p:spPr>
          <a:xfrm>
            <a:off x="6051420" y="3812046"/>
            <a:ext cx="1069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 months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B511803B-C7D0-46B4-AB35-25764EFEB938}"/>
              </a:ext>
            </a:extLst>
          </p:cNvPr>
          <p:cNvSpPr txBox="1"/>
          <p:nvPr/>
        </p:nvSpPr>
        <p:spPr>
          <a:xfrm>
            <a:off x="7863708" y="3798171"/>
            <a:ext cx="762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year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588169D4-0F02-46C8-AD28-C1656B57D988}"/>
              </a:ext>
            </a:extLst>
          </p:cNvPr>
          <p:cNvSpPr/>
          <p:nvPr/>
        </p:nvSpPr>
        <p:spPr>
          <a:xfrm>
            <a:off x="8625841" y="4593421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2022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927658C-D5DD-4A0E-8520-63361D6EB526}"/>
              </a:ext>
            </a:extLst>
          </p:cNvPr>
          <p:cNvCxnSpPr/>
          <p:nvPr/>
        </p:nvCxnSpPr>
        <p:spPr>
          <a:xfrm>
            <a:off x="2332972" y="4351965"/>
            <a:ext cx="0" cy="1808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uadroTexto 25"/>
          <p:cNvSpPr txBox="1"/>
          <p:nvPr/>
        </p:nvSpPr>
        <p:spPr>
          <a:xfrm>
            <a:off x="4813733" y="6377878"/>
            <a:ext cx="1529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i="1" dirty="0">
                <a:solidFill>
                  <a:schemeClr val="bg1"/>
                </a:solidFill>
              </a:rPr>
              <a:t>Aleph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6085169" y="6377878"/>
            <a:ext cx="1743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i="1" dirty="0">
                <a:solidFill>
                  <a:schemeClr val="bg1"/>
                </a:solidFill>
              </a:rPr>
              <a:t>Pharmaceuticals</a:t>
            </a:r>
          </a:p>
        </p:txBody>
      </p: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4927658C-D5DD-4A0E-8520-63361D6EB526}"/>
              </a:ext>
            </a:extLst>
          </p:cNvPr>
          <p:cNvCxnSpPr/>
          <p:nvPr/>
        </p:nvCxnSpPr>
        <p:spPr>
          <a:xfrm>
            <a:off x="4318781" y="4351965"/>
            <a:ext cx="0" cy="203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4927658C-D5DD-4A0E-8520-63361D6EB526}"/>
              </a:ext>
            </a:extLst>
          </p:cNvPr>
          <p:cNvCxnSpPr/>
          <p:nvPr/>
        </p:nvCxnSpPr>
        <p:spPr>
          <a:xfrm>
            <a:off x="6727171" y="4351965"/>
            <a:ext cx="0" cy="203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4927658C-D5DD-4A0E-8520-63361D6EB526}"/>
              </a:ext>
            </a:extLst>
          </p:cNvPr>
          <p:cNvCxnSpPr/>
          <p:nvPr/>
        </p:nvCxnSpPr>
        <p:spPr>
          <a:xfrm>
            <a:off x="8952211" y="4340789"/>
            <a:ext cx="0" cy="203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128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FF2CC2-6F95-4B9E-B127-53885C900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05363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cap="all" dirty="0">
                <a:solidFill>
                  <a:schemeClr val="tx2"/>
                </a:solidFill>
              </a:rPr>
              <a:t>Traction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37FDDCA-C6D0-42B4-BE0E-C0B74D3D24C7}"/>
              </a:ext>
            </a:extLst>
          </p:cNvPr>
          <p:cNvSpPr/>
          <p:nvPr/>
        </p:nvSpPr>
        <p:spPr>
          <a:xfrm>
            <a:off x="5223164" y="1307864"/>
            <a:ext cx="527973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/>
              <a:t>Funding: $700K in non-dilutive grants.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/>
              <a:t>We have published 7 papers on the role of our target in psychiatric disorders, including depression, anxiety and memory.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/>
              <a:t>We have setup active collaborations on this topic with several labs in Chile, Belgium, Germany and France.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096303" y="5388633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*US patent granted on a small molecule for use in depression: US 14/404.358 "Use of compounds that selectively modulate astrocytic release of substances…”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813733" y="6377878"/>
            <a:ext cx="1529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i="1" dirty="0">
                <a:solidFill>
                  <a:schemeClr val="bg1"/>
                </a:solidFill>
              </a:rPr>
              <a:t>Aleph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6085169" y="6377878"/>
            <a:ext cx="1743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i="1" dirty="0">
                <a:solidFill>
                  <a:schemeClr val="bg1"/>
                </a:solidFill>
              </a:rPr>
              <a:t>Pharmaceuticals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590" y="1553727"/>
            <a:ext cx="3238095" cy="3174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8622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1AECAB4-3A56-4E40-820D-FC9BFBCDDC25}"/>
              </a:ext>
            </a:extLst>
          </p:cNvPr>
          <p:cNvSpPr/>
          <p:nvPr/>
        </p:nvSpPr>
        <p:spPr>
          <a:xfrm>
            <a:off x="6906704" y="1500453"/>
            <a:ext cx="529390" cy="51484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uadroTexto 7"/>
          <p:cNvSpPr txBox="1"/>
          <p:nvPr/>
        </p:nvSpPr>
        <p:spPr>
          <a:xfrm>
            <a:off x="4813733" y="6377878"/>
            <a:ext cx="1529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i="1" dirty="0">
                <a:solidFill>
                  <a:schemeClr val="bg1"/>
                </a:solidFill>
              </a:rPr>
              <a:t>Aleph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085169" y="6377878"/>
            <a:ext cx="1743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i="1" dirty="0">
                <a:solidFill>
                  <a:schemeClr val="bg1"/>
                </a:solidFill>
              </a:rPr>
              <a:t>Pharmaceuticals</a:t>
            </a:r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454EFEE8-31AF-4A61-AAB1-5AE1C99F86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234762"/>
              </p:ext>
            </p:extLst>
          </p:nvPr>
        </p:nvGraphicFramePr>
        <p:xfrm>
          <a:off x="2065282" y="1060287"/>
          <a:ext cx="8229600" cy="479990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95686">
                  <a:extLst>
                    <a:ext uri="{9D8B030D-6E8A-4147-A177-3AD203B41FA5}">
                      <a16:colId xmlns:a16="http://schemas.microsoft.com/office/drawing/2014/main" val="2765605452"/>
                    </a:ext>
                  </a:extLst>
                </a:gridCol>
                <a:gridCol w="5533914">
                  <a:extLst>
                    <a:ext uri="{9D8B030D-6E8A-4147-A177-3AD203B41FA5}">
                      <a16:colId xmlns:a16="http://schemas.microsoft.com/office/drawing/2014/main" val="3036976222"/>
                    </a:ext>
                  </a:extLst>
                </a:gridCol>
              </a:tblGrid>
              <a:tr h="494866">
                <a:tc>
                  <a:txBody>
                    <a:bodyPr/>
                    <a:lstStyle/>
                    <a:p>
                      <a:r>
                        <a:rPr lang="es-ES" sz="1600" dirty="0" err="1">
                          <a:solidFill>
                            <a:schemeClr val="tx1"/>
                          </a:solidFill>
                        </a:rPr>
                        <a:t>Technology</a:t>
                      </a:r>
                      <a:endParaRPr lang="es-CL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b="0" noProof="0" dirty="0">
                          <a:solidFill>
                            <a:schemeClr val="tx1"/>
                          </a:solidFill>
                        </a:rPr>
                        <a:t>Novel small molecule antidepressants targeting astrocytes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844463"/>
                  </a:ext>
                </a:extLst>
              </a:tr>
              <a:tr h="727749">
                <a:tc>
                  <a:txBody>
                    <a:bodyPr/>
                    <a:lstStyle/>
                    <a:p>
                      <a:r>
                        <a:rPr lang="es-CL" sz="1600" b="1" dirty="0">
                          <a:solidFill>
                            <a:schemeClr val="tx1"/>
                          </a:solidFill>
                        </a:rPr>
                        <a:t>Novel cell target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sz="1600" dirty="0">
                          <a:solidFill>
                            <a:schemeClr val="tx1"/>
                          </a:solidFill>
                        </a:rPr>
                        <a:t>First known compounds to target brain astrocytes, a cell type that participates in neuronal synapse signaling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2857402"/>
                  </a:ext>
                </a:extLst>
              </a:tr>
              <a:tr h="932268">
                <a:tc>
                  <a:txBody>
                    <a:bodyPr/>
                    <a:lstStyle/>
                    <a:p>
                      <a:r>
                        <a:rPr lang="es-CL" sz="1600" b="1" dirty="0" err="1">
                          <a:solidFill>
                            <a:schemeClr val="tx1"/>
                          </a:solidFill>
                        </a:rPr>
                        <a:t>Validated</a:t>
                      </a:r>
                      <a:r>
                        <a:rPr lang="es-CL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L" sz="1600" b="1" dirty="0" err="1">
                          <a:solidFill>
                            <a:schemeClr val="tx1"/>
                          </a:solidFill>
                        </a:rPr>
                        <a:t>mechanism</a:t>
                      </a:r>
                      <a:r>
                        <a:rPr lang="es-CL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L" sz="1600" b="1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es-CL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L" sz="1600" b="1" dirty="0" err="1">
                          <a:solidFill>
                            <a:schemeClr val="tx1"/>
                          </a:solidFill>
                        </a:rPr>
                        <a:t>action</a:t>
                      </a:r>
                      <a:endParaRPr lang="es-CL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sz="1600" dirty="0" err="1">
                          <a:solidFill>
                            <a:schemeClr val="tx1"/>
                          </a:solidFill>
                        </a:rPr>
                        <a:t>By</a:t>
                      </a:r>
                      <a:r>
                        <a:rPr lang="es-CL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L" sz="1600" dirty="0" err="1">
                          <a:solidFill>
                            <a:schemeClr val="tx1"/>
                          </a:solidFill>
                        </a:rPr>
                        <a:t>targeting</a:t>
                      </a:r>
                      <a:r>
                        <a:rPr lang="es-CL" sz="1600" dirty="0">
                          <a:solidFill>
                            <a:schemeClr val="tx1"/>
                          </a:solidFill>
                        </a:rPr>
                        <a:t> Cx43 </a:t>
                      </a:r>
                      <a:r>
                        <a:rPr lang="es-CL" sz="1600" dirty="0" err="1">
                          <a:solidFill>
                            <a:schemeClr val="tx1"/>
                          </a:solidFill>
                        </a:rPr>
                        <a:t>hemichannel-mediated</a:t>
                      </a:r>
                      <a:r>
                        <a:rPr lang="es-CL" sz="1600" dirty="0">
                          <a:solidFill>
                            <a:schemeClr val="tx1"/>
                          </a:solidFill>
                        </a:rPr>
                        <a:t> astroglial </a:t>
                      </a:r>
                      <a:r>
                        <a:rPr lang="es-CL" sz="1600" dirty="0" err="1">
                          <a:solidFill>
                            <a:schemeClr val="tx1"/>
                          </a:solidFill>
                        </a:rPr>
                        <a:t>release</a:t>
                      </a:r>
                      <a:r>
                        <a:rPr lang="es-CL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L" sz="160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es-CL" sz="1600" dirty="0">
                          <a:solidFill>
                            <a:schemeClr val="tx1"/>
                          </a:solidFill>
                        </a:rPr>
                        <a:t> D-</a:t>
                      </a:r>
                      <a:r>
                        <a:rPr lang="es-CL" sz="1600" dirty="0" err="1">
                          <a:solidFill>
                            <a:schemeClr val="tx1"/>
                          </a:solidFill>
                        </a:rPr>
                        <a:t>serine</a:t>
                      </a:r>
                      <a:r>
                        <a:rPr lang="es-CL" sz="1600" dirty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es-CL" sz="1600" dirty="0" err="1">
                          <a:solidFill>
                            <a:schemeClr val="tx1"/>
                          </a:solidFill>
                        </a:rPr>
                        <a:t>glutamate</a:t>
                      </a:r>
                      <a:r>
                        <a:rPr lang="es-CL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s-CL" sz="1600" dirty="0" err="1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s-CL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L" sz="1600" dirty="0" err="1">
                          <a:solidFill>
                            <a:schemeClr val="tx1"/>
                          </a:solidFill>
                        </a:rPr>
                        <a:t>activity</a:t>
                      </a:r>
                      <a:r>
                        <a:rPr lang="es-CL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L" sz="160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es-CL" sz="1600" dirty="0">
                          <a:solidFill>
                            <a:schemeClr val="tx1"/>
                          </a:solidFill>
                        </a:rPr>
                        <a:t> NMDA </a:t>
                      </a:r>
                      <a:r>
                        <a:rPr lang="es-CL" sz="1600" dirty="0" err="1">
                          <a:solidFill>
                            <a:schemeClr val="tx1"/>
                          </a:solidFill>
                        </a:rPr>
                        <a:t>receptors</a:t>
                      </a:r>
                      <a:r>
                        <a:rPr lang="es-CL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L" sz="1600" dirty="0" err="1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es-CL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L" sz="1600" dirty="0" err="1">
                          <a:solidFill>
                            <a:schemeClr val="tx1"/>
                          </a:solidFill>
                        </a:rPr>
                        <a:t>diminished</a:t>
                      </a:r>
                      <a:r>
                        <a:rPr lang="es-CL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s-CL" sz="1600" dirty="0" err="1">
                          <a:solidFill>
                            <a:schemeClr val="tx1"/>
                          </a:solidFill>
                        </a:rPr>
                        <a:t>inducing</a:t>
                      </a:r>
                      <a:r>
                        <a:rPr lang="es-CL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L" sz="1600" dirty="0" err="1">
                          <a:solidFill>
                            <a:schemeClr val="tx1"/>
                          </a:solidFill>
                        </a:rPr>
                        <a:t>antidepressant</a:t>
                      </a:r>
                      <a:r>
                        <a:rPr lang="es-CL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L" sz="1600" dirty="0" err="1">
                          <a:solidFill>
                            <a:schemeClr val="tx1"/>
                          </a:solidFill>
                        </a:rPr>
                        <a:t>effects</a:t>
                      </a:r>
                      <a:r>
                        <a:rPr lang="es-CL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L" sz="1600" dirty="0" err="1">
                          <a:solidFill>
                            <a:schemeClr val="tx1"/>
                          </a:solidFill>
                        </a:rPr>
                        <a:t>like</a:t>
                      </a:r>
                      <a:r>
                        <a:rPr lang="es-CL" sz="1600" dirty="0">
                          <a:solidFill>
                            <a:schemeClr val="tx1"/>
                          </a:solidFill>
                        </a:rPr>
                        <a:t> KETAMINE, </a:t>
                      </a:r>
                      <a:r>
                        <a:rPr lang="es-CL" sz="1600" dirty="0" err="1">
                          <a:solidFill>
                            <a:schemeClr val="tx1"/>
                          </a:solidFill>
                        </a:rPr>
                        <a:t>but</a:t>
                      </a:r>
                      <a:r>
                        <a:rPr lang="es-CL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L" sz="1600" dirty="0" err="1">
                          <a:solidFill>
                            <a:schemeClr val="tx1"/>
                          </a:solidFill>
                        </a:rPr>
                        <a:t>without</a:t>
                      </a:r>
                      <a:r>
                        <a:rPr lang="es-CL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L" sz="1600" dirty="0" err="1">
                          <a:solidFill>
                            <a:schemeClr val="tx1"/>
                          </a:solidFill>
                        </a:rPr>
                        <a:t>its</a:t>
                      </a:r>
                      <a:r>
                        <a:rPr lang="es-CL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L" sz="1600" dirty="0" err="1">
                          <a:solidFill>
                            <a:schemeClr val="tx1"/>
                          </a:solidFill>
                        </a:rPr>
                        <a:t>sedative</a:t>
                      </a:r>
                      <a:r>
                        <a:rPr lang="es-CL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L" sz="1600" dirty="0" err="1">
                          <a:solidFill>
                            <a:schemeClr val="tx1"/>
                          </a:solidFill>
                        </a:rPr>
                        <a:t>effects</a:t>
                      </a:r>
                      <a:r>
                        <a:rPr lang="es-CL" sz="16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7437402"/>
                  </a:ext>
                </a:extLst>
              </a:tr>
              <a:tr h="727749">
                <a:tc>
                  <a:txBody>
                    <a:bodyPr/>
                    <a:lstStyle/>
                    <a:p>
                      <a:r>
                        <a:rPr lang="es-CL" sz="1600" b="1" dirty="0">
                          <a:solidFill>
                            <a:schemeClr val="tx1"/>
                          </a:solidFill>
                        </a:rPr>
                        <a:t>Lead </a:t>
                      </a:r>
                      <a:r>
                        <a:rPr lang="es-CL" sz="1600" b="1" dirty="0" err="1">
                          <a:solidFill>
                            <a:schemeClr val="tx1"/>
                          </a:solidFill>
                        </a:rPr>
                        <a:t>candidate</a:t>
                      </a:r>
                      <a:r>
                        <a:rPr lang="es-CL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L" sz="1600" b="1" dirty="0" err="1">
                          <a:solidFill>
                            <a:schemeClr val="tx1"/>
                          </a:solidFill>
                        </a:rPr>
                        <a:t>with</a:t>
                      </a:r>
                      <a:r>
                        <a:rPr lang="es-CL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L" sz="1600" b="1" dirty="0" err="1">
                          <a:solidFill>
                            <a:schemeClr val="tx1"/>
                          </a:solidFill>
                        </a:rPr>
                        <a:t>fast</a:t>
                      </a:r>
                      <a:r>
                        <a:rPr lang="es-CL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L" sz="1600" b="1" dirty="0" err="1">
                          <a:solidFill>
                            <a:schemeClr val="tx1"/>
                          </a:solidFill>
                        </a:rPr>
                        <a:t>antidepressant</a:t>
                      </a:r>
                      <a:r>
                        <a:rPr lang="es-CL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L" sz="1600" b="1" dirty="0" err="1">
                          <a:solidFill>
                            <a:schemeClr val="tx1"/>
                          </a:solidFill>
                        </a:rPr>
                        <a:t>effects</a:t>
                      </a:r>
                      <a:r>
                        <a:rPr lang="es-CL" sz="1600" b="1" dirty="0">
                          <a:solidFill>
                            <a:schemeClr val="tx1"/>
                          </a:solidFill>
                        </a:rPr>
                        <a:t> in </a:t>
                      </a:r>
                      <a:r>
                        <a:rPr lang="es-CL" sz="1600" b="1" dirty="0" err="1">
                          <a:solidFill>
                            <a:schemeClr val="tx1"/>
                          </a:solidFill>
                        </a:rPr>
                        <a:t>rodents</a:t>
                      </a:r>
                      <a:endParaRPr lang="es-CL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>
                          <a:solidFill>
                            <a:schemeClr val="tx1"/>
                          </a:solidFill>
                        </a:rPr>
                        <a:t>Lead compound with rapid (˂10 min) antidepressant effects when administered systemically in rats</a:t>
                      </a:r>
                    </a:p>
                    <a:p>
                      <a:endParaRPr lang="es-CL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1375960"/>
                  </a:ext>
                </a:extLst>
              </a:tr>
              <a:tr h="727749">
                <a:tc>
                  <a:txBody>
                    <a:bodyPr/>
                    <a:lstStyle/>
                    <a:p>
                      <a:r>
                        <a:rPr lang="es-CL" sz="1600" b="1" dirty="0">
                          <a:solidFill>
                            <a:schemeClr val="tx1"/>
                          </a:solidFill>
                        </a:rPr>
                        <a:t>Issued intellectual property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>
                          <a:solidFill>
                            <a:schemeClr val="tx1"/>
                          </a:solidFill>
                        </a:rPr>
                        <a:t>Patent granted (WO2013179264A) in US. Additional follow-on compounds in drafting.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0206987"/>
                  </a:ext>
                </a:extLst>
              </a:tr>
              <a:tr h="497324">
                <a:tc>
                  <a:txBody>
                    <a:bodyPr/>
                    <a:lstStyle/>
                    <a:p>
                      <a:r>
                        <a:rPr lang="es-CL" sz="1600" b="1" dirty="0">
                          <a:solidFill>
                            <a:schemeClr val="tx1"/>
                          </a:solidFill>
                        </a:rPr>
                        <a:t>Financing to-date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>
                          <a:solidFill>
                            <a:schemeClr val="tx1"/>
                          </a:solidFill>
                        </a:rPr>
                        <a:t>$600K Competitive Grants. $50K private investment.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1393386"/>
                  </a:ext>
                </a:extLst>
              </a:tr>
              <a:tr h="46245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="1" dirty="0">
                          <a:solidFill>
                            <a:schemeClr val="tx1"/>
                          </a:solidFill>
                        </a:rPr>
                        <a:t>Team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>
                          <a:solidFill>
                            <a:schemeClr val="tx1"/>
                          </a:solidFill>
                        </a:rPr>
                        <a:t>Expertise in drug discovery, </a:t>
                      </a:r>
                      <a:r>
                        <a:rPr lang="es-CL" sz="1600" i="1" dirty="0">
                          <a:solidFill>
                            <a:schemeClr val="tx1"/>
                          </a:solidFill>
                        </a:rPr>
                        <a:t>in vitro</a:t>
                      </a:r>
                      <a:r>
                        <a:rPr lang="es-CL" sz="1600" dirty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es-CL" sz="1600" i="1" dirty="0">
                          <a:solidFill>
                            <a:schemeClr val="tx1"/>
                          </a:solidFill>
                        </a:rPr>
                        <a:t>in vivo</a:t>
                      </a:r>
                      <a:r>
                        <a:rPr lang="es-CL" sz="1600" dirty="0">
                          <a:solidFill>
                            <a:schemeClr val="tx1"/>
                          </a:solidFill>
                        </a:rPr>
                        <a:t> assays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2963405"/>
                  </a:ext>
                </a:extLst>
              </a:tr>
            </a:tbl>
          </a:graphicData>
        </a:graphic>
      </p:graphicFrame>
      <p:sp>
        <p:nvSpPr>
          <p:cNvPr id="12" name="Título 1">
            <a:extLst>
              <a:ext uri="{FF2B5EF4-FFF2-40B4-BE49-F238E27FC236}">
                <a16:creationId xmlns:a16="http://schemas.microsoft.com/office/drawing/2014/main" id="{DCCA0B5F-4E0D-4CF9-A96B-57A5F1F98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82" y="-82714"/>
            <a:ext cx="8229600" cy="1143000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EXECUTIVE SUMMARY </a:t>
            </a:r>
            <a:endParaRPr lang="es-CL" sz="28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477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813733" y="6377878"/>
            <a:ext cx="1529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i="1" dirty="0">
                <a:solidFill>
                  <a:schemeClr val="bg1"/>
                </a:solidFill>
              </a:rPr>
              <a:t>Aleph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6085169" y="6377878"/>
            <a:ext cx="1743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i="1" dirty="0">
                <a:solidFill>
                  <a:schemeClr val="bg1"/>
                </a:solidFill>
              </a:rPr>
              <a:t>Pharmaceuticals</a:t>
            </a:r>
          </a:p>
        </p:txBody>
      </p:sp>
      <p:pic>
        <p:nvPicPr>
          <p:cNvPr id="11" name="Picture 10" descr="A close up of a map&#10;&#10;Description automatically generated">
            <a:extLst>
              <a:ext uri="{FF2B5EF4-FFF2-40B4-BE49-F238E27FC236}">
                <a16:creationId xmlns:a16="http://schemas.microsoft.com/office/drawing/2014/main" id="{D58C4BD6-5DA0-42CB-8CF9-922312F39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7025" y="552450"/>
            <a:ext cx="6457950" cy="57531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6C9437E-F80A-467F-A139-D363A3DB23D7}"/>
              </a:ext>
            </a:extLst>
          </p:cNvPr>
          <p:cNvSpPr/>
          <p:nvPr/>
        </p:nvSpPr>
        <p:spPr>
          <a:xfrm>
            <a:off x="9598892" y="5500837"/>
            <a:ext cx="18988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Zanos</a:t>
            </a:r>
            <a:r>
              <a:rPr lang="en-US" sz="1600" dirty="0"/>
              <a:t> &amp; Gould 2018</a:t>
            </a:r>
          </a:p>
        </p:txBody>
      </p:sp>
    </p:spTree>
    <p:extLst>
      <p:ext uri="{BB962C8B-B14F-4D97-AF65-F5344CB8AC3E}">
        <p14:creationId xmlns:p14="http://schemas.microsoft.com/office/powerpoint/2010/main" val="2101585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4575545" y="1338419"/>
            <a:ext cx="5734262" cy="449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/>
              <a:t>50% of people with depression do not respond to current antidepressants.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/>
              <a:t>Current generic and branded antidepressants take 3 weeks to exert their effects, often requiring the prescription of other drugs.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/>
              <a:t>All drugs in the market target neurons but there are no drugs targeting other brain cells.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/>
              <a:t>Ketamine has demonstrated rapid antidepressant effects, but side effects and abuse potential limit broad utility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8E92F54-D8D5-43F8-93D2-AEEB77B68A92}"/>
              </a:ext>
            </a:extLst>
          </p:cNvPr>
          <p:cNvSpPr txBox="1"/>
          <p:nvPr/>
        </p:nvSpPr>
        <p:spPr>
          <a:xfrm>
            <a:off x="2897184" y="160109"/>
            <a:ext cx="63759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PROBLEMS WITH CURRENT ANTIDEPRESSANTS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813733" y="6377878"/>
            <a:ext cx="1529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i="1" dirty="0">
                <a:solidFill>
                  <a:schemeClr val="bg1"/>
                </a:solidFill>
              </a:rPr>
              <a:t>Aleph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085169" y="6377878"/>
            <a:ext cx="1743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i="1" dirty="0">
                <a:solidFill>
                  <a:schemeClr val="bg1"/>
                </a:solidFill>
              </a:rPr>
              <a:t>Pharmaceuticals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303" y="1486144"/>
            <a:ext cx="2557196" cy="3192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8930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2534094" y="32794"/>
            <a:ext cx="636834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CL" sz="2800" b="1" dirty="0">
                <a:solidFill>
                  <a:schemeClr val="accent1">
                    <a:lumMod val="75000"/>
                  </a:schemeClr>
                </a:solidFill>
              </a:rPr>
              <a:t>KETAMINE: </a:t>
            </a:r>
            <a:r>
              <a:rPr lang="es-CL" sz="2800" b="1" dirty="0">
                <a:solidFill>
                  <a:srgbClr val="FF0000"/>
                </a:solidFill>
              </a:rPr>
              <a:t>VALIDATED </a:t>
            </a:r>
            <a:r>
              <a:rPr lang="es-CL" sz="2800" b="1" dirty="0">
                <a:solidFill>
                  <a:schemeClr val="accent1">
                    <a:lumMod val="75000"/>
                  </a:schemeClr>
                </a:solidFill>
              </a:rPr>
              <a:t>ANTIDEPRESSANT </a:t>
            </a:r>
            <a:r>
              <a:rPr lang="es-CL" sz="2800" b="1" dirty="0">
                <a:solidFill>
                  <a:srgbClr val="FF0000"/>
                </a:solidFill>
              </a:rPr>
              <a:t>ACTIVITY VIA NMDAR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761362" y="1382286"/>
            <a:ext cx="10669276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MDD patients show abnormalities in NMDAR-mediated glutamate transmission </a:t>
            </a:r>
            <a:r>
              <a:rPr lang="en-US" sz="1200" dirty="0" err="1"/>
              <a:t>Beneyto</a:t>
            </a:r>
            <a:r>
              <a:rPr lang="en-US" sz="1200" dirty="0"/>
              <a:t> et al., 2007; </a:t>
            </a:r>
            <a:r>
              <a:rPr lang="en-US" sz="1200" dirty="0" err="1"/>
              <a:t>Beneyto</a:t>
            </a:r>
            <a:r>
              <a:rPr lang="en-US" sz="1200" dirty="0"/>
              <a:t> and Meador-Woodruff, 2008; </a:t>
            </a:r>
            <a:r>
              <a:rPr lang="da-DK" sz="1200" dirty="0"/>
              <a:t>Feyissa et al., 2009; Karolewicz et al., 2009, 2005.</a:t>
            </a:r>
            <a:endParaRPr lang="en-US" sz="1200" dirty="0"/>
          </a:p>
          <a:p>
            <a:r>
              <a:rPr lang="en-US" b="1" dirty="0"/>
              <a:t>Chronic antidepressant treatment and electroconvulsive stimulation change NMDAR-binding properties</a:t>
            </a:r>
            <a:r>
              <a:rPr lang="en-US" dirty="0"/>
              <a:t> </a:t>
            </a:r>
          </a:p>
          <a:p>
            <a:r>
              <a:rPr lang="en-US" sz="1200" dirty="0"/>
              <a:t>Nowak et al., 1993; Paul et al., 1994, 1993</a:t>
            </a:r>
          </a:p>
          <a:p>
            <a:r>
              <a:rPr lang="en-US" b="1" dirty="0"/>
              <a:t>Antidepressants alter region-specific expression of NMDARs  </a:t>
            </a:r>
            <a:r>
              <a:rPr lang="en-US" sz="1200" dirty="0"/>
              <a:t>Nowak et al., 1996, 1993; Skolnick, 1999; Skolnick et al., 1996</a:t>
            </a:r>
          </a:p>
          <a:p>
            <a:pPr algn="just"/>
            <a:r>
              <a:rPr lang="en-US" b="1" dirty="0"/>
              <a:t>Placebo-controlled studies have demonstrated that intravenous (IV) administration of subanesthetic doses (0.5 or 1 mg/kg over 40 min) of ketamine induces rapid (within hours) </a:t>
            </a:r>
            <a:r>
              <a:rPr lang="fr-FR" b="1" dirty="0" err="1"/>
              <a:t>antidepressant</a:t>
            </a:r>
            <a:r>
              <a:rPr lang="fr-FR" b="1" dirty="0"/>
              <a:t> </a:t>
            </a:r>
            <a:r>
              <a:rPr lang="fr-FR" b="1" dirty="0" err="1"/>
              <a:t>effects</a:t>
            </a:r>
            <a:r>
              <a:rPr lang="fr-FR" b="1" dirty="0"/>
              <a:t> </a:t>
            </a:r>
            <a:r>
              <a:rPr lang="fr-FR" b="1" dirty="0" err="1"/>
              <a:t>that</a:t>
            </a:r>
            <a:r>
              <a:rPr lang="fr-FR" b="1" dirty="0"/>
              <a:t> last </a:t>
            </a:r>
            <a:r>
              <a:rPr lang="en-US" b="1" dirty="0"/>
              <a:t>up to 7 days </a:t>
            </a:r>
          </a:p>
          <a:p>
            <a:pPr algn="just"/>
            <a:r>
              <a:rPr lang="en-US" sz="1200" dirty="0"/>
              <a:t>Bobo et al., 2016; </a:t>
            </a:r>
            <a:r>
              <a:rPr lang="fr-FR" sz="1200" dirty="0"/>
              <a:t>Fond et al., 2014</a:t>
            </a:r>
            <a:r>
              <a:rPr lang="en-US" sz="1200" dirty="0"/>
              <a:t>; Fava et al., 2018 </a:t>
            </a:r>
          </a:p>
          <a:p>
            <a:r>
              <a:rPr lang="en-US" b="1" dirty="0"/>
              <a:t>Ketamine is effective in drug-resistant patients who have tried two or more typical antidepressants </a:t>
            </a:r>
          </a:p>
          <a:p>
            <a:r>
              <a:rPr lang="es-CL" sz="1200" dirty="0" err="1"/>
              <a:t>DiazGranados</a:t>
            </a:r>
            <a:r>
              <a:rPr lang="es-CL" sz="1200" dirty="0"/>
              <a:t> et al., 2010a, 2010b; Ibrahim et al., 2011; </a:t>
            </a:r>
            <a:r>
              <a:rPr lang="da-DK" sz="1200" dirty="0"/>
              <a:t>Kranaster et al., 2011; Phelps et al., 2009; Zarate et al., 2006</a:t>
            </a:r>
          </a:p>
          <a:p>
            <a:r>
              <a:rPr lang="da-DK" b="1" dirty="0"/>
              <a:t>Single dose and repeated doses of Ketamine have been shown to be effective in several meta analyses</a:t>
            </a:r>
          </a:p>
          <a:p>
            <a:r>
              <a:rPr lang="en-US" sz="1200" dirty="0"/>
              <a:t>Fond  et al., 2014; </a:t>
            </a:r>
            <a:r>
              <a:rPr lang="es-CL" sz="1200" dirty="0" err="1"/>
              <a:t>Bartoli</a:t>
            </a:r>
            <a:r>
              <a:rPr lang="es-CL" sz="1200" dirty="0"/>
              <a:t> et al., 2017</a:t>
            </a:r>
          </a:p>
          <a:p>
            <a:endParaRPr lang="es-CL" sz="1400" dirty="0"/>
          </a:p>
          <a:p>
            <a:endParaRPr lang="es-CL" sz="1400" dirty="0"/>
          </a:p>
          <a:p>
            <a:pPr algn="ctr"/>
            <a:r>
              <a:rPr lang="es-CL" sz="2000" b="1" dirty="0"/>
              <a:t>DOWNSIDE: </a:t>
            </a:r>
            <a:r>
              <a:rPr lang="es-CL" sz="2000" dirty="0"/>
              <a:t>KETAMINE IS ADDICTIVE, USED AS A RECREATIONAL DRUG; INDUCES HALLUCINATIONS; IT IS EASY TO OVERDOSE SO IT HAS TO BE ADMINISTERED BY A DOCTOR.  </a:t>
            </a:r>
            <a:endParaRPr lang="en-US" sz="2000" dirty="0"/>
          </a:p>
        </p:txBody>
      </p:sp>
      <p:sp>
        <p:nvSpPr>
          <p:cNvPr id="4" name="CuadroTexto 3"/>
          <p:cNvSpPr txBox="1"/>
          <p:nvPr/>
        </p:nvSpPr>
        <p:spPr>
          <a:xfrm>
            <a:off x="4813733" y="6377878"/>
            <a:ext cx="1529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i="1" dirty="0">
                <a:solidFill>
                  <a:schemeClr val="bg1"/>
                </a:solidFill>
              </a:rPr>
              <a:t>Aleph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6085169" y="6377878"/>
            <a:ext cx="1743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i="1" dirty="0">
                <a:solidFill>
                  <a:schemeClr val="bg1"/>
                </a:solidFill>
              </a:rPr>
              <a:t>Pharmaceuticals</a:t>
            </a:r>
          </a:p>
        </p:txBody>
      </p:sp>
    </p:spTree>
    <p:extLst>
      <p:ext uri="{BB962C8B-B14F-4D97-AF65-F5344CB8AC3E}">
        <p14:creationId xmlns:p14="http://schemas.microsoft.com/office/powerpoint/2010/main" val="3157126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9EC121E-0388-4CB9-B21D-F10C9AFB33FB}"/>
              </a:ext>
            </a:extLst>
          </p:cNvPr>
          <p:cNvSpPr/>
          <p:nvPr/>
        </p:nvSpPr>
        <p:spPr>
          <a:xfrm>
            <a:off x="5641147" y="2204952"/>
            <a:ext cx="498235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Astrocytes release neurotransmitters into synapses that activate neurons.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Decreased release from astrocytes results in reduced neuron-to-neuron synaptic activity.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Aleph Pharma/UNAB has demonstrated the ability to selectively reduce astroglial release of neurotransmitters resulting in a decrease in NMDAR activity and antidepressant effects</a:t>
            </a:r>
          </a:p>
          <a:p>
            <a:endParaRPr lang="es-CL" sz="2000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5CCC3C5-64EA-4ABC-8B46-EBD3C68B5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901" y="4818932"/>
            <a:ext cx="3449973" cy="1308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8186" y="1580219"/>
            <a:ext cx="2806672" cy="3294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uadroTexto 10"/>
          <p:cNvSpPr txBox="1"/>
          <p:nvPr/>
        </p:nvSpPr>
        <p:spPr>
          <a:xfrm>
            <a:off x="4813733" y="6377878"/>
            <a:ext cx="1529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i="1" dirty="0">
                <a:solidFill>
                  <a:schemeClr val="bg1"/>
                </a:solidFill>
              </a:rPr>
              <a:t>Aleph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6085169" y="6377878"/>
            <a:ext cx="1743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i="1" dirty="0">
                <a:solidFill>
                  <a:schemeClr val="bg1"/>
                </a:solidFill>
              </a:rPr>
              <a:t>Pharmaceuticals</a:t>
            </a: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7E176EFE-FE7C-45BA-8EDA-2F56672E1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5271" y="339111"/>
            <a:ext cx="557588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CL" sz="2800" b="1" dirty="0">
                <a:solidFill>
                  <a:schemeClr val="accent1">
                    <a:lumMod val="75000"/>
                  </a:schemeClr>
                </a:solidFill>
              </a:rPr>
              <a:t>ASTROCYTES: A NOVEL TARGET FOR ANTIDEPRESSANTS</a:t>
            </a:r>
            <a:endParaRPr lang="es-CL" sz="28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6753155-D51A-4241-8101-14DD4C2C3F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1878" y="0"/>
            <a:ext cx="2076122" cy="2290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5431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08656" y="1238061"/>
            <a:ext cx="5796046" cy="4374520"/>
          </a:xfrm>
        </p:spPr>
        <p:txBody>
          <a:bodyPr>
            <a:noAutofit/>
          </a:bodyPr>
          <a:lstStyle/>
          <a:p>
            <a:pPr algn="just">
              <a:spcBef>
                <a:spcPts val="300"/>
              </a:spcBef>
            </a:pPr>
            <a:r>
              <a:rPr lang="en-US" sz="2000" b="1" dirty="0"/>
              <a:t>Target: </a:t>
            </a:r>
            <a:r>
              <a:rPr lang="en-US" sz="2000" dirty="0"/>
              <a:t>astrocytes </a:t>
            </a:r>
            <a:r>
              <a:rPr lang="en-US" sz="2000" dirty="0" err="1"/>
              <a:t>connexin</a:t>
            </a:r>
            <a:r>
              <a:rPr lang="en-US" sz="2000" dirty="0"/>
              <a:t> 43 </a:t>
            </a:r>
            <a:r>
              <a:rPr lang="en-US" sz="2000" dirty="0" err="1"/>
              <a:t>hemichannels</a:t>
            </a:r>
            <a:r>
              <a:rPr lang="en-US" sz="2000" dirty="0"/>
              <a:t>.</a:t>
            </a:r>
          </a:p>
          <a:p>
            <a:pPr algn="just">
              <a:spcBef>
                <a:spcPts val="300"/>
              </a:spcBef>
            </a:pPr>
            <a:r>
              <a:rPr lang="en-US" sz="2000" b="1" dirty="0"/>
              <a:t>Purpose: </a:t>
            </a:r>
            <a:r>
              <a:rPr lang="en-US" sz="2000" dirty="0"/>
              <a:t>Decrease the release of glutamate and D-serine which are necessary for NMDA receptor activity. </a:t>
            </a:r>
          </a:p>
          <a:p>
            <a:pPr algn="just">
              <a:spcBef>
                <a:spcPts val="300"/>
              </a:spcBef>
            </a:pPr>
            <a:r>
              <a:rPr lang="en-US" sz="2000" b="1" dirty="0"/>
              <a:t>Result: </a:t>
            </a:r>
            <a:r>
              <a:rPr lang="en-US" sz="2000" dirty="0"/>
              <a:t>less activity on NMDA-R, avoiding Ca+ release and increase of AMPA-R and Na+. (NMDA-R responds to glutamate in presence of D-Serine as </a:t>
            </a:r>
            <a:r>
              <a:rPr lang="en-US" sz="2000" dirty="0" err="1"/>
              <a:t>coagonist</a:t>
            </a:r>
            <a:r>
              <a:rPr lang="en-US" sz="2000" dirty="0"/>
              <a:t>).</a:t>
            </a:r>
          </a:p>
          <a:p>
            <a:pPr algn="just">
              <a:spcBef>
                <a:spcPts val="300"/>
              </a:spcBef>
            </a:pPr>
            <a:r>
              <a:rPr lang="en-US" sz="2000" b="1" dirty="0"/>
              <a:t>Ketamine: </a:t>
            </a:r>
            <a:r>
              <a:rPr lang="en-US" sz="2000" dirty="0"/>
              <a:t>blocks NMDA-R and induces antidepressants effects with many side effects. </a:t>
            </a:r>
          </a:p>
          <a:p>
            <a:pPr algn="just">
              <a:spcBef>
                <a:spcPts val="300"/>
              </a:spcBef>
            </a:pPr>
            <a:r>
              <a:rPr lang="en-US" sz="2000" dirty="0"/>
              <a:t>Blocking </a:t>
            </a:r>
            <a:r>
              <a:rPr lang="en-US" sz="2000" dirty="0" err="1"/>
              <a:t>astroglial</a:t>
            </a:r>
            <a:r>
              <a:rPr lang="en-US" sz="2000" dirty="0"/>
              <a:t> </a:t>
            </a:r>
            <a:r>
              <a:rPr lang="en-US" sz="2000" dirty="0" err="1"/>
              <a:t>conexin</a:t>
            </a:r>
            <a:r>
              <a:rPr lang="en-US" sz="2000" dirty="0"/>
              <a:t> 43 hemichannels has similar antidepressants effects by decreasing NMDA-R activation rather than blocking it.</a:t>
            </a:r>
          </a:p>
          <a:p>
            <a:pPr algn="just">
              <a:spcBef>
                <a:spcPts val="300"/>
              </a:spcBef>
            </a:pPr>
            <a:r>
              <a:rPr lang="en-US" sz="2000" dirty="0"/>
              <a:t>Ketamine blocks completely NMDARs inducing </a:t>
            </a:r>
            <a:r>
              <a:rPr lang="en-US" sz="2000" b="1" dirty="0"/>
              <a:t>sedative effects. </a:t>
            </a:r>
          </a:p>
          <a:p>
            <a:pPr marL="0" indent="0" algn="just">
              <a:spcBef>
                <a:spcPts val="300"/>
              </a:spcBef>
              <a:buNone/>
            </a:pPr>
            <a:endParaRPr lang="en-US" sz="2000" dirty="0"/>
          </a:p>
          <a:p>
            <a:pPr algn="just">
              <a:spcBef>
                <a:spcPts val="300"/>
              </a:spcBef>
            </a:pPr>
            <a:endParaRPr lang="en-US" sz="2000" dirty="0"/>
          </a:p>
          <a:p>
            <a:pPr algn="just">
              <a:spcBef>
                <a:spcPts val="300"/>
              </a:spcBef>
            </a:pPr>
            <a:endParaRPr lang="en-US" sz="2000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A505D06F-4CF0-4AE2-9202-A5FA2854B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00399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cap="all" dirty="0">
                <a:solidFill>
                  <a:schemeClr val="accent1">
                    <a:lumMod val="75000"/>
                  </a:schemeClr>
                </a:solidFill>
              </a:rPr>
              <a:t>DECREASING NMDA-R ACTIVITY TROUGH ASTROCYTE MODULATION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53BA57-99CF-4E8D-BBE8-D1A37B5FF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98" y="1248473"/>
            <a:ext cx="5832096" cy="469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uadroTexto 1">
            <a:extLst>
              <a:ext uri="{FF2B5EF4-FFF2-40B4-BE49-F238E27FC236}">
                <a16:creationId xmlns:a16="http://schemas.microsoft.com/office/drawing/2014/main" id="{CF2727AD-03E2-45F1-860A-74C485C4AB60}"/>
              </a:ext>
            </a:extLst>
          </p:cNvPr>
          <p:cNvSpPr txBox="1"/>
          <p:nvPr/>
        </p:nvSpPr>
        <p:spPr>
          <a:xfrm>
            <a:off x="2176965" y="5488902"/>
            <a:ext cx="1074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err="1">
                <a:solidFill>
                  <a:srgbClr val="FF0000"/>
                </a:solidFill>
              </a:rPr>
              <a:t>Ketamine</a:t>
            </a:r>
            <a:endParaRPr lang="es-CL" dirty="0">
              <a:solidFill>
                <a:srgbClr val="FF0000"/>
              </a:solidFill>
            </a:endParaRPr>
          </a:p>
        </p:txBody>
      </p:sp>
      <p:cxnSp>
        <p:nvCxnSpPr>
          <p:cNvPr id="8" name="Conector recto 6">
            <a:extLst>
              <a:ext uri="{FF2B5EF4-FFF2-40B4-BE49-F238E27FC236}">
                <a16:creationId xmlns:a16="http://schemas.microsoft.com/office/drawing/2014/main" id="{6D390137-87F1-474C-9291-921EEB0E008C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2714035" y="4885010"/>
            <a:ext cx="318063" cy="6038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CuadroTexto 7">
            <a:extLst>
              <a:ext uri="{FF2B5EF4-FFF2-40B4-BE49-F238E27FC236}">
                <a16:creationId xmlns:a16="http://schemas.microsoft.com/office/drawing/2014/main" id="{2B4B7D63-7127-48BD-A15D-E4344773A308}"/>
              </a:ext>
            </a:extLst>
          </p:cNvPr>
          <p:cNvSpPr txBox="1"/>
          <p:nvPr/>
        </p:nvSpPr>
        <p:spPr>
          <a:xfrm>
            <a:off x="3074898" y="4537069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800" dirty="0">
                <a:solidFill>
                  <a:srgbClr val="FF0000"/>
                </a:solidFill>
              </a:rPr>
              <a:t>X</a:t>
            </a:r>
            <a:endParaRPr lang="es-CL" sz="2800" dirty="0">
              <a:solidFill>
                <a:srgbClr val="FF0000"/>
              </a:solidFill>
            </a:endParaRPr>
          </a:p>
        </p:txBody>
      </p:sp>
      <p:sp>
        <p:nvSpPr>
          <p:cNvPr id="10" name="CuadroTexto 1">
            <a:extLst>
              <a:ext uri="{FF2B5EF4-FFF2-40B4-BE49-F238E27FC236}">
                <a16:creationId xmlns:a16="http://schemas.microsoft.com/office/drawing/2014/main" id="{F8D88E2A-EA9A-4611-9831-5923108FD8F5}"/>
              </a:ext>
            </a:extLst>
          </p:cNvPr>
          <p:cNvSpPr txBox="1"/>
          <p:nvPr/>
        </p:nvSpPr>
        <p:spPr>
          <a:xfrm>
            <a:off x="187298" y="4292906"/>
            <a:ext cx="1119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rgbClr val="FF0000"/>
                </a:solidFill>
              </a:rPr>
              <a:t>New </a:t>
            </a:r>
            <a:r>
              <a:rPr lang="es-ES" dirty="0" err="1">
                <a:solidFill>
                  <a:srgbClr val="FF0000"/>
                </a:solidFill>
              </a:rPr>
              <a:t>Drug</a:t>
            </a:r>
            <a:endParaRPr lang="es-CL" dirty="0">
              <a:solidFill>
                <a:srgbClr val="FF0000"/>
              </a:solidFill>
            </a:endParaRPr>
          </a:p>
        </p:txBody>
      </p:sp>
      <p:cxnSp>
        <p:nvCxnSpPr>
          <p:cNvPr id="12" name="Conector recto 6">
            <a:extLst>
              <a:ext uri="{FF2B5EF4-FFF2-40B4-BE49-F238E27FC236}">
                <a16:creationId xmlns:a16="http://schemas.microsoft.com/office/drawing/2014/main" id="{DB8CA403-361B-4B31-AF3B-34D5F9ED25E1}"/>
              </a:ext>
            </a:extLst>
          </p:cNvPr>
          <p:cNvCxnSpPr>
            <a:cxnSpLocks/>
          </p:cNvCxnSpPr>
          <p:nvPr/>
        </p:nvCxnSpPr>
        <p:spPr>
          <a:xfrm flipV="1">
            <a:off x="1306963" y="4020320"/>
            <a:ext cx="1566103" cy="4572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CuadroTexto 7">
            <a:extLst>
              <a:ext uri="{FF2B5EF4-FFF2-40B4-BE49-F238E27FC236}">
                <a16:creationId xmlns:a16="http://schemas.microsoft.com/office/drawing/2014/main" id="{F4760A8A-8FBF-4E41-9F4E-2FA6A8EB91DB}"/>
              </a:ext>
            </a:extLst>
          </p:cNvPr>
          <p:cNvSpPr txBox="1"/>
          <p:nvPr/>
        </p:nvSpPr>
        <p:spPr>
          <a:xfrm>
            <a:off x="2732732" y="3769686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800" dirty="0">
                <a:solidFill>
                  <a:srgbClr val="FF0000"/>
                </a:solidFill>
              </a:rPr>
              <a:t>X</a:t>
            </a:r>
            <a:endParaRPr lang="es-CL" sz="2800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6EFE998-C046-4A63-A29D-F6A95AE6FB5A}"/>
              </a:ext>
            </a:extLst>
          </p:cNvPr>
          <p:cNvSpPr/>
          <p:nvPr/>
        </p:nvSpPr>
        <p:spPr>
          <a:xfrm>
            <a:off x="540546" y="6124217"/>
            <a:ext cx="11336220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To-date, we have demonstrated antidepressant activity in animals for new drug, without sedative effects or death at clinically relevant doses.</a:t>
            </a:r>
          </a:p>
        </p:txBody>
      </p:sp>
      <p:pic>
        <p:nvPicPr>
          <p:cNvPr id="23" name="Graphic 22" descr="Checkmark">
            <a:extLst>
              <a:ext uri="{FF2B5EF4-FFF2-40B4-BE49-F238E27FC236}">
                <a16:creationId xmlns:a16="http://schemas.microsoft.com/office/drawing/2014/main" id="{50E70F1E-1636-41F0-8061-DE67FB410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49972" y="4612290"/>
            <a:ext cx="332031" cy="33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12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5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Subtítulo"/>
          <p:cNvSpPr txBox="1">
            <a:spLocks/>
          </p:cNvSpPr>
          <p:nvPr/>
        </p:nvSpPr>
        <p:spPr>
          <a:xfrm>
            <a:off x="958647" y="2091802"/>
            <a:ext cx="9763428" cy="19968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400" dirty="0"/>
              <a:t>MDD patients and animal models for depression show an increase in Cx43 HC activity in depression relevant brain regions </a:t>
            </a:r>
          </a:p>
          <a:p>
            <a:pPr marL="0" indent="0" algn="ctr">
              <a:buNone/>
              <a:defRPr/>
            </a:pPr>
            <a:r>
              <a:rPr lang="en-US" sz="1200" dirty="0"/>
              <a:t>Orellana et al., 2015; Miguel-Hidalgo et al., 2014</a:t>
            </a:r>
          </a:p>
          <a:p>
            <a:pPr marL="0" indent="0" algn="ctr">
              <a:buNone/>
              <a:defRPr/>
            </a:pPr>
            <a:endParaRPr lang="en-US" sz="1200" dirty="0"/>
          </a:p>
          <a:p>
            <a:pPr marL="0" indent="0" algn="ctr">
              <a:buNone/>
              <a:defRPr/>
            </a:pPr>
            <a:r>
              <a:rPr lang="en-US" sz="2400" dirty="0"/>
              <a:t>Antidepressants decrease Cx43 HC activity in astrocytes</a:t>
            </a:r>
          </a:p>
          <a:p>
            <a:pPr marL="0" indent="0" algn="ctr">
              <a:buNone/>
              <a:defRPr/>
            </a:pPr>
            <a:r>
              <a:rPr lang="en-US" sz="1200" dirty="0" err="1"/>
              <a:t>Jeanson</a:t>
            </a:r>
            <a:r>
              <a:rPr lang="en-US" sz="1200" dirty="0"/>
              <a:t> et al., 2016</a:t>
            </a:r>
          </a:p>
          <a:p>
            <a:pPr marL="0" indent="0" algn="ctr">
              <a:buNone/>
              <a:defRPr/>
            </a:pPr>
            <a:endParaRPr lang="en-US" sz="1200" dirty="0"/>
          </a:p>
          <a:p>
            <a:pPr marL="0" indent="0" algn="ctr">
              <a:buNone/>
              <a:defRPr/>
            </a:pPr>
            <a:r>
              <a:rPr lang="en-US" sz="2400" dirty="0"/>
              <a:t>Cx43 KO mice show a reduction of depression-related behaviors </a:t>
            </a:r>
          </a:p>
          <a:p>
            <a:pPr marL="0" indent="0" algn="ctr">
              <a:buNone/>
              <a:defRPr/>
            </a:pPr>
            <a:r>
              <a:rPr lang="en-US" sz="1400" dirty="0" err="1"/>
              <a:t>Quesseveur</a:t>
            </a:r>
            <a:r>
              <a:rPr lang="en-US" sz="1400" dirty="0"/>
              <a:t> et al., 2015.</a:t>
            </a:r>
            <a:r>
              <a:rPr lang="en-US" sz="2400" dirty="0"/>
              <a:t> </a:t>
            </a:r>
          </a:p>
          <a:p>
            <a:pPr marL="0" indent="0" algn="ctr">
              <a:buNone/>
              <a:defRPr/>
            </a:pPr>
            <a:endParaRPr lang="en-US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813733" y="6377878"/>
            <a:ext cx="1529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CL" i="1" dirty="0">
                <a:solidFill>
                  <a:prstClr val="white"/>
                </a:solidFill>
                <a:latin typeface="Calibri"/>
              </a:rPr>
              <a:t>Aleph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085169" y="6377878"/>
            <a:ext cx="1743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CL" i="1" dirty="0">
                <a:solidFill>
                  <a:prstClr val="white"/>
                </a:solidFill>
                <a:latin typeface="Calibri"/>
              </a:rPr>
              <a:t>Pharmaceuticals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A27B035F-D8FB-44E1-80E7-A3A2A3AA4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CL" sz="2800" b="1" cap="all" dirty="0">
                <a:solidFill>
                  <a:schemeClr val="tx2"/>
                </a:solidFill>
              </a:rPr>
              <a:t>Astroglial cX43 </a:t>
            </a:r>
            <a:r>
              <a:rPr lang="es-CL" sz="2800" b="1" cap="all" dirty="0" err="1">
                <a:solidFill>
                  <a:schemeClr val="tx2"/>
                </a:solidFill>
              </a:rPr>
              <a:t>hemichannels</a:t>
            </a:r>
            <a:r>
              <a:rPr lang="es-CL" sz="2800" b="1" cap="all" dirty="0">
                <a:solidFill>
                  <a:schemeClr val="tx2"/>
                </a:solidFill>
              </a:rPr>
              <a:t> </a:t>
            </a:r>
            <a:br>
              <a:rPr lang="es-CL" sz="2800" b="1" cap="all" dirty="0">
                <a:solidFill>
                  <a:schemeClr val="tx2"/>
                </a:solidFill>
              </a:rPr>
            </a:br>
            <a:r>
              <a:rPr lang="es-CL" sz="2800" b="1" cap="all" dirty="0">
                <a:solidFill>
                  <a:schemeClr val="tx2"/>
                </a:solidFill>
              </a:rPr>
              <a:t>and </a:t>
            </a:r>
            <a:r>
              <a:rPr lang="es-CL" sz="2800" b="1" cap="all" dirty="0" err="1">
                <a:solidFill>
                  <a:schemeClr val="tx2"/>
                </a:solidFill>
              </a:rPr>
              <a:t>depression</a:t>
            </a:r>
            <a:endParaRPr lang="es-CL" sz="2800" b="1" cap="al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95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813733" y="6377878"/>
            <a:ext cx="1529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CL" i="1" dirty="0">
                <a:solidFill>
                  <a:prstClr val="white"/>
                </a:solidFill>
                <a:latin typeface="Calibri"/>
              </a:rPr>
              <a:t>Aleph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085169" y="6377878"/>
            <a:ext cx="1743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CL" i="1" dirty="0">
                <a:solidFill>
                  <a:prstClr val="white"/>
                </a:solidFill>
                <a:latin typeface="Calibri"/>
              </a:rPr>
              <a:t>Pharmaceuticals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A27B035F-D8FB-44E1-80E7-A3A2A3AA4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864" y="20148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L" sz="2800" b="1" cap="all" dirty="0">
                <a:solidFill>
                  <a:schemeClr val="tx2"/>
                </a:solidFill>
              </a:rPr>
              <a:t>BLOCKING Astroglial cX43 </a:t>
            </a:r>
            <a:r>
              <a:rPr lang="es-CL" sz="2800" b="1" cap="all" dirty="0" err="1">
                <a:solidFill>
                  <a:schemeClr val="tx2"/>
                </a:solidFill>
              </a:rPr>
              <a:t>hemichannels</a:t>
            </a:r>
            <a:r>
              <a:rPr lang="es-CL" sz="2800" b="1" cap="all" dirty="0">
                <a:solidFill>
                  <a:schemeClr val="tx2"/>
                </a:solidFill>
              </a:rPr>
              <a:t> </a:t>
            </a:r>
            <a:br>
              <a:rPr lang="es-CL" sz="2800" b="1" cap="all" dirty="0">
                <a:solidFill>
                  <a:schemeClr val="tx2"/>
                </a:solidFill>
              </a:rPr>
            </a:br>
            <a:r>
              <a:rPr lang="es-CL" sz="2800" b="1" cap="all" dirty="0">
                <a:solidFill>
                  <a:schemeClr val="tx2"/>
                </a:solidFill>
              </a:rPr>
              <a:t>DECREASES NMDAR ACTIVITY IN NEURONS AND HAS ANTIDEPRESSANT EFFECTS</a:t>
            </a:r>
          </a:p>
        </p:txBody>
      </p:sp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404B0843-186C-4AB8-A2EE-F3E430E510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357381"/>
              </p:ext>
            </p:extLst>
          </p:nvPr>
        </p:nvGraphicFramePr>
        <p:xfrm>
          <a:off x="2178515" y="1307708"/>
          <a:ext cx="3787877" cy="3288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0" r:id="rId4" imgW="1987200" imgH="1725120" progId="">
                  <p:embed/>
                </p:oleObj>
              </mc:Choice>
              <mc:Fallback>
                <p:oleObj r:id="rId4" imgW="1987200" imgH="1725120" progId="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1F0EA784-43EC-4DAF-B724-CA09DCE8BA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78515" y="1307708"/>
                        <a:ext cx="3787877" cy="32886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536AE7BE-1CD8-4FE9-802D-983FB69719C7}"/>
              </a:ext>
            </a:extLst>
          </p:cNvPr>
          <p:cNvSpPr txBox="1"/>
          <p:nvPr/>
        </p:nvSpPr>
        <p:spPr>
          <a:xfrm>
            <a:off x="1930654" y="4602769"/>
            <a:ext cx="82557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600" dirty="0"/>
              <a:t>TAT-Cx43L2 (TAT-L2) </a:t>
            </a:r>
            <a:r>
              <a:rPr lang="es-CL" sz="1600" dirty="0" err="1"/>
              <a:t>is</a:t>
            </a:r>
            <a:r>
              <a:rPr lang="es-CL" sz="1600" dirty="0"/>
              <a:t> a </a:t>
            </a:r>
            <a:r>
              <a:rPr lang="es-CL" sz="1600" dirty="0" err="1"/>
              <a:t>mimetic</a:t>
            </a:r>
            <a:r>
              <a:rPr lang="es-CL" sz="1600" dirty="0"/>
              <a:t> </a:t>
            </a:r>
            <a:r>
              <a:rPr lang="es-CL" sz="1600" dirty="0" err="1"/>
              <a:t>peptide</a:t>
            </a:r>
            <a:r>
              <a:rPr lang="es-CL" sz="1600" dirty="0"/>
              <a:t> </a:t>
            </a:r>
            <a:r>
              <a:rPr lang="es-CL" sz="1600" dirty="0" err="1"/>
              <a:t>that</a:t>
            </a:r>
            <a:r>
              <a:rPr lang="es-CL" sz="1600" dirty="0"/>
              <a:t> blocks Cx43 </a:t>
            </a:r>
            <a:r>
              <a:rPr lang="es-CL" sz="1600" dirty="0" err="1"/>
              <a:t>hemichannels</a:t>
            </a:r>
            <a:r>
              <a:rPr lang="es-CL" sz="1600" dirty="0"/>
              <a:t> </a:t>
            </a:r>
            <a:r>
              <a:rPr lang="es-CL" sz="1600" dirty="0" err="1"/>
              <a:t>without</a:t>
            </a:r>
            <a:r>
              <a:rPr lang="es-CL" sz="1600" dirty="0"/>
              <a:t> </a:t>
            </a:r>
            <a:r>
              <a:rPr lang="es-CL" sz="1600" dirty="0" err="1"/>
              <a:t>affecting</a:t>
            </a:r>
            <a:r>
              <a:rPr lang="es-CL" sz="1600" dirty="0"/>
              <a:t> Cx43 gap </a:t>
            </a:r>
            <a:r>
              <a:rPr lang="es-CL" sz="1600" dirty="0" err="1"/>
              <a:t>junctions</a:t>
            </a:r>
            <a:r>
              <a:rPr lang="es-CL" sz="1600" dirty="0"/>
              <a:t>. (A) </a:t>
            </a:r>
            <a:r>
              <a:rPr lang="es-CL" sz="1600" dirty="0" err="1"/>
              <a:t>When</a:t>
            </a:r>
            <a:r>
              <a:rPr lang="es-CL" sz="1600" dirty="0"/>
              <a:t> </a:t>
            </a:r>
            <a:r>
              <a:rPr lang="es-CL" sz="1600" dirty="0" err="1"/>
              <a:t>injected</a:t>
            </a:r>
            <a:r>
              <a:rPr lang="es-CL" sz="1600" dirty="0"/>
              <a:t> </a:t>
            </a:r>
            <a:r>
              <a:rPr lang="es-CL" sz="1600" dirty="0" err="1"/>
              <a:t>into</a:t>
            </a:r>
            <a:r>
              <a:rPr lang="es-CL" sz="1600" dirty="0"/>
              <a:t> </a:t>
            </a:r>
            <a:r>
              <a:rPr lang="es-CL" sz="1600" dirty="0" err="1"/>
              <a:t>the</a:t>
            </a:r>
            <a:r>
              <a:rPr lang="es-CL" sz="1600" dirty="0"/>
              <a:t> </a:t>
            </a:r>
            <a:r>
              <a:rPr lang="es-CL" sz="1600" dirty="0" err="1"/>
              <a:t>hippocampus</a:t>
            </a:r>
            <a:r>
              <a:rPr lang="es-CL" sz="1600" dirty="0"/>
              <a:t>, TAT-L2 induces </a:t>
            </a:r>
            <a:r>
              <a:rPr lang="es-CL" sz="1600" dirty="0" err="1"/>
              <a:t>antidepressant</a:t>
            </a:r>
            <a:r>
              <a:rPr lang="es-CL" sz="1600" dirty="0"/>
              <a:t> </a:t>
            </a:r>
            <a:r>
              <a:rPr lang="es-CL" sz="1600" dirty="0" err="1"/>
              <a:t>effects</a:t>
            </a:r>
            <a:r>
              <a:rPr lang="es-CL" sz="1600" dirty="0"/>
              <a:t> (</a:t>
            </a:r>
            <a:r>
              <a:rPr lang="es-CL" sz="1600" dirty="0" err="1"/>
              <a:t>measured</a:t>
            </a:r>
            <a:r>
              <a:rPr lang="es-CL" sz="1600" dirty="0"/>
              <a:t> </a:t>
            </a:r>
            <a:r>
              <a:rPr lang="es-CL" sz="1600" dirty="0" err="1"/>
              <a:t>using</a:t>
            </a:r>
            <a:r>
              <a:rPr lang="es-CL" sz="1600" dirty="0"/>
              <a:t> </a:t>
            </a:r>
            <a:r>
              <a:rPr lang="es-CL" sz="1600" dirty="0" err="1"/>
              <a:t>the</a:t>
            </a:r>
            <a:r>
              <a:rPr lang="es-CL" sz="1600" dirty="0"/>
              <a:t> FST in </a:t>
            </a:r>
            <a:r>
              <a:rPr lang="es-CL" sz="1600" dirty="0" err="1"/>
              <a:t>rats</a:t>
            </a:r>
            <a:r>
              <a:rPr lang="es-CL" sz="1600" dirty="0"/>
              <a:t> </a:t>
            </a:r>
            <a:r>
              <a:rPr lang="es-CL" sz="1600" dirty="0" err="1"/>
              <a:t>that</a:t>
            </a:r>
            <a:r>
              <a:rPr lang="es-CL" sz="1600" dirty="0"/>
              <a:t> </a:t>
            </a:r>
            <a:r>
              <a:rPr lang="es-CL" sz="1600" dirty="0" err="1"/>
              <a:t>underwent</a:t>
            </a:r>
            <a:r>
              <a:rPr lang="es-CL" sz="1600" dirty="0"/>
              <a:t> </a:t>
            </a:r>
            <a:r>
              <a:rPr lang="es-CL" sz="1600" dirty="0" err="1"/>
              <a:t>chronic</a:t>
            </a:r>
            <a:r>
              <a:rPr lang="es-CL" sz="1600" dirty="0"/>
              <a:t> </a:t>
            </a:r>
            <a:r>
              <a:rPr lang="es-CL" sz="1600" dirty="0" err="1"/>
              <a:t>restraint</a:t>
            </a:r>
            <a:r>
              <a:rPr lang="es-CL" sz="1600" dirty="0"/>
              <a:t> stress), </a:t>
            </a:r>
            <a:r>
              <a:rPr lang="es-CL" sz="1600" dirty="0" err="1"/>
              <a:t>which</a:t>
            </a:r>
            <a:r>
              <a:rPr lang="es-CL" sz="1600" dirty="0"/>
              <a:t> can be </a:t>
            </a:r>
            <a:r>
              <a:rPr lang="es-CL" sz="1600" dirty="0" err="1"/>
              <a:t>prevented</a:t>
            </a:r>
            <a:r>
              <a:rPr lang="es-CL" sz="1600" dirty="0"/>
              <a:t> </a:t>
            </a:r>
            <a:r>
              <a:rPr lang="es-CL" sz="1600" dirty="0" err="1"/>
              <a:t>by</a:t>
            </a:r>
            <a:r>
              <a:rPr lang="es-CL" sz="1600" dirty="0"/>
              <a:t> </a:t>
            </a:r>
            <a:r>
              <a:rPr lang="es-CL" sz="1600" dirty="0" err="1"/>
              <a:t>co-infusion</a:t>
            </a:r>
            <a:r>
              <a:rPr lang="es-CL" sz="1600" dirty="0"/>
              <a:t> </a:t>
            </a:r>
            <a:r>
              <a:rPr lang="es-CL" sz="1600" dirty="0" err="1"/>
              <a:t>with</a:t>
            </a:r>
            <a:r>
              <a:rPr lang="es-CL" sz="1600" dirty="0"/>
              <a:t> </a:t>
            </a:r>
            <a:r>
              <a:rPr lang="es-CL" sz="1600" dirty="0" err="1"/>
              <a:t>glutamate</a:t>
            </a:r>
            <a:r>
              <a:rPr lang="es-CL" sz="1600" dirty="0"/>
              <a:t> and D-</a:t>
            </a:r>
            <a:r>
              <a:rPr lang="es-CL" sz="1600" dirty="0" err="1"/>
              <a:t>serine</a:t>
            </a:r>
            <a:r>
              <a:rPr lang="es-CL" sz="1600" dirty="0"/>
              <a:t>. (B) </a:t>
            </a:r>
            <a:r>
              <a:rPr lang="es-CL" sz="1600" dirty="0" err="1"/>
              <a:t>When</a:t>
            </a:r>
            <a:r>
              <a:rPr lang="es-CL" sz="1600" dirty="0"/>
              <a:t> hipocampal </a:t>
            </a:r>
            <a:r>
              <a:rPr lang="es-CL" sz="1600" dirty="0" err="1"/>
              <a:t>slices</a:t>
            </a:r>
            <a:r>
              <a:rPr lang="es-CL" sz="1600" dirty="0"/>
              <a:t> are </a:t>
            </a:r>
            <a:r>
              <a:rPr lang="es-CL" sz="1600" dirty="0" err="1"/>
              <a:t>incubated</a:t>
            </a:r>
            <a:r>
              <a:rPr lang="es-CL" sz="1600" dirty="0"/>
              <a:t> </a:t>
            </a:r>
            <a:r>
              <a:rPr lang="es-CL" sz="1600" dirty="0" err="1"/>
              <a:t>with</a:t>
            </a:r>
            <a:r>
              <a:rPr lang="es-CL" sz="1600" dirty="0"/>
              <a:t> TAT-Cx43L2, NMDAR </a:t>
            </a:r>
            <a:r>
              <a:rPr lang="es-CL" sz="1600" dirty="0" err="1"/>
              <a:t>activity</a:t>
            </a:r>
            <a:r>
              <a:rPr lang="es-CL" sz="1600" dirty="0"/>
              <a:t> </a:t>
            </a:r>
            <a:r>
              <a:rPr lang="es-CL" sz="1600" dirty="0" err="1"/>
              <a:t>is</a:t>
            </a:r>
            <a:r>
              <a:rPr lang="es-CL" sz="1600" dirty="0"/>
              <a:t> </a:t>
            </a:r>
            <a:r>
              <a:rPr lang="es-CL" sz="1600" dirty="0" err="1"/>
              <a:t>reduced</a:t>
            </a:r>
            <a:r>
              <a:rPr lang="es-CL" sz="1600" dirty="0"/>
              <a:t>, </a:t>
            </a:r>
            <a:r>
              <a:rPr lang="es-CL" sz="1600" dirty="0" err="1"/>
              <a:t>effect</a:t>
            </a:r>
            <a:r>
              <a:rPr lang="es-CL" sz="1600" dirty="0"/>
              <a:t> </a:t>
            </a:r>
            <a:r>
              <a:rPr lang="es-CL" sz="1600" dirty="0" err="1"/>
              <a:t>that</a:t>
            </a:r>
            <a:r>
              <a:rPr lang="es-CL" sz="1600" dirty="0"/>
              <a:t> can be </a:t>
            </a:r>
            <a:r>
              <a:rPr lang="es-CL" sz="1600" dirty="0" err="1"/>
              <a:t>prevented</a:t>
            </a:r>
            <a:r>
              <a:rPr lang="es-CL" sz="1600" dirty="0"/>
              <a:t> </a:t>
            </a:r>
            <a:r>
              <a:rPr lang="es-CL" sz="1600" dirty="0" err="1"/>
              <a:t>by</a:t>
            </a:r>
            <a:r>
              <a:rPr lang="es-CL" sz="1600" dirty="0"/>
              <a:t> </a:t>
            </a:r>
            <a:r>
              <a:rPr lang="es-CL" sz="1600" dirty="0" err="1"/>
              <a:t>addition</a:t>
            </a:r>
            <a:r>
              <a:rPr lang="es-CL" sz="1600" dirty="0"/>
              <a:t> </a:t>
            </a:r>
            <a:r>
              <a:rPr lang="es-CL" sz="1600" dirty="0" err="1"/>
              <a:t>of</a:t>
            </a:r>
            <a:r>
              <a:rPr lang="es-CL" sz="1600" dirty="0"/>
              <a:t> </a:t>
            </a:r>
            <a:r>
              <a:rPr lang="es-CL" sz="1600" dirty="0" err="1"/>
              <a:t>glutamate</a:t>
            </a:r>
            <a:r>
              <a:rPr lang="es-CL" sz="1600" dirty="0"/>
              <a:t> and D-</a:t>
            </a:r>
            <a:r>
              <a:rPr lang="es-CL" sz="1600" dirty="0" err="1"/>
              <a:t>serine</a:t>
            </a:r>
            <a:r>
              <a:rPr lang="es-CL" sz="1600" dirty="0"/>
              <a:t>. TAT-L2 has no </a:t>
            </a:r>
            <a:r>
              <a:rPr lang="es-CL" sz="1600" dirty="0" err="1"/>
              <a:t>effects</a:t>
            </a:r>
            <a:r>
              <a:rPr lang="es-CL" sz="1600" dirty="0"/>
              <a:t> </a:t>
            </a:r>
            <a:r>
              <a:rPr lang="es-CL" sz="1600" dirty="0" err="1"/>
              <a:t>on</a:t>
            </a:r>
            <a:r>
              <a:rPr lang="es-CL" sz="1600" dirty="0"/>
              <a:t> NMDAR </a:t>
            </a:r>
            <a:r>
              <a:rPr lang="es-CL" sz="1600" dirty="0" err="1"/>
              <a:t>activity</a:t>
            </a:r>
            <a:r>
              <a:rPr lang="es-CL" sz="1600" dirty="0"/>
              <a:t> in hipocampal neuronal cultures </a:t>
            </a:r>
            <a:r>
              <a:rPr lang="es-CL" sz="1600" dirty="0" err="1"/>
              <a:t>void</a:t>
            </a:r>
            <a:r>
              <a:rPr lang="es-CL" sz="1600" dirty="0"/>
              <a:t> </a:t>
            </a:r>
            <a:r>
              <a:rPr lang="es-CL" sz="1600" dirty="0" err="1"/>
              <a:t>of</a:t>
            </a:r>
            <a:r>
              <a:rPr lang="es-CL" sz="1600" dirty="0"/>
              <a:t> </a:t>
            </a:r>
            <a:r>
              <a:rPr lang="es-CL" sz="1600" dirty="0" err="1"/>
              <a:t>astrocytes</a:t>
            </a:r>
            <a:r>
              <a:rPr lang="es-CL" sz="1600" dirty="0"/>
              <a:t>.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5268D95B-D79F-4047-A616-8C554FE92D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098023"/>
              </p:ext>
            </p:extLst>
          </p:nvPr>
        </p:nvGraphicFramePr>
        <p:xfrm>
          <a:off x="6310630" y="1364037"/>
          <a:ext cx="359410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1" r:id="rId6" imgW="3593520" imgH="3199680" progId="">
                  <p:embed/>
                </p:oleObj>
              </mc:Choice>
              <mc:Fallback>
                <p:oleObj r:id="rId6" imgW="3593520" imgH="31996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10630" y="1364037"/>
                        <a:ext cx="3594100" cy="320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0182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4813733" y="6392626"/>
            <a:ext cx="1529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i="1" dirty="0">
                <a:solidFill>
                  <a:schemeClr val="bg1"/>
                </a:solidFill>
              </a:rPr>
              <a:t>Aleph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6085169" y="6407374"/>
            <a:ext cx="1743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i="1" dirty="0">
                <a:solidFill>
                  <a:schemeClr val="bg1"/>
                </a:solidFill>
              </a:rPr>
              <a:t>Pharmaceuticals</a:t>
            </a: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7E176EFE-FE7C-45BA-8EDA-2F56672E1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9059" y="310732"/>
            <a:ext cx="705388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CL" sz="2800" b="1" dirty="0">
                <a:solidFill>
                  <a:schemeClr val="accent1">
                    <a:lumMod val="75000"/>
                  </a:schemeClr>
                </a:solidFill>
              </a:rPr>
              <a:t>RX3B BINDS TO THE TARGET PROTEIN AND HAS EFFECTS </a:t>
            </a:r>
            <a:r>
              <a:rPr lang="es-CL" sz="2800" b="1" i="1" dirty="0">
                <a:solidFill>
                  <a:schemeClr val="accent1">
                    <a:lumMod val="75000"/>
                  </a:schemeClr>
                </a:solidFill>
              </a:rPr>
              <a:t>IN VITRO </a:t>
            </a:r>
            <a:r>
              <a:rPr lang="es-CL" sz="2800" b="1" dirty="0">
                <a:solidFill>
                  <a:schemeClr val="accent1">
                    <a:lumMod val="75000"/>
                  </a:schemeClr>
                </a:solidFill>
              </a:rPr>
              <a:t>AT </a:t>
            </a:r>
            <a:r>
              <a:rPr lang="es-CL" sz="2800" b="1" dirty="0" err="1">
                <a:solidFill>
                  <a:schemeClr val="accent1">
                    <a:lumMod val="75000"/>
                  </a:schemeClr>
                </a:solidFill>
              </a:rPr>
              <a:t>nM</a:t>
            </a:r>
            <a:r>
              <a:rPr lang="es-CL" sz="2800" b="1" dirty="0">
                <a:solidFill>
                  <a:schemeClr val="accent1">
                    <a:lumMod val="75000"/>
                  </a:schemeClr>
                </a:solidFill>
              </a:rPr>
              <a:t> RANGE</a:t>
            </a:r>
            <a:endParaRPr lang="es-CL" sz="28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03275D2-ED67-426D-A93E-43C04E8535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8035" y="1199425"/>
            <a:ext cx="5662381" cy="1721668"/>
          </a:xfrm>
          <a:prstGeom prst="rect">
            <a:avLst/>
          </a:prstGeom>
        </p:spPr>
      </p:pic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3225175F-F025-4E68-963C-6C8C1484EF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0680532"/>
              </p:ext>
            </p:extLst>
          </p:nvPr>
        </p:nvGraphicFramePr>
        <p:xfrm>
          <a:off x="2049980" y="2847301"/>
          <a:ext cx="2863397" cy="1668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4" name="Prism Project" r:id="rId5" imgW="4140000" imgH="2412000" progId="Prism5.Document">
                  <p:embed/>
                </p:oleObj>
              </mc:Choice>
              <mc:Fallback>
                <p:oleObj name="Prism Project" r:id="rId5" imgW="4140000" imgH="2412000" progId="Prism5.Document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EA001444-6F6D-4639-B807-6D3F68D672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49980" y="2847301"/>
                        <a:ext cx="2863397" cy="16681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901EDF9D-085A-4177-93A2-D9C1928DC5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2926253"/>
              </p:ext>
            </p:extLst>
          </p:nvPr>
        </p:nvGraphicFramePr>
        <p:xfrm>
          <a:off x="2043495" y="4360993"/>
          <a:ext cx="2905453" cy="1697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5" name="Prism Project" r:id="rId7" imgW="4151160" imgH="2426040" progId="Prism5.Document">
                  <p:embed/>
                </p:oleObj>
              </mc:Choice>
              <mc:Fallback>
                <p:oleObj name="Prism Project" r:id="rId7" imgW="4151160" imgH="2426040" progId="Prism5.Document">
                  <p:embed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43495" y="4360993"/>
                        <a:ext cx="2905453" cy="16977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1393FFE4-AA6D-4FDC-BECF-6CE8F815EA8D}"/>
              </a:ext>
            </a:extLst>
          </p:cNvPr>
          <p:cNvSpPr txBox="1"/>
          <p:nvPr/>
        </p:nvSpPr>
        <p:spPr>
          <a:xfrm>
            <a:off x="3437990" y="5802012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s-CL" sz="1400" dirty="0"/>
          </a:p>
          <a:p>
            <a:pPr algn="ctr"/>
            <a:r>
              <a:rPr lang="es-CL" sz="1400" dirty="0"/>
              <a:t>RX3B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75867D7-8E83-4E2D-B93D-8AC8A9B19652}"/>
              </a:ext>
            </a:extLst>
          </p:cNvPr>
          <p:cNvSpPr/>
          <p:nvPr/>
        </p:nvSpPr>
        <p:spPr>
          <a:xfrm>
            <a:off x="4956050" y="1372418"/>
            <a:ext cx="2712718" cy="15602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7E031B6-9208-452B-92DA-71CD241DE8C2}"/>
              </a:ext>
            </a:extLst>
          </p:cNvPr>
          <p:cNvSpPr txBox="1"/>
          <p:nvPr/>
        </p:nvSpPr>
        <p:spPr>
          <a:xfrm>
            <a:off x="5414705" y="1522621"/>
            <a:ext cx="3839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 err="1"/>
              <a:t>Interacts</a:t>
            </a:r>
            <a:r>
              <a:rPr lang="es-CL" dirty="0"/>
              <a:t> </a:t>
            </a:r>
            <a:r>
              <a:rPr lang="es-CL" dirty="0" err="1"/>
              <a:t>with</a:t>
            </a:r>
            <a:r>
              <a:rPr lang="es-CL" dirty="0"/>
              <a:t> </a:t>
            </a:r>
            <a:r>
              <a:rPr lang="es-CL" dirty="0" err="1"/>
              <a:t>the</a:t>
            </a:r>
            <a:r>
              <a:rPr lang="es-CL" dirty="0"/>
              <a:t> target </a:t>
            </a:r>
            <a:r>
              <a:rPr lang="es-CL" dirty="0" err="1"/>
              <a:t>protein</a:t>
            </a:r>
            <a:r>
              <a:rPr lang="es-CL" dirty="0"/>
              <a:t> </a:t>
            </a:r>
            <a:r>
              <a:rPr lang="es-CL" dirty="0" err="1"/>
              <a:t>with</a:t>
            </a:r>
            <a:r>
              <a:rPr lang="es-CL" dirty="0"/>
              <a:t> a KD </a:t>
            </a:r>
            <a:r>
              <a:rPr lang="es-CL" dirty="0" err="1"/>
              <a:t>of</a:t>
            </a:r>
            <a:r>
              <a:rPr lang="es-CL" dirty="0"/>
              <a:t> 30-60 µM</a:t>
            </a:r>
          </a:p>
          <a:p>
            <a:pPr algn="just"/>
            <a:r>
              <a:rPr lang="es-CL" sz="1200" dirty="0" err="1"/>
              <a:t>Measured</a:t>
            </a:r>
            <a:r>
              <a:rPr lang="es-CL" sz="1200" dirty="0"/>
              <a:t> </a:t>
            </a:r>
            <a:r>
              <a:rPr lang="es-CL" sz="1200" dirty="0" err="1"/>
              <a:t>using</a:t>
            </a:r>
            <a:r>
              <a:rPr lang="es-CL" sz="1200" dirty="0"/>
              <a:t> </a:t>
            </a:r>
            <a:r>
              <a:rPr lang="es-CL" sz="1200" dirty="0" err="1"/>
              <a:t>plasmon</a:t>
            </a:r>
            <a:r>
              <a:rPr lang="es-CL" sz="1200" dirty="0"/>
              <a:t> </a:t>
            </a:r>
            <a:r>
              <a:rPr lang="es-CL" sz="1200" dirty="0" err="1"/>
              <a:t>resonance</a:t>
            </a:r>
            <a:endParaRPr lang="es-CL" sz="120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E3A62D1-BD6C-4BE8-8966-4884301C3545}"/>
              </a:ext>
            </a:extLst>
          </p:cNvPr>
          <p:cNvSpPr/>
          <p:nvPr/>
        </p:nvSpPr>
        <p:spPr>
          <a:xfrm>
            <a:off x="5449825" y="3139087"/>
            <a:ext cx="37055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latin typeface="+mj-lt"/>
              </a:rPr>
              <a:t>IC50 in </a:t>
            </a:r>
            <a:r>
              <a:rPr lang="es-MX" dirty="0" err="1">
                <a:latin typeface="+mj-lt"/>
              </a:rPr>
              <a:t>transferected</a:t>
            </a:r>
            <a:r>
              <a:rPr lang="es-MX" dirty="0">
                <a:latin typeface="+mj-lt"/>
              </a:rPr>
              <a:t> </a:t>
            </a:r>
            <a:r>
              <a:rPr lang="es-MX" dirty="0" err="1">
                <a:latin typeface="+mj-lt"/>
              </a:rPr>
              <a:t>HeLa</a:t>
            </a:r>
            <a:r>
              <a:rPr lang="es-MX" dirty="0">
                <a:latin typeface="+mj-lt"/>
              </a:rPr>
              <a:t> </a:t>
            </a:r>
            <a:r>
              <a:rPr lang="es-MX" dirty="0" err="1">
                <a:latin typeface="+mj-lt"/>
              </a:rPr>
              <a:t>cells</a:t>
            </a:r>
            <a:r>
              <a:rPr lang="es-MX" dirty="0">
                <a:latin typeface="+mj-lt"/>
              </a:rPr>
              <a:t> at </a:t>
            </a:r>
            <a:r>
              <a:rPr lang="es-MX" dirty="0" err="1">
                <a:latin typeface="+mj-lt"/>
              </a:rPr>
              <a:t>nM</a:t>
            </a:r>
            <a:r>
              <a:rPr lang="es-MX" dirty="0">
                <a:latin typeface="+mj-lt"/>
              </a:rPr>
              <a:t> </a:t>
            </a:r>
            <a:r>
              <a:rPr lang="es-MX" dirty="0" err="1">
                <a:latin typeface="+mj-lt"/>
              </a:rPr>
              <a:t>range</a:t>
            </a:r>
            <a:endParaRPr lang="es-MX" dirty="0">
              <a:latin typeface="+mj-lt"/>
            </a:endParaRPr>
          </a:p>
          <a:p>
            <a:pPr algn="just"/>
            <a:endParaRPr lang="es-MX" sz="1600" dirty="0"/>
          </a:p>
          <a:p>
            <a:pPr algn="just"/>
            <a:r>
              <a:rPr lang="es-MX" sz="1200" dirty="0" err="1"/>
              <a:t>Measured</a:t>
            </a:r>
            <a:r>
              <a:rPr lang="es-MX" sz="1200" dirty="0"/>
              <a:t> </a:t>
            </a:r>
            <a:r>
              <a:rPr lang="es-MX" sz="1200" dirty="0" err="1"/>
              <a:t>using</a:t>
            </a:r>
            <a:r>
              <a:rPr lang="es-MX" sz="1200" dirty="0"/>
              <a:t> </a:t>
            </a:r>
            <a:r>
              <a:rPr lang="es-MX" sz="1200" dirty="0" err="1"/>
              <a:t>dye</a:t>
            </a:r>
            <a:r>
              <a:rPr lang="es-MX" sz="1200" dirty="0"/>
              <a:t> </a:t>
            </a:r>
            <a:r>
              <a:rPr lang="es-MX" sz="1200" dirty="0" err="1"/>
              <a:t>uptake</a:t>
            </a:r>
            <a:endParaRPr lang="es-MX" sz="1200" dirty="0"/>
          </a:p>
          <a:p>
            <a:pPr algn="just"/>
            <a:endParaRPr lang="es-MX" sz="1600" dirty="0">
              <a:latin typeface="+mj-lt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CD4D5CF-99D9-4515-81D9-582FCE06720A}"/>
              </a:ext>
            </a:extLst>
          </p:cNvPr>
          <p:cNvSpPr/>
          <p:nvPr/>
        </p:nvSpPr>
        <p:spPr>
          <a:xfrm>
            <a:off x="5455921" y="4876447"/>
            <a:ext cx="370559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latin typeface="+mj-lt"/>
              </a:rPr>
              <a:t>IC50 in </a:t>
            </a:r>
            <a:r>
              <a:rPr lang="es-MX" dirty="0" err="1">
                <a:latin typeface="+mj-lt"/>
              </a:rPr>
              <a:t>astrocytes</a:t>
            </a:r>
            <a:r>
              <a:rPr lang="es-MX" dirty="0">
                <a:latin typeface="+mj-lt"/>
              </a:rPr>
              <a:t>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⁓</a:t>
            </a:r>
            <a:r>
              <a:rPr lang="es-MX" dirty="0">
                <a:latin typeface="+mj-lt"/>
              </a:rPr>
              <a:t>50 </a:t>
            </a:r>
            <a:r>
              <a:rPr lang="es-MX" dirty="0" err="1">
                <a:latin typeface="+mj-lt"/>
              </a:rPr>
              <a:t>nM</a:t>
            </a:r>
            <a:endParaRPr lang="es-MX" dirty="0"/>
          </a:p>
          <a:p>
            <a:pPr algn="just"/>
            <a:r>
              <a:rPr lang="es-MX" sz="1200" dirty="0" err="1"/>
              <a:t>Measured</a:t>
            </a:r>
            <a:r>
              <a:rPr lang="es-MX" sz="1200" dirty="0"/>
              <a:t> </a:t>
            </a:r>
            <a:r>
              <a:rPr lang="es-MX" sz="1200" dirty="0" err="1"/>
              <a:t>using</a:t>
            </a:r>
            <a:r>
              <a:rPr lang="es-MX" sz="1200" dirty="0"/>
              <a:t> </a:t>
            </a:r>
            <a:r>
              <a:rPr lang="es-MX" sz="1200" dirty="0" err="1"/>
              <a:t>dye</a:t>
            </a:r>
            <a:r>
              <a:rPr lang="es-MX" sz="1200" dirty="0"/>
              <a:t> </a:t>
            </a:r>
            <a:r>
              <a:rPr lang="es-MX" sz="1200" dirty="0" err="1"/>
              <a:t>uptake</a:t>
            </a:r>
            <a:endParaRPr lang="es-MX" sz="1200" dirty="0"/>
          </a:p>
          <a:p>
            <a:pPr algn="just"/>
            <a:endParaRPr lang="es-MX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021193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31287</TotalTime>
  <Words>1645</Words>
  <Application>Microsoft Office PowerPoint</Application>
  <PresentationFormat>Widescreen</PresentationFormat>
  <Paragraphs>275</Paragraphs>
  <Slides>20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Cambria</vt:lpstr>
      <vt:lpstr>Times New Roman</vt:lpstr>
      <vt:lpstr>Wingdings</vt:lpstr>
      <vt:lpstr>Tema de Office</vt:lpstr>
      <vt:lpstr>Prism Project</vt:lpstr>
      <vt:lpstr>PowerPoint Presentation</vt:lpstr>
      <vt:lpstr>EXECUTIVE SUMMARY </vt:lpstr>
      <vt:lpstr>PowerPoint Presentation</vt:lpstr>
      <vt:lpstr>PowerPoint Presentation</vt:lpstr>
      <vt:lpstr>PowerPoint Presentation</vt:lpstr>
      <vt:lpstr>DECREASING NMDA-R ACTIVITY TROUGH ASTROCYTE MODULATION</vt:lpstr>
      <vt:lpstr>Astroglial cX43 hemichannels  and depression</vt:lpstr>
      <vt:lpstr>BLOCKING Astroglial cX43 hemichannels  DECREASES NMDAR ACTIVITY IN NEURONS AND HAS ANTIDEPRESSANT EFFECTS</vt:lpstr>
      <vt:lpstr>PowerPoint Presentation</vt:lpstr>
      <vt:lpstr>PowerPoint Presentation</vt:lpstr>
      <vt:lpstr>PowerPoint Presentation</vt:lpstr>
      <vt:lpstr>Competition</vt:lpstr>
      <vt:lpstr>PowerPoint Presentation</vt:lpstr>
      <vt:lpstr>EXECUTIVE SUMMARY </vt:lpstr>
      <vt:lpstr>PowerPoint Presentation</vt:lpstr>
      <vt:lpstr>PowerPoint Presentation</vt:lpstr>
      <vt:lpstr>PowerPoint Presentation</vt:lpstr>
      <vt:lpstr>Timeline</vt:lpstr>
      <vt:lpstr>Traction</vt:lpstr>
      <vt:lpstr>PowerPoint Presentation</vt:lpstr>
    </vt:vector>
  </TitlesOfParts>
  <Company>UNAB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Vega</dc:creator>
  <cp:lastModifiedBy>Jimmy Stehberg Liberman</cp:lastModifiedBy>
  <cp:revision>211</cp:revision>
  <dcterms:created xsi:type="dcterms:W3CDTF">2014-09-30T16:27:16Z</dcterms:created>
  <dcterms:modified xsi:type="dcterms:W3CDTF">2019-12-03T20:10:51Z</dcterms:modified>
</cp:coreProperties>
</file>