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5" r:id="rId3"/>
    <p:sldId id="269" r:id="rId4"/>
    <p:sldId id="290" r:id="rId5"/>
    <p:sldId id="311" r:id="rId6"/>
    <p:sldId id="318" r:id="rId7"/>
    <p:sldId id="300" r:id="rId8"/>
    <p:sldId id="291" r:id="rId9"/>
    <p:sldId id="299" r:id="rId10"/>
    <p:sldId id="307" r:id="rId11"/>
    <p:sldId id="286" r:id="rId12"/>
    <p:sldId id="314" r:id="rId13"/>
    <p:sldId id="303" r:id="rId14"/>
    <p:sldId id="270" r:id="rId15"/>
    <p:sldId id="312" r:id="rId16"/>
    <p:sldId id="276" r:id="rId17"/>
    <p:sldId id="310" r:id="rId18"/>
    <p:sldId id="279" r:id="rId19"/>
    <p:sldId id="284" r:id="rId20"/>
    <p:sldId id="283" r:id="rId21"/>
    <p:sldId id="319" r:id="rId22"/>
    <p:sldId id="316" r:id="rId23"/>
    <p:sldId id="317" r:id="rId24"/>
    <p:sldId id="264" r:id="rId2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96E2"/>
    <a:srgbClr val="2E75B6"/>
    <a:srgbClr val="002060"/>
    <a:srgbClr val="7030A0"/>
    <a:srgbClr val="385723"/>
    <a:srgbClr val="ED7D3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78639" autoAdjust="0"/>
  </p:normalViewPr>
  <p:slideViewPr>
    <p:cSldViewPr snapToGrid="0">
      <p:cViewPr varScale="1">
        <p:scale>
          <a:sx n="99" d="100"/>
          <a:sy n="99" d="100"/>
        </p:scale>
        <p:origin x="2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na%20Mas\Google%20Drive\BIOMAT\Anna%20Mas%20Enterprises\Budg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na%20Mas\Google%20Drive\BIOMAT\Anna%20Mas%20Enterprises\Budg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na%20Mas\Google%20Drive\BIOMAT\Anna%20Mas%20Enterprises\Budg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na%20Mas\Google%20Drive\BIOMAT\Anna%20Mas%20Enterprises\Budg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na%20Mas\Google%20Drive\BIOMAT\Anna%20Mas%20Enterprises\Budg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nna%20Mas\Google%20Drive\BIOMAT\Anna%20Mas%20Enterprises\Budg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3677898471646"/>
          <c:y val="0.14431443381405282"/>
          <c:w val="0.42240831836318971"/>
          <c:h val="0.710069897176831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E75B6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0-4C13-B0F9-C911B5C46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0-4C13-B0F9-C911B5C465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0-4C13-B0F9-C911B5C46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0-4C13-B0F9-C911B5C4659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C0-4C13-B0F9-C911B5C465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C0-4C13-B0F9-C911B5C46593}"/>
              </c:ext>
            </c:extLst>
          </c:dPt>
          <c:dPt>
            <c:idx val="6"/>
            <c:bubble3D val="0"/>
            <c:spPr>
              <a:solidFill>
                <a:srgbClr val="7030A0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C0-4C13-B0F9-C911B5C46593}"/>
              </c:ext>
            </c:extLst>
          </c:dPt>
          <c:dLbls>
            <c:dLbl>
              <c:idx val="0"/>
              <c:layout>
                <c:manualLayout>
                  <c:x val="-0.11801442730106498"/>
                  <c:y val="0.16528998391330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0-4C13-B0F9-C911B5C46593}"/>
                </c:ext>
              </c:extLst>
            </c:dLbl>
            <c:dLbl>
              <c:idx val="2"/>
              <c:layout>
                <c:manualLayout>
                  <c:x val="3.133578451947238E-2"/>
                  <c:y val="-0.21525094309447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C0-4C13-B0F9-C911B5C46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Graphics!$C$7:$C$13</c:f>
              <c:strCache>
                <c:ptCount val="7"/>
                <c:pt idx="0">
                  <c:v>Development</c:v>
                </c:pt>
                <c:pt idx="1">
                  <c:v>Manufacturing</c:v>
                </c:pt>
                <c:pt idx="2">
                  <c:v>Personnel</c:v>
                </c:pt>
                <c:pt idx="3">
                  <c:v>IP</c:v>
                </c:pt>
                <c:pt idx="4">
                  <c:v>Advisory</c:v>
                </c:pt>
                <c:pt idx="5">
                  <c:v>Regulatory</c:v>
                </c:pt>
                <c:pt idx="6">
                  <c:v>Structure</c:v>
                </c:pt>
              </c:strCache>
            </c:strRef>
          </c:cat>
          <c:val>
            <c:numRef>
              <c:f>Graphics!$E$7:$E$13</c:f>
              <c:numCache>
                <c:formatCode>0.0</c:formatCode>
                <c:ptCount val="7"/>
                <c:pt idx="0">
                  <c:v>25.928108426635237</c:v>
                </c:pt>
                <c:pt idx="1">
                  <c:v>5.8927519151443724</c:v>
                </c:pt>
                <c:pt idx="2">
                  <c:v>41.013553329404836</c:v>
                </c:pt>
                <c:pt idx="3">
                  <c:v>5.8220388921626398</c:v>
                </c:pt>
                <c:pt idx="4">
                  <c:v>1.6499705362404242</c:v>
                </c:pt>
                <c:pt idx="5">
                  <c:v>9.7819681791396587</c:v>
                </c:pt>
                <c:pt idx="6">
                  <c:v>9.9116087212728345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C0-4C13-B0F9-C911B5C465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9160104986876"/>
          <c:y val="0.16343032389768483"/>
          <c:w val="0.41272812773403328"/>
          <c:h val="0.710069897176831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E75B6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D-40D1-80BE-F2D4E012D3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D-40D1-80BE-F2D4E012D3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D-40D1-80BE-F2D4E012D3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3D-40D1-80BE-F2D4E012D3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3D-40D1-80BE-F2D4E012D3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3D-40D1-80BE-F2D4E012D32F}"/>
              </c:ext>
            </c:extLst>
          </c:dPt>
          <c:dPt>
            <c:idx val="6"/>
            <c:bubble3D val="0"/>
            <c:spPr>
              <a:solidFill>
                <a:srgbClr val="7030A0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D3D-40D1-80BE-F2D4E012D32F}"/>
              </c:ext>
            </c:extLst>
          </c:dPt>
          <c:dLbls>
            <c:dLbl>
              <c:idx val="1"/>
              <c:layout>
                <c:manualLayout>
                  <c:x val="-0.14548764216972879"/>
                  <c:y val="3.83664945107667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D-40D1-80BE-F2D4E012D32F}"/>
                </c:ext>
              </c:extLst>
            </c:dLbl>
            <c:dLbl>
              <c:idx val="2"/>
              <c:layout>
                <c:manualLayout>
                  <c:x val="3.6733158355205596E-2"/>
                  <c:y val="-0.212101336795266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D-40D1-80BE-F2D4E012D32F}"/>
                </c:ext>
              </c:extLst>
            </c:dLbl>
            <c:dLbl>
              <c:idx val="5"/>
              <c:layout>
                <c:manualLayout>
                  <c:x val="0.12618285214348207"/>
                  <c:y val="9.6630824372759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D-40D1-80BE-F2D4E012D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Graphics!$C$7:$C$13</c:f>
              <c:strCache>
                <c:ptCount val="7"/>
                <c:pt idx="0">
                  <c:v>Development</c:v>
                </c:pt>
                <c:pt idx="1">
                  <c:v>Manufacturing</c:v>
                </c:pt>
                <c:pt idx="2">
                  <c:v>Personnel</c:v>
                </c:pt>
                <c:pt idx="3">
                  <c:v>IP</c:v>
                </c:pt>
                <c:pt idx="4">
                  <c:v>Advisory</c:v>
                </c:pt>
                <c:pt idx="5">
                  <c:v>Regulatory</c:v>
                </c:pt>
                <c:pt idx="6">
                  <c:v>Structure</c:v>
                </c:pt>
              </c:strCache>
            </c:strRef>
          </c:cat>
          <c:val>
            <c:numRef>
              <c:f>Graphics!$G$7:$G$13</c:f>
              <c:numCache>
                <c:formatCode>0.00</c:formatCode>
                <c:ptCount val="7"/>
                <c:pt idx="0">
                  <c:v>5.5617352614015569</c:v>
                </c:pt>
                <c:pt idx="1">
                  <c:v>33.370411568409338</c:v>
                </c:pt>
                <c:pt idx="2">
                  <c:v>28.086763070077865</c:v>
                </c:pt>
                <c:pt idx="3">
                  <c:v>5.2349833147942153</c:v>
                </c:pt>
                <c:pt idx="4">
                  <c:v>0.41713014460511677</c:v>
                </c:pt>
                <c:pt idx="5">
                  <c:v>21.482202447163516</c:v>
                </c:pt>
                <c:pt idx="6">
                  <c:v>5.846774193548387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3D-40D1-80BE-F2D4E012D3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471566054243"/>
          <c:y val="0.19688313154404086"/>
          <c:w val="0.40995034995625551"/>
          <c:h val="0.705290924655923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  <a:alpha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B-43F3-B30A-80979662EB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B-43F3-B30A-80979662EB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B-43F3-B30A-80979662EB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B-43F3-B30A-80979662EB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B-43F3-B30A-80979662EB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B-43F3-B30A-80979662EB2D}"/>
              </c:ext>
            </c:extLst>
          </c:dPt>
          <c:dPt>
            <c:idx val="6"/>
            <c:bubble3D val="0"/>
            <c:spPr>
              <a:solidFill>
                <a:srgbClr val="7030A0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7B-43F3-B30A-80979662EB2D}"/>
              </c:ext>
            </c:extLst>
          </c:dPt>
          <c:dLbls>
            <c:dLbl>
              <c:idx val="1"/>
              <c:layout>
                <c:manualLayout>
                  <c:x val="-0.13095592738407699"/>
                  <c:y val="7.7275044920460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499999999999987E-2"/>
                      <c:h val="9.605734767025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7B-43F3-B30A-80979662EB2D}"/>
                </c:ext>
              </c:extLst>
            </c:dLbl>
            <c:dLbl>
              <c:idx val="2"/>
              <c:layout>
                <c:manualLayout>
                  <c:x val="8.5785214348206469E-3"/>
                  <c:y val="-0.193809537248704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B-43F3-B30A-80979662EB2D}"/>
                </c:ext>
              </c:extLst>
            </c:dLbl>
            <c:dLbl>
              <c:idx val="5"/>
              <c:layout>
                <c:manualLayout>
                  <c:x val="0.1296088145231846"/>
                  <c:y val="0.102171045823573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7B-43F3-B30A-80979662E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Graphics!$C$7:$C$13</c:f>
              <c:strCache>
                <c:ptCount val="7"/>
                <c:pt idx="0">
                  <c:v>Development</c:v>
                </c:pt>
                <c:pt idx="1">
                  <c:v>Manufacturing</c:v>
                </c:pt>
                <c:pt idx="2">
                  <c:v>Personnel</c:v>
                </c:pt>
                <c:pt idx="3">
                  <c:v>IP</c:v>
                </c:pt>
                <c:pt idx="4">
                  <c:v>Advisory</c:v>
                </c:pt>
                <c:pt idx="5">
                  <c:v>Regulatory</c:v>
                </c:pt>
                <c:pt idx="6">
                  <c:v>Structure</c:v>
                </c:pt>
              </c:strCache>
            </c:strRef>
          </c:cat>
          <c:val>
            <c:numRef>
              <c:f>Graphics!$I$7:$I$13</c:f>
              <c:numCache>
                <c:formatCode>General</c:formatCode>
                <c:ptCount val="7"/>
                <c:pt idx="0">
                  <c:v>2.9797377830750893</c:v>
                </c:pt>
                <c:pt idx="1">
                  <c:v>32.032181168057214</c:v>
                </c:pt>
                <c:pt idx="2">
                  <c:v>30.095351609058401</c:v>
                </c:pt>
                <c:pt idx="3">
                  <c:v>5.6093563766388552</c:v>
                </c:pt>
                <c:pt idx="4">
                  <c:v>#N/A</c:v>
                </c:pt>
                <c:pt idx="5">
                  <c:v>23.018474374255067</c:v>
                </c:pt>
                <c:pt idx="6">
                  <c:v>6.264898688915375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7B-43F3-B30A-80979662EB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67241907261591"/>
          <c:y val="0.15483870967741933"/>
          <c:w val="0.29821828521434823"/>
          <c:h val="0.73752791653731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03677898471646"/>
          <c:y val="0.14431443381405282"/>
          <c:w val="0.42240831836318971"/>
          <c:h val="0.710069897176831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E75B6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0-4C13-B0F9-C911B5C46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0-4C13-B0F9-C911B5C465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0-4C13-B0F9-C911B5C46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0-4C13-B0F9-C911B5C4659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C0-4C13-B0F9-C911B5C465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C0-4C13-B0F9-C911B5C46593}"/>
              </c:ext>
            </c:extLst>
          </c:dPt>
          <c:dPt>
            <c:idx val="6"/>
            <c:bubble3D val="0"/>
            <c:spPr>
              <a:solidFill>
                <a:srgbClr val="7030A0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C0-4C13-B0F9-C911B5C46593}"/>
              </c:ext>
            </c:extLst>
          </c:dPt>
          <c:dLbls>
            <c:dLbl>
              <c:idx val="0"/>
              <c:layout>
                <c:manualLayout>
                  <c:x val="-0.11801442730106498"/>
                  <c:y val="0.16528998391330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0-4C13-B0F9-C911B5C46593}"/>
                </c:ext>
              </c:extLst>
            </c:dLbl>
            <c:dLbl>
              <c:idx val="2"/>
              <c:layout>
                <c:manualLayout>
                  <c:x val="3.133578451947238E-2"/>
                  <c:y val="-0.21525094309447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C0-4C13-B0F9-C911B5C46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Graphics!$C$7:$C$13</c:f>
              <c:strCache>
                <c:ptCount val="7"/>
                <c:pt idx="0">
                  <c:v>Development</c:v>
                </c:pt>
                <c:pt idx="1">
                  <c:v>Manufacturing</c:v>
                </c:pt>
                <c:pt idx="2">
                  <c:v>Personnel</c:v>
                </c:pt>
                <c:pt idx="3">
                  <c:v>IP</c:v>
                </c:pt>
                <c:pt idx="4">
                  <c:v>Advisory</c:v>
                </c:pt>
                <c:pt idx="5">
                  <c:v>Regulatory</c:v>
                </c:pt>
                <c:pt idx="6">
                  <c:v>Structure</c:v>
                </c:pt>
              </c:strCache>
            </c:strRef>
          </c:cat>
          <c:val>
            <c:numRef>
              <c:f>Graphics!$E$7:$E$13</c:f>
              <c:numCache>
                <c:formatCode>0.0</c:formatCode>
                <c:ptCount val="7"/>
                <c:pt idx="0">
                  <c:v>25.928108426635237</c:v>
                </c:pt>
                <c:pt idx="1">
                  <c:v>5.8927519151443724</c:v>
                </c:pt>
                <c:pt idx="2">
                  <c:v>41.013553329404836</c:v>
                </c:pt>
                <c:pt idx="3">
                  <c:v>5.8220388921626398</c:v>
                </c:pt>
                <c:pt idx="4">
                  <c:v>1.6499705362404242</c:v>
                </c:pt>
                <c:pt idx="5">
                  <c:v>9.7819681791396587</c:v>
                </c:pt>
                <c:pt idx="6">
                  <c:v>9.9116087212728345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C0-4C13-B0F9-C911B5C465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9160104986876"/>
          <c:y val="0.16343032389768483"/>
          <c:w val="0.41272812773403328"/>
          <c:h val="0.710069897176831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E75B6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D-40D1-80BE-F2D4E012D3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D-40D1-80BE-F2D4E012D3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D-40D1-80BE-F2D4E012D3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3D-40D1-80BE-F2D4E012D3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3D-40D1-80BE-F2D4E012D3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3D-40D1-80BE-F2D4E012D32F}"/>
              </c:ext>
            </c:extLst>
          </c:dPt>
          <c:dPt>
            <c:idx val="6"/>
            <c:bubble3D val="0"/>
            <c:spPr>
              <a:solidFill>
                <a:srgbClr val="7030A0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D3D-40D1-80BE-F2D4E012D32F}"/>
              </c:ext>
            </c:extLst>
          </c:dPt>
          <c:dLbls>
            <c:dLbl>
              <c:idx val="1"/>
              <c:layout>
                <c:manualLayout>
                  <c:x val="-0.14548764216972879"/>
                  <c:y val="3.83664945107667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D-40D1-80BE-F2D4E012D32F}"/>
                </c:ext>
              </c:extLst>
            </c:dLbl>
            <c:dLbl>
              <c:idx val="2"/>
              <c:layout>
                <c:manualLayout>
                  <c:x val="3.6733158355205596E-2"/>
                  <c:y val="-0.212101336795266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D-40D1-80BE-F2D4E012D32F}"/>
                </c:ext>
              </c:extLst>
            </c:dLbl>
            <c:dLbl>
              <c:idx val="5"/>
              <c:layout>
                <c:manualLayout>
                  <c:x val="0.12618285214348207"/>
                  <c:y val="9.6630824372759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D-40D1-80BE-F2D4E012D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Graphics!$C$7:$C$13</c:f>
              <c:strCache>
                <c:ptCount val="7"/>
                <c:pt idx="0">
                  <c:v>Development</c:v>
                </c:pt>
                <c:pt idx="1">
                  <c:v>Manufacturing</c:v>
                </c:pt>
                <c:pt idx="2">
                  <c:v>Personnel</c:v>
                </c:pt>
                <c:pt idx="3">
                  <c:v>IP</c:v>
                </c:pt>
                <c:pt idx="4">
                  <c:v>Advisory</c:v>
                </c:pt>
                <c:pt idx="5">
                  <c:v>Regulatory</c:v>
                </c:pt>
                <c:pt idx="6">
                  <c:v>Structure</c:v>
                </c:pt>
              </c:strCache>
            </c:strRef>
          </c:cat>
          <c:val>
            <c:numRef>
              <c:f>Graphics!$G$7:$G$13</c:f>
              <c:numCache>
                <c:formatCode>0.00</c:formatCode>
                <c:ptCount val="7"/>
                <c:pt idx="0">
                  <c:v>5.5617352614015569</c:v>
                </c:pt>
                <c:pt idx="1">
                  <c:v>33.370411568409338</c:v>
                </c:pt>
                <c:pt idx="2">
                  <c:v>28.086763070077865</c:v>
                </c:pt>
                <c:pt idx="3">
                  <c:v>5.2349833147942153</c:v>
                </c:pt>
                <c:pt idx="4">
                  <c:v>0.41713014460511677</c:v>
                </c:pt>
                <c:pt idx="5">
                  <c:v>21.482202447163516</c:v>
                </c:pt>
                <c:pt idx="6">
                  <c:v>5.846774193548387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3D-40D1-80BE-F2D4E012D3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471566054243"/>
          <c:y val="0.19688313154404086"/>
          <c:w val="0.40995034995625551"/>
          <c:h val="0.705290924655923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  <a:alpha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B-43F3-B30A-80979662EB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B-43F3-B30A-80979662EB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B-43F3-B30A-80979662EB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B-43F3-B30A-80979662EB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B-43F3-B30A-80979662EB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B-43F3-B30A-80979662EB2D}"/>
              </c:ext>
            </c:extLst>
          </c:dPt>
          <c:dPt>
            <c:idx val="6"/>
            <c:bubble3D val="0"/>
            <c:spPr>
              <a:solidFill>
                <a:srgbClr val="7030A0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7B-43F3-B30A-80979662EB2D}"/>
              </c:ext>
            </c:extLst>
          </c:dPt>
          <c:dLbls>
            <c:dLbl>
              <c:idx val="1"/>
              <c:layout>
                <c:manualLayout>
                  <c:x val="-0.13095592738407699"/>
                  <c:y val="7.7275044920460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499999999999987E-2"/>
                      <c:h val="9.605734767025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7B-43F3-B30A-80979662EB2D}"/>
                </c:ext>
              </c:extLst>
            </c:dLbl>
            <c:dLbl>
              <c:idx val="2"/>
              <c:layout>
                <c:manualLayout>
                  <c:x val="8.5785214348206469E-3"/>
                  <c:y val="-0.193809537248704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B-43F3-B30A-80979662EB2D}"/>
                </c:ext>
              </c:extLst>
            </c:dLbl>
            <c:dLbl>
              <c:idx val="5"/>
              <c:layout>
                <c:manualLayout>
                  <c:x val="0.1296088145231846"/>
                  <c:y val="0.102171045823573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7B-43F3-B30A-80979662E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Graphics!$C$7:$C$13</c:f>
              <c:strCache>
                <c:ptCount val="7"/>
                <c:pt idx="0">
                  <c:v>Development</c:v>
                </c:pt>
                <c:pt idx="1">
                  <c:v>Manufacturing</c:v>
                </c:pt>
                <c:pt idx="2">
                  <c:v>Personnel</c:v>
                </c:pt>
                <c:pt idx="3">
                  <c:v>IP</c:v>
                </c:pt>
                <c:pt idx="4">
                  <c:v>Advisory</c:v>
                </c:pt>
                <c:pt idx="5">
                  <c:v>Regulatory</c:v>
                </c:pt>
                <c:pt idx="6">
                  <c:v>Structure</c:v>
                </c:pt>
              </c:strCache>
            </c:strRef>
          </c:cat>
          <c:val>
            <c:numRef>
              <c:f>Graphics!$I$7:$I$13</c:f>
              <c:numCache>
                <c:formatCode>General</c:formatCode>
                <c:ptCount val="7"/>
                <c:pt idx="0">
                  <c:v>2.9797377830750893</c:v>
                </c:pt>
                <c:pt idx="1">
                  <c:v>32.032181168057214</c:v>
                </c:pt>
                <c:pt idx="2">
                  <c:v>30.095351609058401</c:v>
                </c:pt>
                <c:pt idx="3">
                  <c:v>5.6093563766388552</c:v>
                </c:pt>
                <c:pt idx="4">
                  <c:v>#N/A</c:v>
                </c:pt>
                <c:pt idx="5">
                  <c:v>23.018474374255067</c:v>
                </c:pt>
                <c:pt idx="6">
                  <c:v>6.264898688915375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7B-43F3-B30A-80979662EB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67241907261591"/>
          <c:y val="0.15483870967741933"/>
          <c:w val="0.29821828521434823"/>
          <c:h val="0.73752791653731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C8CC9D7-4F58-440A-B889-FA3AB52D1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3ED803-A592-43E6-90EC-4AAD2AFE7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D46D-77DE-4985-8853-7A307A466EF7}" type="datetimeFigureOut">
              <a:rPr lang="es-ES" smtClean="0"/>
              <a:t>4/12/19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4DE1E2-E92D-4E48-98BB-225D5EAEB5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55A449-AFF9-49AA-8D44-77492D0FE9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8E0A-579F-4AFB-8956-8E0C06102F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53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5EF5-AE7C-4100-B60F-1FC769BA224C}" type="datetimeFigureOut">
              <a:rPr lang="es-ES" smtClean="0"/>
              <a:t>4/12/19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812E-9404-413E-BD2B-33AB1AEF0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6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noProof="0" dirty="0"/>
              <a:t>The </a:t>
            </a:r>
            <a:r>
              <a:rPr lang="en-US" sz="1000" noProof="0" dirty="0" err="1"/>
              <a:t>problema</a:t>
            </a:r>
            <a:r>
              <a:rPr lang="en-US" sz="1000" noProof="0" dirty="0"/>
              <a:t> and who has it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27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solution and value proposition</a:t>
            </a:r>
          </a:p>
          <a:p>
            <a:endParaRPr lang="en-US" noProof="0" dirty="0"/>
          </a:p>
          <a:p>
            <a:r>
              <a:rPr lang="en-US" noProof="0" dirty="0"/>
              <a:t>- Why the product solves the problem far better than anything else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How is your product going to improve the world by fixing this problem.</a:t>
            </a:r>
          </a:p>
          <a:p>
            <a:pPr marL="171450" indent="-171450">
              <a:buFontTx/>
              <a:buChar char="-"/>
            </a:pPr>
            <a:r>
              <a:rPr lang="en-US" noProof="0" dirty="0"/>
              <a:t>Demonstration of the product </a:t>
            </a:r>
            <a:r>
              <a:rPr lang="en-US" noProof="0" dirty="0">
                <a:sym typeface="Wingdings" panose="05000000000000000000" pitchFamily="2" charset="2"/>
              </a:rPr>
              <a:t> visual information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98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2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04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20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812E-9404-413E-BD2B-33AB1AEF06B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8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84207-C5A9-49B1-95A7-198ABFFE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B711DB-6274-422C-8987-985088022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20FB323-7244-4EDE-B365-06BE5ED8B3D8}"/>
              </a:ext>
            </a:extLst>
          </p:cNvPr>
          <p:cNvCxnSpPr/>
          <p:nvPr userDrawn="1"/>
        </p:nvCxnSpPr>
        <p:spPr>
          <a:xfrm>
            <a:off x="1524000" y="3530601"/>
            <a:ext cx="9144000" cy="0"/>
          </a:xfrm>
          <a:prstGeom prst="line">
            <a:avLst/>
          </a:prstGeom>
          <a:ln w="57150">
            <a:solidFill>
              <a:srgbClr val="2696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5837B003-628F-4C83-AFC3-60F4C814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1" name="Imagen 10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11FF2BAD-9144-4175-A46E-BB409B666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" y="6255626"/>
            <a:ext cx="1203917" cy="4514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DB596-0A38-4FE8-BA05-1DDC21B23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35" y="6213415"/>
            <a:ext cx="740035" cy="5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0B890-EF1E-4857-9ED0-9900F17D6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53" y="55637"/>
            <a:ext cx="8650353" cy="651256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8DC11-9FD1-44C9-8697-E237EE40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9620" y="6356356"/>
            <a:ext cx="2743200" cy="365125"/>
          </a:xfrm>
        </p:spPr>
        <p:txBody>
          <a:bodyPr/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E5274-0273-453F-8049-B4D4DCB2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1B00CD9-7A6B-4990-8431-E113C0A36F29}"/>
              </a:ext>
            </a:extLst>
          </p:cNvPr>
          <p:cNvCxnSpPr>
            <a:cxnSpLocks/>
          </p:cNvCxnSpPr>
          <p:nvPr userDrawn="1"/>
        </p:nvCxnSpPr>
        <p:spPr>
          <a:xfrm>
            <a:off x="196949" y="712855"/>
            <a:ext cx="11802795" cy="0"/>
          </a:xfrm>
          <a:prstGeom prst="line">
            <a:avLst/>
          </a:prstGeom>
          <a:ln w="76200">
            <a:solidFill>
              <a:srgbClr val="2696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8F1ADF6A-7893-4FF9-89F3-90A82484E9E7}"/>
              </a:ext>
            </a:extLst>
          </p:cNvPr>
          <p:cNvSpPr/>
          <p:nvPr userDrawn="1"/>
        </p:nvSpPr>
        <p:spPr>
          <a:xfrm>
            <a:off x="11198646" y="6261102"/>
            <a:ext cx="579446" cy="528637"/>
          </a:xfrm>
          <a:prstGeom prst="ellipse">
            <a:avLst/>
          </a:prstGeom>
          <a:solidFill>
            <a:srgbClr val="269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F164B-C3BC-41F3-9088-4AC05E39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1047" y="6342857"/>
            <a:ext cx="514643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6DA30-A702-4E3F-8CF4-ACDB2AA9EE05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4D8051B2-1871-4D3F-AB68-08009A17E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80" y="157249"/>
            <a:ext cx="1203917" cy="4514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2FB5393-D061-4BCD-A930-7A3C131098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34" y="115038"/>
            <a:ext cx="740035" cy="5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29E307-E472-4D88-90AA-61989404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425-FF20-4494-B49E-1F2AAC00A1B0}" type="datetime6">
              <a:rPr lang="en-US" smtClean="0"/>
              <a:t>December 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4A625B-4FC3-4383-9B71-1C080B81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</a:t>
            </a:r>
            <a:endParaRPr lang="en-U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A745B5-211D-4A3C-8229-0E403602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0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241959-B66F-4788-8D65-C27508D7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0B0E5B-0D43-43F8-85FD-0132446C7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E34C9-72D6-41E4-81E3-544CEF22F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700425-FF20-4494-B49E-1F2AAC00A1B0}" type="datetime6">
              <a:rPr lang="en-US" smtClean="0"/>
              <a:t>December 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EAC60-B34D-4350-8364-9D6DFF74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Confidential</a:t>
            </a:r>
            <a:endParaRPr lang="en-U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B733D-AFEF-4A6E-9D41-F5EB4FB9F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D6DA30-A702-4E3F-8CF4-ACDB2AA9EE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366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vador.borros@iqs.ur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alvador.borros@iqs.url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BEB9E-9A2D-4132-B185-08A52070D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65974"/>
            <a:ext cx="9144000" cy="361397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BioGellics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781653-56F2-4E00-A657-B1520E00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8B9D-1CD6-48BA-9D03-06CF5C4A51EE}"/>
              </a:ext>
            </a:extLst>
          </p:cNvPr>
          <p:cNvSpPr txBox="1"/>
          <p:nvPr/>
        </p:nvSpPr>
        <p:spPr>
          <a:xfrm>
            <a:off x="4190478" y="3994291"/>
            <a:ext cx="3811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Salvador Borrós Gómez</a:t>
            </a:r>
          </a:p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000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December 2019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Salvador.borros@iqs.url.edu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3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5A607-ABB1-47FB-9AAA-469AF848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market: Global orthopedic implants market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20E571-322B-438B-A785-A122C385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C89C69-B11D-4734-951A-4045A958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B01CDA-04D8-4CA4-8C3D-A69298AA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90B295B1-F812-430B-BC49-DC80DD9F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14" y="1559397"/>
            <a:ext cx="9358171" cy="394445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93B06B0-C6DB-4527-AED3-49EF7E849B5F}"/>
              </a:ext>
            </a:extLst>
          </p:cNvPr>
          <p:cNvSpPr/>
          <p:nvPr/>
        </p:nvSpPr>
        <p:spPr>
          <a:xfrm>
            <a:off x="0" y="6461957"/>
            <a:ext cx="494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Adapted from: Global Orthopedic Implants Market. Opportunities and Forecasts 2017-2023. Allied Market Research. 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30DAF7-63A4-4E68-8859-C5ECCC2BD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444">
            <a:off x="4700402" y="2471913"/>
            <a:ext cx="482484" cy="4824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6518A6-8BB6-4604-9187-678EE25E8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444">
            <a:off x="6187435" y="2677828"/>
            <a:ext cx="482484" cy="4824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E5258D-AFC9-425C-A6DE-E580E11E2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444">
            <a:off x="3956886" y="2112259"/>
            <a:ext cx="482484" cy="4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BAECE-9A1A-4AF5-A3F1-55015C0D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competitors: Osteochondral repair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03B111-96D6-46A2-BA0B-197EAB38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10888D-329D-4A58-9D7A-029C5EE6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0D2FC4-46DD-402B-800E-606C42FD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11</a:t>
            </a:fld>
            <a:endParaRPr lang="es-ES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1342681-BE39-4E87-919A-9F5527937AC6}"/>
              </a:ext>
            </a:extLst>
          </p:cNvPr>
          <p:cNvGrpSpPr/>
          <p:nvPr/>
        </p:nvGrpSpPr>
        <p:grpSpPr>
          <a:xfrm>
            <a:off x="446310" y="843723"/>
            <a:ext cx="10589163" cy="5512633"/>
            <a:chOff x="446310" y="843723"/>
            <a:chExt cx="10589163" cy="5512633"/>
          </a:xfrm>
        </p:grpSpPr>
        <p:pic>
          <p:nvPicPr>
            <p:cNvPr id="7" name="Imagen 6" descr="Imagen que contiene captura de pantalla&#10;&#10;Descripción generada automáticamente">
              <a:extLst>
                <a:ext uri="{FF2B5EF4-FFF2-40B4-BE49-F238E27FC236}">
                  <a16:creationId xmlns:a16="http://schemas.microsoft.com/office/drawing/2014/main" id="{C902D0E5-3002-4B40-BE26-7F5414E4E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10" y="843723"/>
              <a:ext cx="10589163" cy="5512633"/>
            </a:xfrm>
            <a:prstGeom prst="rect">
              <a:avLst/>
            </a:prstGeom>
          </p:spPr>
        </p:pic>
        <p:pic>
          <p:nvPicPr>
            <p:cNvPr id="10" name="Picture 2" descr="Resultado de imagen de drawn circle">
              <a:extLst>
                <a:ext uri="{FF2B5EF4-FFF2-40B4-BE49-F238E27FC236}">
                  <a16:creationId xmlns:a16="http://schemas.microsoft.com/office/drawing/2014/main" id="{6F3560A7-F1D6-4D86-937E-2D3198E5C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277" y="1279890"/>
              <a:ext cx="2747374" cy="1232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75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DAEB-1869-48BA-AA83-E509047A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Partnership and collaborations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5C2E89-1164-4DE8-BFEA-EC017A7A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0D607D-6593-44F8-A839-EA65C34C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B26E88-1C50-43DF-915A-3101F109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7" name="Picture 2" descr="Resultado de imagen de Invibio">
            <a:extLst>
              <a:ext uri="{FF2B5EF4-FFF2-40B4-BE49-F238E27FC236}">
                <a16:creationId xmlns:a16="http://schemas.microsoft.com/office/drawing/2014/main" id="{02FA36E4-6276-472A-B839-C6D0E1A0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1" y="2955773"/>
            <a:ext cx="1623675" cy="8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de bioiberica">
            <a:extLst>
              <a:ext uri="{FF2B5EF4-FFF2-40B4-BE49-F238E27FC236}">
                <a16:creationId xmlns:a16="http://schemas.microsoft.com/office/drawing/2014/main" id="{FCEA05D7-D064-4F71-AA2A-DE260391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54" y="2890802"/>
            <a:ext cx="1711480" cy="76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oriol canto dental design">
            <a:extLst>
              <a:ext uri="{FF2B5EF4-FFF2-40B4-BE49-F238E27FC236}">
                <a16:creationId xmlns:a16="http://schemas.microsoft.com/office/drawing/2014/main" id="{FB3B57E8-3AD0-427E-87D6-59FB6BB9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1" y="4859064"/>
            <a:ext cx="1513366" cy="7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F8BB344-7C1C-4A0F-9E14-29BF9649418E}"/>
              </a:ext>
            </a:extLst>
          </p:cNvPr>
          <p:cNvGrpSpPr/>
          <p:nvPr/>
        </p:nvGrpSpPr>
        <p:grpSpPr>
          <a:xfrm>
            <a:off x="7858750" y="883954"/>
            <a:ext cx="1190812" cy="1209036"/>
            <a:chOff x="397155" y="2295731"/>
            <a:chExt cx="1190812" cy="1209036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0C09DB1-5C13-45FD-9DA0-837215B8147E}"/>
                </a:ext>
              </a:extLst>
            </p:cNvPr>
            <p:cNvSpPr/>
            <p:nvPr/>
          </p:nvSpPr>
          <p:spPr>
            <a:xfrm>
              <a:off x="397155" y="2295731"/>
              <a:ext cx="1190812" cy="1209036"/>
            </a:xfrm>
            <a:prstGeom prst="ellipse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reeform 107">
              <a:extLst>
                <a:ext uri="{FF2B5EF4-FFF2-40B4-BE49-F238E27FC236}">
                  <a16:creationId xmlns:a16="http://schemas.microsoft.com/office/drawing/2014/main" id="{9CADB973-BEF4-4620-A0C4-D3B452D826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989" y="2526890"/>
              <a:ext cx="373145" cy="753673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690B0111-AA3F-4E15-8133-AC5478B8AC98}"/>
              </a:ext>
            </a:extLst>
          </p:cNvPr>
          <p:cNvGrpSpPr/>
          <p:nvPr/>
        </p:nvGrpSpPr>
        <p:grpSpPr>
          <a:xfrm>
            <a:off x="2318401" y="1046686"/>
            <a:ext cx="1190812" cy="1209036"/>
            <a:chOff x="4478506" y="1488472"/>
            <a:chExt cx="1190812" cy="1209036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7DF48DF-6C74-43C4-B674-F0EED304BF8E}"/>
                </a:ext>
              </a:extLst>
            </p:cNvPr>
            <p:cNvSpPr/>
            <p:nvPr/>
          </p:nvSpPr>
          <p:spPr>
            <a:xfrm>
              <a:off x="4478506" y="1488472"/>
              <a:ext cx="1190812" cy="1209036"/>
            </a:xfrm>
            <a:prstGeom prst="ellipse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A7C4695-256E-41CC-AC1A-026742AE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382" y="1703460"/>
              <a:ext cx="779060" cy="779060"/>
            </a:xfrm>
            <a:prstGeom prst="rect">
              <a:avLst/>
            </a:prstGeom>
          </p:spPr>
        </p:pic>
      </p:grp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50D3C87-8FED-4DF1-8887-177E896D3A0F}"/>
              </a:ext>
            </a:extLst>
          </p:cNvPr>
          <p:cNvCxnSpPr/>
          <p:nvPr/>
        </p:nvCxnSpPr>
        <p:spPr>
          <a:xfrm>
            <a:off x="6082747" y="1342259"/>
            <a:ext cx="0" cy="471354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23BAEB-ADA5-46C5-BAF6-EA61ADED7665}"/>
              </a:ext>
            </a:extLst>
          </p:cNvPr>
          <p:cNvSpPr txBox="1"/>
          <p:nvPr/>
        </p:nvSpPr>
        <p:spPr>
          <a:xfrm>
            <a:off x="1985537" y="3485681"/>
            <a:ext cx="400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PEEK-OPTIMA™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15 years of clinical history.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2731368-2C19-4CC9-89FF-547720E5AA05}"/>
              </a:ext>
            </a:extLst>
          </p:cNvPr>
          <p:cNvSpPr txBox="1"/>
          <p:nvPr/>
        </p:nvSpPr>
        <p:spPr>
          <a:xfrm>
            <a:off x="1994026" y="3010124"/>
            <a:ext cx="400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Industrial Partner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AEC974-AAFC-428D-894D-532F2A699034}"/>
              </a:ext>
            </a:extLst>
          </p:cNvPr>
          <p:cNvSpPr txBox="1"/>
          <p:nvPr/>
        </p:nvSpPr>
        <p:spPr>
          <a:xfrm>
            <a:off x="8100473" y="3170500"/>
            <a:ext cx="323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Industrial Partner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3114CE1-6AA1-483C-9BB4-A4C7B9B9ECDD}"/>
              </a:ext>
            </a:extLst>
          </p:cNvPr>
          <p:cNvGrpSpPr/>
          <p:nvPr/>
        </p:nvGrpSpPr>
        <p:grpSpPr>
          <a:xfrm>
            <a:off x="6664062" y="3955407"/>
            <a:ext cx="5081628" cy="1323439"/>
            <a:chOff x="6390340" y="3955407"/>
            <a:chExt cx="5081628" cy="1323439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F8B9E12-A4F3-4DDF-A5C0-678512290FE2}"/>
                </a:ext>
              </a:extLst>
            </p:cNvPr>
            <p:cNvSpPr txBox="1"/>
            <p:nvPr/>
          </p:nvSpPr>
          <p:spPr>
            <a:xfrm>
              <a:off x="6659554" y="3955407"/>
              <a:ext cx="48124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Chondroitin sulfate &amp; hyaluronic acid manufacturer</a:t>
              </a: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Arthrosis drugs portfolio</a:t>
              </a: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Focused R&amp;D on cartilage repair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C129B71-BF2B-4C10-863D-26D8F28500A9}"/>
                </a:ext>
              </a:extLst>
            </p:cNvPr>
            <p:cNvSpPr/>
            <p:nvPr/>
          </p:nvSpPr>
          <p:spPr>
            <a:xfrm>
              <a:off x="6390340" y="4050647"/>
              <a:ext cx="187200" cy="187034"/>
            </a:xfrm>
            <a:prstGeom prst="ellipse">
              <a:avLst/>
            </a:prstGeom>
            <a:solidFill>
              <a:srgbClr val="269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C22D1B93-B80B-44CA-939D-56D95F5F1CC0}"/>
                </a:ext>
              </a:extLst>
            </p:cNvPr>
            <p:cNvSpPr/>
            <p:nvPr/>
          </p:nvSpPr>
          <p:spPr>
            <a:xfrm>
              <a:off x="6390340" y="4545540"/>
              <a:ext cx="187200" cy="187034"/>
            </a:xfrm>
            <a:prstGeom prst="ellipse">
              <a:avLst/>
            </a:prstGeom>
            <a:solidFill>
              <a:srgbClr val="269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C384961-ACD5-491F-93FE-0DFCE30D6F56}"/>
                </a:ext>
              </a:extLst>
            </p:cNvPr>
            <p:cNvSpPr/>
            <p:nvPr/>
          </p:nvSpPr>
          <p:spPr>
            <a:xfrm>
              <a:off x="6390340" y="5017303"/>
              <a:ext cx="187200" cy="187034"/>
            </a:xfrm>
            <a:prstGeom prst="ellipse">
              <a:avLst/>
            </a:prstGeom>
            <a:solidFill>
              <a:srgbClr val="269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E84A76D-2AAA-4DFE-8476-C62B0AB24C94}"/>
              </a:ext>
            </a:extLst>
          </p:cNvPr>
          <p:cNvSpPr txBox="1"/>
          <p:nvPr/>
        </p:nvSpPr>
        <p:spPr>
          <a:xfrm>
            <a:off x="1994027" y="4531475"/>
            <a:ext cx="204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Medical Partner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A31B624-78D0-4160-B276-60A88A43A34E}"/>
              </a:ext>
            </a:extLst>
          </p:cNvPr>
          <p:cNvSpPr txBox="1"/>
          <p:nvPr/>
        </p:nvSpPr>
        <p:spPr>
          <a:xfrm>
            <a:off x="1966810" y="5011551"/>
            <a:ext cx="400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Experience working with  PEEK implants and prostheses</a:t>
            </a:r>
          </a:p>
        </p:txBody>
      </p:sp>
    </p:spTree>
    <p:extLst>
      <p:ext uri="{BB962C8B-B14F-4D97-AF65-F5344CB8AC3E}">
        <p14:creationId xmlns:p14="http://schemas.microsoft.com/office/powerpoint/2010/main" val="52824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323EC-17B0-42CB-889E-D833393D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PoC: PEEK 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93B443-7ADE-4996-8C5C-5D6688EE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087BE3-1A0B-440D-B11F-954A5866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C356FF-AB5C-4614-AE6A-1209AAAD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7A7980-D1AE-4D84-AB67-DD9E65AEED07}"/>
              </a:ext>
            </a:extLst>
          </p:cNvPr>
          <p:cNvSpPr txBox="1"/>
          <p:nvPr/>
        </p:nvSpPr>
        <p:spPr>
          <a:xfrm>
            <a:off x="1554355" y="1123293"/>
            <a:ext cx="2581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Available strategies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0CD0FA-CEB7-400D-8FEC-4BC83DE518E0}"/>
              </a:ext>
            </a:extLst>
          </p:cNvPr>
          <p:cNvSpPr txBox="1"/>
          <p:nvPr/>
        </p:nvSpPr>
        <p:spPr>
          <a:xfrm>
            <a:off x="7677465" y="112329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AB6D59-AB30-499E-A99A-92EC12CFEE9E}"/>
              </a:ext>
            </a:extLst>
          </p:cNvPr>
          <p:cNvSpPr txBox="1"/>
          <p:nvPr/>
        </p:nvSpPr>
        <p:spPr>
          <a:xfrm>
            <a:off x="1167866" y="3472689"/>
            <a:ext cx="335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Bioactive coatings such as nano-hydroxyapatite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A53561-982B-46D3-BF25-C9D7E67AD4B2}"/>
              </a:ext>
            </a:extLst>
          </p:cNvPr>
          <p:cNvSpPr txBox="1"/>
          <p:nvPr/>
        </p:nvSpPr>
        <p:spPr>
          <a:xfrm>
            <a:off x="7202905" y="465306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 good anchoring to the gums 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372FE6E-8FA1-4B4B-9394-9C16C78A0D3B}"/>
              </a:ext>
            </a:extLst>
          </p:cNvPr>
          <p:cNvGrpSpPr/>
          <p:nvPr/>
        </p:nvGrpSpPr>
        <p:grpSpPr>
          <a:xfrm>
            <a:off x="6828888" y="1482871"/>
            <a:ext cx="3625996" cy="1540173"/>
            <a:chOff x="6536593" y="2019113"/>
            <a:chExt cx="3625996" cy="1540173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1A9C060-AA76-4AD3-9B7B-03C4FF68D150}"/>
                </a:ext>
              </a:extLst>
            </p:cNvPr>
            <p:cNvSpPr txBox="1"/>
            <p:nvPr/>
          </p:nvSpPr>
          <p:spPr>
            <a:xfrm>
              <a:off x="8025465" y="2555653"/>
              <a:ext cx="2137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Bioactive surface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C1B5BC-FA9A-4220-B3A5-09E8EF559FDC}"/>
                </a:ext>
              </a:extLst>
            </p:cNvPr>
            <p:cNvSpPr txBox="1"/>
            <p:nvPr/>
          </p:nvSpPr>
          <p:spPr>
            <a:xfrm>
              <a:off x="6736499" y="2545020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Tunable</a:t>
              </a:r>
            </a:p>
          </p:txBody>
        </p:sp>
        <p:pic>
          <p:nvPicPr>
            <p:cNvPr id="1026" name="Picture 2" descr="Resultado de imagen de drawn circle">
              <a:extLst>
                <a:ext uri="{FF2B5EF4-FFF2-40B4-BE49-F238E27FC236}">
                  <a16:creationId xmlns:a16="http://schemas.microsoft.com/office/drawing/2014/main" id="{3EBF8EFA-882A-421E-9D48-1B65EFE4D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93" y="2019113"/>
              <a:ext cx="1540173" cy="154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CB3EEF25-ACBC-40BD-9A0D-70A6474D6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852" y="2844968"/>
            <a:ext cx="563753" cy="563753"/>
          </a:xfrm>
          <a:prstGeom prst="rect">
            <a:avLst/>
          </a:prstGeom>
        </p:spPr>
      </p:pic>
      <p:grpSp>
        <p:nvGrpSpPr>
          <p:cNvPr id="1027" name="Grupo 1026">
            <a:extLst>
              <a:ext uri="{FF2B5EF4-FFF2-40B4-BE49-F238E27FC236}">
                <a16:creationId xmlns:a16="http://schemas.microsoft.com/office/drawing/2014/main" id="{A96A30DB-875A-4744-8BD9-2316B8EAEEC5}"/>
              </a:ext>
            </a:extLst>
          </p:cNvPr>
          <p:cNvGrpSpPr/>
          <p:nvPr/>
        </p:nvGrpSpPr>
        <p:grpSpPr>
          <a:xfrm>
            <a:off x="903940" y="2008778"/>
            <a:ext cx="4822462" cy="752243"/>
            <a:chOff x="903940" y="2008778"/>
            <a:chExt cx="4822462" cy="752243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04CADE5-04C8-494C-BB9D-7890C08A0C5D}"/>
                </a:ext>
              </a:extLst>
            </p:cNvPr>
            <p:cNvSpPr txBox="1"/>
            <p:nvPr/>
          </p:nvSpPr>
          <p:spPr>
            <a:xfrm>
              <a:off x="1067089" y="2008778"/>
              <a:ext cx="4659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Plasma treatments to increase wettability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42751F0-DBD6-4C4D-91CE-2E8A2C93AC27}"/>
                </a:ext>
              </a:extLst>
            </p:cNvPr>
            <p:cNvSpPr txBox="1"/>
            <p:nvPr/>
          </p:nvSpPr>
          <p:spPr>
            <a:xfrm>
              <a:off x="1783369" y="2391689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Nano-structured coatings</a:t>
              </a:r>
            </a:p>
          </p:txBody>
        </p:sp>
        <p:sp>
          <p:nvSpPr>
            <p:cNvPr id="1025" name="Elipse 1024">
              <a:extLst>
                <a:ext uri="{FF2B5EF4-FFF2-40B4-BE49-F238E27FC236}">
                  <a16:creationId xmlns:a16="http://schemas.microsoft.com/office/drawing/2014/main" id="{78E8A322-6624-4D98-87A3-37AA2596B866}"/>
                </a:ext>
              </a:extLst>
            </p:cNvPr>
            <p:cNvSpPr/>
            <p:nvPr/>
          </p:nvSpPr>
          <p:spPr>
            <a:xfrm>
              <a:off x="903940" y="2099927"/>
              <a:ext cx="187200" cy="187034"/>
            </a:xfrm>
            <a:prstGeom prst="ellipse">
              <a:avLst/>
            </a:prstGeom>
            <a:solidFill>
              <a:srgbClr val="269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3FAAE62-6384-42BC-AF6D-2AADCF34B679}"/>
                </a:ext>
              </a:extLst>
            </p:cNvPr>
            <p:cNvSpPr/>
            <p:nvPr/>
          </p:nvSpPr>
          <p:spPr>
            <a:xfrm>
              <a:off x="1620220" y="2482838"/>
              <a:ext cx="187200" cy="187034"/>
            </a:xfrm>
            <a:prstGeom prst="ellipse">
              <a:avLst/>
            </a:prstGeom>
            <a:solidFill>
              <a:srgbClr val="269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032" name="Grupo 1031">
            <a:extLst>
              <a:ext uri="{FF2B5EF4-FFF2-40B4-BE49-F238E27FC236}">
                <a16:creationId xmlns:a16="http://schemas.microsoft.com/office/drawing/2014/main" id="{DB3836D9-3B4B-4FEA-86B8-0F393BC7E052}"/>
              </a:ext>
            </a:extLst>
          </p:cNvPr>
          <p:cNvGrpSpPr/>
          <p:nvPr/>
        </p:nvGrpSpPr>
        <p:grpSpPr>
          <a:xfrm>
            <a:off x="446310" y="4392001"/>
            <a:ext cx="4856407" cy="957153"/>
            <a:chOff x="446310" y="4392001"/>
            <a:chExt cx="4856407" cy="957153"/>
          </a:xfrm>
        </p:grpSpPr>
        <p:sp>
          <p:nvSpPr>
            <p:cNvPr id="1031" name="Rectángulo: esquinas redondeadas 1030">
              <a:extLst>
                <a:ext uri="{FF2B5EF4-FFF2-40B4-BE49-F238E27FC236}">
                  <a16:creationId xmlns:a16="http://schemas.microsoft.com/office/drawing/2014/main" id="{D7D8CF85-C76C-4FE0-8C7C-4713713C2C28}"/>
                </a:ext>
              </a:extLst>
            </p:cNvPr>
            <p:cNvSpPr/>
            <p:nvPr/>
          </p:nvSpPr>
          <p:spPr>
            <a:xfrm>
              <a:off x="446310" y="4392001"/>
              <a:ext cx="4856407" cy="957153"/>
            </a:xfrm>
            <a:prstGeom prst="roundRect">
              <a:avLst/>
            </a:prstGeom>
            <a:noFill/>
            <a:ln w="34925"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30" name="Grupo 1029">
              <a:extLst>
                <a:ext uri="{FF2B5EF4-FFF2-40B4-BE49-F238E27FC236}">
                  <a16:creationId xmlns:a16="http://schemas.microsoft.com/office/drawing/2014/main" id="{9370DA91-90F7-499C-A15D-5F94BF9A752E}"/>
                </a:ext>
              </a:extLst>
            </p:cNvPr>
            <p:cNvGrpSpPr/>
            <p:nvPr/>
          </p:nvGrpSpPr>
          <p:grpSpPr>
            <a:xfrm>
              <a:off x="565622" y="4479891"/>
              <a:ext cx="4594564" cy="646331"/>
              <a:chOff x="325594" y="4392001"/>
              <a:chExt cx="4594564" cy="646331"/>
            </a:xfrm>
          </p:grpSpPr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207D612-D8CA-477C-B10C-C3E55D7BC8E4}"/>
                  </a:ext>
                </a:extLst>
              </p:cNvPr>
              <p:cNvSpPr txBox="1"/>
              <p:nvPr/>
            </p:nvSpPr>
            <p:spPr>
              <a:xfrm>
                <a:off x="815298" y="4392001"/>
                <a:ext cx="4104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Aggressive coating methods that can damage PEEK structure</a:t>
                </a:r>
              </a:p>
            </p:txBody>
          </p:sp>
          <p:pic>
            <p:nvPicPr>
              <p:cNvPr id="1029" name="Imagen 1028" descr="Imagen que contiene gráficos vectoriales&#10;&#10;Descripción generada con confianza alta">
                <a:extLst>
                  <a:ext uri="{FF2B5EF4-FFF2-40B4-BE49-F238E27FC236}">
                    <a16:creationId xmlns:a16="http://schemas.microsoft.com/office/drawing/2014/main" id="{F30AB0F2-F1C0-4618-9C13-D3C0BACD1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594" y="4452407"/>
                <a:ext cx="525518" cy="525518"/>
              </a:xfrm>
              <a:prstGeom prst="rect">
                <a:avLst/>
              </a:prstGeom>
            </p:spPr>
          </p:pic>
        </p:grpSp>
      </p:grpSp>
      <p:grpSp>
        <p:nvGrpSpPr>
          <p:cNvPr id="1033" name="Grupo 1032">
            <a:extLst>
              <a:ext uri="{FF2B5EF4-FFF2-40B4-BE49-F238E27FC236}">
                <a16:creationId xmlns:a16="http://schemas.microsoft.com/office/drawing/2014/main" id="{1C5AF8AC-3A6F-47C9-A18B-35553E26FDB4}"/>
              </a:ext>
            </a:extLst>
          </p:cNvPr>
          <p:cNvGrpSpPr/>
          <p:nvPr/>
        </p:nvGrpSpPr>
        <p:grpSpPr>
          <a:xfrm>
            <a:off x="6720484" y="3067556"/>
            <a:ext cx="2321912" cy="369332"/>
            <a:chOff x="7450295" y="2947805"/>
            <a:chExt cx="2321912" cy="36933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A42C231-505A-447A-A747-C94DCE84FA89}"/>
                </a:ext>
              </a:extLst>
            </p:cNvPr>
            <p:cNvSpPr txBox="1"/>
            <p:nvPr/>
          </p:nvSpPr>
          <p:spPr>
            <a:xfrm>
              <a:off x="7637494" y="2947805"/>
              <a:ext cx="213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ECM mimics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both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18DC86F6-9596-4AF0-8725-B5B3BC202EE2}"/>
                </a:ext>
              </a:extLst>
            </p:cNvPr>
            <p:cNvSpPr/>
            <p:nvPr/>
          </p:nvSpPr>
          <p:spPr>
            <a:xfrm>
              <a:off x="7450295" y="3036602"/>
              <a:ext cx="187200" cy="1870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92D050"/>
                </a:solidFill>
              </a:endParaRPr>
            </a:p>
          </p:txBody>
        </p:sp>
      </p:grpSp>
      <p:grpSp>
        <p:nvGrpSpPr>
          <p:cNvPr id="1034" name="Grupo 1033">
            <a:extLst>
              <a:ext uri="{FF2B5EF4-FFF2-40B4-BE49-F238E27FC236}">
                <a16:creationId xmlns:a16="http://schemas.microsoft.com/office/drawing/2014/main" id="{AE2B2BE9-B3E8-4628-ABF6-45BCE300895D}"/>
              </a:ext>
            </a:extLst>
          </p:cNvPr>
          <p:cNvGrpSpPr/>
          <p:nvPr/>
        </p:nvGrpSpPr>
        <p:grpSpPr>
          <a:xfrm>
            <a:off x="6720484" y="3611188"/>
            <a:ext cx="3881255" cy="369332"/>
            <a:chOff x="6720484" y="3611188"/>
            <a:chExt cx="3881255" cy="369332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FD57881-969E-4677-810F-08312F8F0E05}"/>
                </a:ext>
              </a:extLst>
            </p:cNvPr>
            <p:cNvSpPr txBox="1"/>
            <p:nvPr/>
          </p:nvSpPr>
          <p:spPr>
            <a:xfrm>
              <a:off x="6907683" y="3611188"/>
              <a:ext cx="369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Induce a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desired cell response</a:t>
              </a: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E5DD1E9-8D97-4DD6-A147-C44BD271B47D}"/>
                </a:ext>
              </a:extLst>
            </p:cNvPr>
            <p:cNvSpPr/>
            <p:nvPr/>
          </p:nvSpPr>
          <p:spPr>
            <a:xfrm>
              <a:off x="6720484" y="3702337"/>
              <a:ext cx="187200" cy="1870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92D050"/>
                </a:solidFill>
              </a:endParaRPr>
            </a:p>
          </p:txBody>
        </p:sp>
      </p:grpSp>
      <p:pic>
        <p:nvPicPr>
          <p:cNvPr id="1036" name="Imagen 1035" descr="Imagen que contiene gráficos vectoriales&#10;&#10;Descripción generada con confianza muy alta">
            <a:extLst>
              <a:ext uri="{FF2B5EF4-FFF2-40B4-BE49-F238E27FC236}">
                <a16:creationId xmlns:a16="http://schemas.microsoft.com/office/drawing/2014/main" id="{FFCC2907-CB75-4FF2-BAD5-43D628254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61" y="4268676"/>
            <a:ext cx="707556" cy="707556"/>
          </a:xfrm>
          <a:prstGeom prst="rect">
            <a:avLst/>
          </a:prstGeom>
        </p:spPr>
      </p:pic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20836626-B9B4-4DB9-8CFB-C5F460CCE367}"/>
              </a:ext>
            </a:extLst>
          </p:cNvPr>
          <p:cNvGrpSpPr/>
          <p:nvPr/>
        </p:nvGrpSpPr>
        <p:grpSpPr>
          <a:xfrm>
            <a:off x="6720484" y="4188360"/>
            <a:ext cx="3286777" cy="369332"/>
            <a:chOff x="6720484" y="4188360"/>
            <a:chExt cx="3286777" cy="369332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D3C90CF-1BDA-4A6D-AE72-D403A08C0BFE}"/>
                </a:ext>
              </a:extLst>
            </p:cNvPr>
            <p:cNvSpPr txBox="1"/>
            <p:nvPr/>
          </p:nvSpPr>
          <p:spPr>
            <a:xfrm>
              <a:off x="6907684" y="4188360"/>
              <a:ext cx="3099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Good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bone-tissue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interface</a:t>
              </a:r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68917A3A-576E-4D50-950D-3AC012DB359C}"/>
                </a:ext>
              </a:extLst>
            </p:cNvPr>
            <p:cNvSpPr/>
            <p:nvPr/>
          </p:nvSpPr>
          <p:spPr>
            <a:xfrm>
              <a:off x="6720484" y="4279509"/>
              <a:ext cx="187200" cy="1870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92D050"/>
                </a:solidFill>
              </a:endParaRPr>
            </a:p>
          </p:txBody>
        </p:sp>
      </p:grpSp>
      <p:grpSp>
        <p:nvGrpSpPr>
          <p:cNvPr id="1040" name="Grupo 1039">
            <a:extLst>
              <a:ext uri="{FF2B5EF4-FFF2-40B4-BE49-F238E27FC236}">
                <a16:creationId xmlns:a16="http://schemas.microsoft.com/office/drawing/2014/main" id="{5EC2A4AB-1F8E-435A-9AD0-CA41F1351A07}"/>
              </a:ext>
            </a:extLst>
          </p:cNvPr>
          <p:cNvGrpSpPr/>
          <p:nvPr/>
        </p:nvGrpSpPr>
        <p:grpSpPr>
          <a:xfrm>
            <a:off x="8754711" y="3065362"/>
            <a:ext cx="3098748" cy="373719"/>
            <a:chOff x="8828155" y="3026316"/>
            <a:chExt cx="3098748" cy="373719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6511EFD-63A1-4053-AFF5-6484F74C4881}"/>
                </a:ext>
              </a:extLst>
            </p:cNvPr>
            <p:cNvSpPr txBox="1"/>
            <p:nvPr/>
          </p:nvSpPr>
          <p:spPr>
            <a:xfrm>
              <a:off x="8828155" y="3026316"/>
              <a:ext cx="151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chemically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074A4F42-D1E3-49C8-B4D6-56EDD3D38DD1}"/>
                </a:ext>
              </a:extLst>
            </p:cNvPr>
            <p:cNvSpPr txBox="1"/>
            <p:nvPr/>
          </p:nvSpPr>
          <p:spPr>
            <a:xfrm>
              <a:off x="10535190" y="3029438"/>
              <a:ext cx="1391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physically</a:t>
              </a:r>
            </a:p>
          </p:txBody>
        </p:sp>
        <p:pic>
          <p:nvPicPr>
            <p:cNvPr id="1039" name="Imagen 1038">
              <a:extLst>
                <a:ext uri="{FF2B5EF4-FFF2-40B4-BE49-F238E27FC236}">
                  <a16:creationId xmlns:a16="http://schemas.microsoft.com/office/drawing/2014/main" id="{9F57F725-A072-4672-9244-0C311DD9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163" y="3061990"/>
              <a:ext cx="338045" cy="338045"/>
            </a:xfrm>
            <a:prstGeom prst="rect">
              <a:avLst/>
            </a:prstGeom>
          </p:spPr>
        </p:pic>
      </p:grpSp>
      <p:cxnSp>
        <p:nvCxnSpPr>
          <p:cNvPr id="1042" name="Conector recto 1041">
            <a:extLst>
              <a:ext uri="{FF2B5EF4-FFF2-40B4-BE49-F238E27FC236}">
                <a16:creationId xmlns:a16="http://schemas.microsoft.com/office/drawing/2014/main" id="{9584322A-A82F-4F9A-B75D-6C8B7EAC3477}"/>
              </a:ext>
            </a:extLst>
          </p:cNvPr>
          <p:cNvCxnSpPr/>
          <p:nvPr/>
        </p:nvCxnSpPr>
        <p:spPr>
          <a:xfrm>
            <a:off x="6082748" y="1104956"/>
            <a:ext cx="0" cy="5012464"/>
          </a:xfrm>
          <a:prstGeom prst="line">
            <a:avLst/>
          </a:prstGeom>
          <a:ln w="25400">
            <a:solidFill>
              <a:schemeClr val="tx1">
                <a:alpha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2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A6BCD-3C31-4360-9D0A-130A1F4A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PoC: Osteochondral scaffold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5C7F16-3450-4C31-921E-B64B5C70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736C2C-7C15-4E6B-82B5-EE24502D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8EAA38-C54A-4890-8DB0-928C1B93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14</a:t>
            </a:fld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65D4FBE-BC9A-4869-A07C-E8565A9ACF69}"/>
              </a:ext>
            </a:extLst>
          </p:cNvPr>
          <p:cNvGrpSpPr/>
          <p:nvPr/>
        </p:nvGrpSpPr>
        <p:grpSpPr>
          <a:xfrm>
            <a:off x="3351747" y="722974"/>
            <a:ext cx="3057247" cy="1741101"/>
            <a:chOff x="1019631" y="2289748"/>
            <a:chExt cx="3812820" cy="2113314"/>
          </a:xfrm>
        </p:grpSpPr>
        <p:pic>
          <p:nvPicPr>
            <p:cNvPr id="7" name="Picture 2" descr="Grey world map Free Vector">
              <a:extLst>
                <a:ext uri="{FF2B5EF4-FFF2-40B4-BE49-F238E27FC236}">
                  <a16:creationId xmlns:a16="http://schemas.microsoft.com/office/drawing/2014/main" id="{36CFAB30-64B3-4B9F-8A91-8D7B6DEA30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6" b="16896"/>
            <a:stretch/>
          </p:blipFill>
          <p:spPr bwMode="auto">
            <a:xfrm>
              <a:off x="1214835" y="2289748"/>
              <a:ext cx="3322904" cy="211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C2E4B63-4CE9-449B-A59F-62BEE64957C7}"/>
                </a:ext>
              </a:extLst>
            </p:cNvPr>
            <p:cNvSpPr txBox="1"/>
            <p:nvPr/>
          </p:nvSpPr>
          <p:spPr>
            <a:xfrm>
              <a:off x="1019631" y="2643014"/>
              <a:ext cx="3812820" cy="1456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240 M</a:t>
              </a:r>
            </a:p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affected people</a:t>
              </a:r>
              <a:r>
                <a:rPr lang="en-US" sz="28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FD6227-6A22-4237-9576-9016B0B15A3F}"/>
              </a:ext>
            </a:extLst>
          </p:cNvPr>
          <p:cNvSpPr txBox="1"/>
          <p:nvPr/>
        </p:nvSpPr>
        <p:spPr>
          <a:xfrm>
            <a:off x="64788" y="1076225"/>
            <a:ext cx="317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69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Osteoarthritis (OA)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7E5575-09F2-4754-8C2D-3D89A92B6692}"/>
              </a:ext>
            </a:extLst>
          </p:cNvPr>
          <p:cNvSpPr/>
          <p:nvPr/>
        </p:nvSpPr>
        <p:spPr>
          <a:xfrm>
            <a:off x="464" y="6030317"/>
            <a:ext cx="577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Bhandari M, et al. Clinical and Economic Burden of Revision Knee Arthroplasty. Clin Med Insights Arthritis Musculoskeletal Disord. 2012.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AB88336-5FF2-4FF5-919F-D935988FD691}"/>
              </a:ext>
            </a:extLst>
          </p:cNvPr>
          <p:cNvSpPr/>
          <p:nvPr/>
        </p:nvSpPr>
        <p:spPr>
          <a:xfrm>
            <a:off x="470" y="5799485"/>
            <a:ext cx="12960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OAFI Foundation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B8DAF72-FCA8-414B-BDD9-7128D9E7CCEF}"/>
              </a:ext>
            </a:extLst>
          </p:cNvPr>
          <p:cNvSpPr/>
          <p:nvPr/>
        </p:nvSpPr>
        <p:spPr>
          <a:xfrm>
            <a:off x="0" y="6399649"/>
            <a:ext cx="577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aseline="30000" dirty="0"/>
              <a:t>3</a:t>
            </a:r>
            <a:r>
              <a:rPr lang="en-US" sz="900" dirty="0"/>
              <a:t>Losina E, et al. Lifetime Medical Costs of Knee Osteoarthritis Management in the United States: Impact of Extending Indications for Total Knee Arthroplasty. Arthritis Care Res (Hoboken). 2015; 67: 203-215.</a:t>
            </a:r>
            <a:endParaRPr lang="es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9" name="Grupo 2048">
            <a:extLst>
              <a:ext uri="{FF2B5EF4-FFF2-40B4-BE49-F238E27FC236}">
                <a16:creationId xmlns:a16="http://schemas.microsoft.com/office/drawing/2014/main" id="{589F75E3-42AA-4BE0-A6FF-F8D6EE6E2734}"/>
              </a:ext>
            </a:extLst>
          </p:cNvPr>
          <p:cNvGrpSpPr/>
          <p:nvPr/>
        </p:nvGrpSpPr>
        <p:grpSpPr>
          <a:xfrm>
            <a:off x="868958" y="2562496"/>
            <a:ext cx="10392231" cy="2681213"/>
            <a:chOff x="927689" y="2979772"/>
            <a:chExt cx="10392231" cy="2681213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083390F-45F1-41A8-A6B3-3DE85DBC3FC4}"/>
                </a:ext>
              </a:extLst>
            </p:cNvPr>
            <p:cNvGrpSpPr/>
            <p:nvPr/>
          </p:nvGrpSpPr>
          <p:grpSpPr>
            <a:xfrm>
              <a:off x="8223871" y="2979772"/>
              <a:ext cx="3096049" cy="2681213"/>
              <a:chOff x="303191" y="2818290"/>
              <a:chExt cx="2725759" cy="2310270"/>
            </a:xfrm>
          </p:grpSpPr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D00453DD-64B6-4907-BFB2-FE5D118B6675}"/>
                  </a:ext>
                </a:extLst>
              </p:cNvPr>
              <p:cNvSpPr/>
              <p:nvPr/>
            </p:nvSpPr>
            <p:spPr>
              <a:xfrm>
                <a:off x="303191" y="3065310"/>
                <a:ext cx="2725759" cy="2063250"/>
              </a:xfrm>
              <a:prstGeom prst="roundRect">
                <a:avLst/>
              </a:prstGeom>
              <a:noFill/>
              <a:ln w="28575">
                <a:solidFill>
                  <a:srgbClr val="2696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/>
              </a:p>
            </p:txBody>
          </p:sp>
          <p:pic>
            <p:nvPicPr>
              <p:cNvPr id="2050" name="Picture 2" descr="Imagen relacionada">
                <a:extLst>
                  <a:ext uri="{FF2B5EF4-FFF2-40B4-BE49-F238E27FC236}">
                    <a16:creationId xmlns:a16="http://schemas.microsoft.com/office/drawing/2014/main" id="{D3245BA0-4FC8-4C61-B13B-5D1D321EE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3" t="-4697" r="30957" b="-1"/>
              <a:stretch/>
            </p:blipFill>
            <p:spPr bwMode="auto">
              <a:xfrm>
                <a:off x="1942911" y="3641510"/>
                <a:ext cx="959860" cy="749855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2D3AAF7-86A2-4875-98AD-E8067457D561}"/>
                  </a:ext>
                </a:extLst>
              </p:cNvPr>
              <p:cNvSpPr txBox="1"/>
              <p:nvPr/>
            </p:nvSpPr>
            <p:spPr>
              <a:xfrm>
                <a:off x="503241" y="2818290"/>
                <a:ext cx="18417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Knee OA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CC0CEC3-071C-4F86-B7CB-F5DEEE722689}"/>
                  </a:ext>
                </a:extLst>
              </p:cNvPr>
              <p:cNvSpPr txBox="1"/>
              <p:nvPr/>
            </p:nvSpPr>
            <p:spPr>
              <a:xfrm>
                <a:off x="375018" y="3843592"/>
                <a:ext cx="2401572" cy="50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$27 bn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8ACF3B8-AD1B-4829-A750-BBCDA6A521B2}"/>
                  </a:ext>
                </a:extLst>
              </p:cNvPr>
              <p:cNvSpPr txBox="1"/>
              <p:nvPr/>
            </p:nvSpPr>
            <p:spPr>
              <a:xfrm>
                <a:off x="386281" y="3296620"/>
                <a:ext cx="2548211" cy="31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contributes &gt; than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3F442E4-A32F-44B5-95DE-DDB70E7E6E7A}"/>
                  </a:ext>
                </a:extLst>
              </p:cNvPr>
              <p:cNvSpPr txBox="1"/>
              <p:nvPr/>
            </p:nvSpPr>
            <p:spPr>
              <a:xfrm>
                <a:off x="367078" y="4444234"/>
                <a:ext cx="2548211" cy="34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/ year healthcare costs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EA49AAAC-773A-44D3-81B0-6D4BC1F20AA0}"/>
                </a:ext>
              </a:extLst>
            </p:cNvPr>
            <p:cNvGrpSpPr/>
            <p:nvPr/>
          </p:nvGrpSpPr>
          <p:grpSpPr>
            <a:xfrm>
              <a:off x="4686530" y="2981706"/>
              <a:ext cx="3152477" cy="2679279"/>
              <a:chOff x="381764" y="2920131"/>
              <a:chExt cx="3152477" cy="2679279"/>
            </a:xfrm>
          </p:grpSpPr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21D22B28-F94C-45C2-8B79-F53CDC3A8E96}"/>
                  </a:ext>
                </a:extLst>
              </p:cNvPr>
              <p:cNvSpPr txBox="1"/>
              <p:nvPr/>
            </p:nvSpPr>
            <p:spPr>
              <a:xfrm>
                <a:off x="549648" y="3360214"/>
                <a:ext cx="25949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end-stage </a:t>
                </a:r>
                <a:r>
                  <a:rPr lang="en-US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knee OA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performed on</a:t>
                </a: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9E881BDF-2A8F-4690-B5E8-5EE99751E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8254" y="3785967"/>
                <a:ext cx="837741" cy="837741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1542E20B-53AC-4FE2-84FD-37F3BC10F675}"/>
                  </a:ext>
                </a:extLst>
              </p:cNvPr>
              <p:cNvSpPr/>
              <p:nvPr/>
            </p:nvSpPr>
            <p:spPr>
              <a:xfrm>
                <a:off x="381764" y="3224975"/>
                <a:ext cx="3152477" cy="2374435"/>
              </a:xfrm>
              <a:prstGeom prst="roundRect">
                <a:avLst/>
              </a:prstGeom>
              <a:noFill/>
              <a:ln w="28575">
                <a:solidFill>
                  <a:srgbClr val="2696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60F0562-A3F7-4812-A746-E7438ADEF7EF}"/>
                  </a:ext>
                </a:extLst>
              </p:cNvPr>
              <p:cNvSpPr/>
              <p:nvPr/>
            </p:nvSpPr>
            <p:spPr>
              <a:xfrm>
                <a:off x="620549" y="2920131"/>
                <a:ext cx="154241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Surgery</a:t>
                </a:r>
                <a:endParaRPr lang="es-ES" dirty="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6C921E16-4FF9-46B4-B56E-F39712CD42E5}"/>
                  </a:ext>
                </a:extLst>
              </p:cNvPr>
              <p:cNvSpPr/>
              <p:nvPr/>
            </p:nvSpPr>
            <p:spPr>
              <a:xfrm>
                <a:off x="535952" y="3991230"/>
                <a:ext cx="1851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658,000</a:t>
                </a:r>
                <a:endParaRPr lang="es-ES" dirty="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00E8BA43-8F8C-41B9-B702-75A754E83F44}"/>
                  </a:ext>
                </a:extLst>
              </p:cNvPr>
              <p:cNvSpPr/>
              <p:nvPr/>
            </p:nvSpPr>
            <p:spPr>
              <a:xfrm>
                <a:off x="501411" y="4814767"/>
                <a:ext cx="22717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Americans / year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2048" name="Grupo 2047">
              <a:extLst>
                <a:ext uri="{FF2B5EF4-FFF2-40B4-BE49-F238E27FC236}">
                  <a16:creationId xmlns:a16="http://schemas.microsoft.com/office/drawing/2014/main" id="{222375C2-614D-4BA9-907B-308E51EE4305}"/>
                </a:ext>
              </a:extLst>
            </p:cNvPr>
            <p:cNvGrpSpPr/>
            <p:nvPr/>
          </p:nvGrpSpPr>
          <p:grpSpPr>
            <a:xfrm>
              <a:off x="927689" y="3070655"/>
              <a:ext cx="3301411" cy="2590330"/>
              <a:chOff x="239400" y="2960194"/>
              <a:chExt cx="3301411" cy="2590330"/>
            </a:xfrm>
          </p:grpSpPr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7760757-CF30-440F-ACA0-C94C175FDEF2}"/>
                  </a:ext>
                </a:extLst>
              </p:cNvPr>
              <p:cNvSpPr txBox="1"/>
              <p:nvPr/>
            </p:nvSpPr>
            <p:spPr>
              <a:xfrm>
                <a:off x="458536" y="3444314"/>
                <a:ext cx="1675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affects</a:t>
                </a: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C947938E-9200-42A6-A1BC-9A461AC86BB2}"/>
                  </a:ext>
                </a:extLst>
              </p:cNvPr>
              <p:cNvSpPr/>
              <p:nvPr/>
            </p:nvSpPr>
            <p:spPr>
              <a:xfrm>
                <a:off x="452906" y="3936672"/>
                <a:ext cx="17949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DB820661-ADA7-4382-8B08-469662B696D9}"/>
                  </a:ext>
                </a:extLst>
              </p:cNvPr>
              <p:cNvSpPr txBox="1"/>
              <p:nvPr/>
            </p:nvSpPr>
            <p:spPr>
              <a:xfrm>
                <a:off x="452906" y="4599084"/>
                <a:ext cx="26331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people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 65 years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developed countries</a:t>
                </a:r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E9FFD17C-2712-487F-B572-351593571E42}"/>
                  </a:ext>
                </a:extLst>
              </p:cNvPr>
              <p:cNvSpPr/>
              <p:nvPr/>
            </p:nvSpPr>
            <p:spPr>
              <a:xfrm>
                <a:off x="239400" y="3176088"/>
                <a:ext cx="3301411" cy="2374436"/>
              </a:xfrm>
              <a:prstGeom prst="roundRect">
                <a:avLst/>
              </a:prstGeom>
              <a:noFill/>
              <a:ln w="28575">
                <a:solidFill>
                  <a:srgbClr val="2696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5CF3EE1-4A73-497A-9664-D79336D799A5}"/>
                  </a:ext>
                </a:extLst>
              </p:cNvPr>
              <p:cNvSpPr txBox="1"/>
              <p:nvPr/>
            </p:nvSpPr>
            <p:spPr>
              <a:xfrm>
                <a:off x="316367" y="2960194"/>
                <a:ext cx="84445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OA</a:t>
                </a:r>
                <a:endParaRPr lang="en-US" sz="24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C3507220-1FE4-4F2D-AB22-D22700A95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574" y="3298979"/>
                <a:ext cx="1090890" cy="10908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694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7776F-511F-4CBD-9A74-DBE4CE81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Hurdless</a:t>
            </a:r>
            <a:endParaRPr lang="en-US" sz="28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59EEC2-A9B1-440B-8CB6-62A4AC5F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EED52-E4EE-4F7B-BB2B-26A946B9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60D2EE-78BB-4CFE-9200-56C9D9ED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15</a:t>
            </a:fld>
            <a:endParaRPr lang="es-ES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768260E-8B42-4FC3-A6DB-6B2256A2BF4E}"/>
              </a:ext>
            </a:extLst>
          </p:cNvPr>
          <p:cNvGrpSpPr/>
          <p:nvPr/>
        </p:nvGrpSpPr>
        <p:grpSpPr>
          <a:xfrm>
            <a:off x="1790513" y="1682813"/>
            <a:ext cx="2203176" cy="461665"/>
            <a:chOff x="1535569" y="4516439"/>
            <a:chExt cx="2203176" cy="46166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13EA60A-0E8B-4A77-8209-49AAA7F5A1A2}"/>
                </a:ext>
              </a:extLst>
            </p:cNvPr>
            <p:cNvSpPr txBox="1"/>
            <p:nvPr/>
          </p:nvSpPr>
          <p:spPr>
            <a:xfrm>
              <a:off x="1878940" y="4516439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Too Risky</a:t>
              </a: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B66D9DE-7F4F-42D2-89A2-43D4B4D9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69" y="4525771"/>
              <a:ext cx="360000" cy="360000"/>
            </a:xfrm>
            <a:prstGeom prst="rect">
              <a:avLst/>
            </a:prstGeom>
          </p:spPr>
        </p:pic>
      </p:grpSp>
      <p:grpSp>
        <p:nvGrpSpPr>
          <p:cNvPr id="2048" name="Grupo 2047">
            <a:extLst>
              <a:ext uri="{FF2B5EF4-FFF2-40B4-BE49-F238E27FC236}">
                <a16:creationId xmlns:a16="http://schemas.microsoft.com/office/drawing/2014/main" id="{CF5F15AC-D35B-4559-8E9B-17138F2527FC}"/>
              </a:ext>
            </a:extLst>
          </p:cNvPr>
          <p:cNvGrpSpPr/>
          <p:nvPr/>
        </p:nvGrpSpPr>
        <p:grpSpPr>
          <a:xfrm>
            <a:off x="1790513" y="2261316"/>
            <a:ext cx="7539754" cy="461665"/>
            <a:chOff x="1535569" y="5122493"/>
            <a:chExt cx="7539754" cy="461665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93971D3-85A1-409C-A845-FEF1F82BFF09}"/>
                </a:ext>
              </a:extLst>
            </p:cNvPr>
            <p:cNvSpPr txBox="1"/>
            <p:nvPr/>
          </p:nvSpPr>
          <p:spPr>
            <a:xfrm>
              <a:off x="1912505" y="5122493"/>
              <a:ext cx="7162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Regulatory Changes in the next years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6513D216-AC56-427B-9F63-760D18A6C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69" y="5177992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74637A0-ADCD-7D45-B460-23BE0CD8095D}"/>
              </a:ext>
            </a:extLst>
          </p:cNvPr>
          <p:cNvGrpSpPr/>
          <p:nvPr/>
        </p:nvGrpSpPr>
        <p:grpSpPr>
          <a:xfrm>
            <a:off x="1807449" y="2952808"/>
            <a:ext cx="2183939" cy="461665"/>
            <a:chOff x="1535569" y="4516439"/>
            <a:chExt cx="2183939" cy="461665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1986FEC-6FDF-8D47-B242-85EF990AB4CD}"/>
                </a:ext>
              </a:extLst>
            </p:cNvPr>
            <p:cNvSpPr txBox="1"/>
            <p:nvPr/>
          </p:nvSpPr>
          <p:spPr>
            <a:xfrm>
              <a:off x="1878940" y="4516439"/>
              <a:ext cx="1840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Investing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CFF4566-3B2D-BA40-9508-3DDD5F333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69" y="4525771"/>
              <a:ext cx="360000" cy="360000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E4B0244-0719-974C-AFA6-77B4177D1701}"/>
              </a:ext>
            </a:extLst>
          </p:cNvPr>
          <p:cNvGrpSpPr/>
          <p:nvPr/>
        </p:nvGrpSpPr>
        <p:grpSpPr>
          <a:xfrm>
            <a:off x="1807449" y="3583330"/>
            <a:ext cx="9938240" cy="830997"/>
            <a:chOff x="1535569" y="5174512"/>
            <a:chExt cx="9938240" cy="830997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92C5B01-8CE3-CA45-8C48-B244F8F83926}"/>
                </a:ext>
              </a:extLst>
            </p:cNvPr>
            <p:cNvSpPr txBox="1"/>
            <p:nvPr/>
          </p:nvSpPr>
          <p:spPr>
            <a:xfrm>
              <a:off x="1888536" y="5174512"/>
              <a:ext cx="958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Need for a Strong Team (we have improved since October)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3CE01C1-0F6C-2543-9ED6-43EB1FCE9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569" y="5177992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74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69252-3302-4F1E-9A63-37BA9BDA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Development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BC4FF7-9857-4508-B55F-A445E722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24B5A7-2167-4251-AE25-5F44E17E2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29D956-645C-46F4-9C80-F382FB4F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16</a:t>
            </a:fld>
            <a:endParaRPr lang="es-ES" dirty="0"/>
          </a:p>
        </p:txBody>
      </p:sp>
      <p:graphicFrame>
        <p:nvGraphicFramePr>
          <p:cNvPr id="148" name="Tabla 147">
            <a:extLst>
              <a:ext uri="{FF2B5EF4-FFF2-40B4-BE49-F238E27FC236}">
                <a16:creationId xmlns:a16="http://schemas.microsoft.com/office/drawing/2014/main" id="{11121D48-7245-4E4B-A0ED-712B86B5F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75082"/>
              </p:ext>
            </p:extLst>
          </p:nvPr>
        </p:nvGraphicFramePr>
        <p:xfrm>
          <a:off x="812459" y="2296254"/>
          <a:ext cx="9732774" cy="3258068"/>
        </p:xfrm>
        <a:graphic>
          <a:graphicData uri="http://schemas.openxmlformats.org/drawingml/2006/table">
            <a:tbl>
              <a:tblPr/>
              <a:tblGrid>
                <a:gridCol w="1545832">
                  <a:extLst>
                    <a:ext uri="{9D8B030D-6E8A-4147-A177-3AD203B41FA5}">
                      <a16:colId xmlns:a16="http://schemas.microsoft.com/office/drawing/2014/main" val="9552906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630147187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65285521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425802564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329858808"/>
                    </a:ext>
                  </a:extLst>
                </a:gridCol>
                <a:gridCol w="113333">
                  <a:extLst>
                    <a:ext uri="{9D8B030D-6E8A-4147-A177-3AD203B41FA5}">
                      <a16:colId xmlns:a16="http://schemas.microsoft.com/office/drawing/2014/main" val="20480285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12986251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923509217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6499673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966397223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90571841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89398834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8884304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823633535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80827187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7502123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42173763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92031758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91051789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473063583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01032451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454756845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24862254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4124893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35233768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57399393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443107435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964768247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32724561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62059426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414386313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46514274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567517056"/>
                    </a:ext>
                  </a:extLst>
                </a:gridCol>
              </a:tblGrid>
              <a:tr h="684979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solidFill>
                          <a:srgbClr val="2696E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43072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72771"/>
                  </a:ext>
                </a:extLst>
              </a:tr>
              <a:tr h="23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Experimental testing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0585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Pre-prototype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44817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Prototype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4556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Scalability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6994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Manufacturing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04556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vivo pilot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9445"/>
                  </a:ext>
                </a:extLst>
              </a:tr>
              <a:tr h="2596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Regulatory Strategy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04782"/>
                  </a:ext>
                </a:extLst>
              </a:tr>
              <a:tr h="251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Preclinical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045"/>
                  </a:ext>
                </a:extLst>
              </a:tr>
              <a:tr h="225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Clinical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376444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 marking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0166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714BD9-BE14-41FD-81C4-90797FDF0AC3}"/>
              </a:ext>
            </a:extLst>
          </p:cNvPr>
          <p:cNvSpPr txBox="1"/>
          <p:nvPr/>
        </p:nvSpPr>
        <p:spPr>
          <a:xfrm>
            <a:off x="318873" y="1094111"/>
            <a:ext cx="401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OSTEOCHONDRAL SCAFFOLD</a:t>
            </a:r>
          </a:p>
        </p:txBody>
      </p:sp>
      <p:sp>
        <p:nvSpPr>
          <p:cNvPr id="9" name="Freeform 107">
            <a:extLst>
              <a:ext uri="{FF2B5EF4-FFF2-40B4-BE49-F238E27FC236}">
                <a16:creationId xmlns:a16="http://schemas.microsoft.com/office/drawing/2014/main" id="{466A122F-BE2E-4598-B0E3-2E3650DFC2FE}"/>
              </a:ext>
            </a:extLst>
          </p:cNvPr>
          <p:cNvSpPr>
            <a:spLocks noChangeAspect="1"/>
          </p:cNvSpPr>
          <p:nvPr/>
        </p:nvSpPr>
        <p:spPr>
          <a:xfrm>
            <a:off x="4757040" y="917330"/>
            <a:ext cx="241680" cy="75367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29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0A6DE0-F452-4E8D-A348-520E5703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A591F7-9C0D-4BE4-A25E-D26A390B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5C9DA8-8EB7-442A-AD83-D6CDDE6D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17</a:t>
            </a:fld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C3E844-DECC-4836-847D-4A56A7A74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88386"/>
              </p:ext>
            </p:extLst>
          </p:nvPr>
        </p:nvGraphicFramePr>
        <p:xfrm>
          <a:off x="2197816" y="2312221"/>
          <a:ext cx="7796368" cy="2798095"/>
        </p:xfrm>
        <a:graphic>
          <a:graphicData uri="http://schemas.openxmlformats.org/drawingml/2006/table">
            <a:tbl>
              <a:tblPr/>
              <a:tblGrid>
                <a:gridCol w="1545832">
                  <a:extLst>
                    <a:ext uri="{9D8B030D-6E8A-4147-A177-3AD203B41FA5}">
                      <a16:colId xmlns:a16="http://schemas.microsoft.com/office/drawing/2014/main" val="9552906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630147187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65285521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425802564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32985880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0480285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12986251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923509217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6499673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966397223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90571841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89398834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8884304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823633535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80827187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75021232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421737630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920317586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1791051789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473063583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201032451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454756845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24862254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241248938"/>
                    </a:ext>
                  </a:extLst>
                </a:gridCol>
                <a:gridCol w="260439">
                  <a:extLst>
                    <a:ext uri="{9D8B030D-6E8A-4147-A177-3AD203B41FA5}">
                      <a16:colId xmlns:a16="http://schemas.microsoft.com/office/drawing/2014/main" val="3352337686"/>
                    </a:ext>
                  </a:extLst>
                </a:gridCol>
              </a:tblGrid>
              <a:tr h="45029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noProof="0" dirty="0">
                        <a:solidFill>
                          <a:srgbClr val="2696E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43072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72771"/>
                  </a:ext>
                </a:extLst>
              </a:tr>
              <a:tr h="2332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Experimental testing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0585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Pre-prototype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44817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Prototype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4556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Scalability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6994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Manufacturing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04556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vivo pilot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9445"/>
                  </a:ext>
                </a:extLst>
              </a:tr>
              <a:tr h="259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Regulatory Strategy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404782"/>
                  </a:ext>
                </a:extLst>
              </a:tr>
              <a:tr h="251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Preclinical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045"/>
                  </a:ext>
                </a:extLst>
              </a:tr>
              <a:tr h="229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 marking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4" marR="7454" marT="745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0166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37B18D9B-55DE-46D6-AA72-A22CD592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3" y="55637"/>
            <a:ext cx="8650353" cy="651256"/>
          </a:xfrm>
        </p:spPr>
        <p:txBody>
          <a:bodyPr/>
          <a:lstStyle/>
          <a:p>
            <a:r>
              <a:rPr lang="en-US" dirty="0"/>
              <a:t>Technology development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2B6261-32FD-491C-928A-9D84D9D5E043}"/>
              </a:ext>
            </a:extLst>
          </p:cNvPr>
          <p:cNvSpPr txBox="1"/>
          <p:nvPr/>
        </p:nvSpPr>
        <p:spPr>
          <a:xfrm>
            <a:off x="318873" y="1094111"/>
            <a:ext cx="4344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PEEK-BASED DENTAL IMPLANTS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E4089F-FA78-4294-9A20-FEA11500E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17" y="918671"/>
            <a:ext cx="779060" cy="7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90F60-D4DE-44DF-ACF3-0A40136D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FA327B-8AB0-4CB7-AEA8-2FEBBB22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3F6A4A-780F-456D-94F4-60DC4AFF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C0BE37-6B90-4CD9-B78D-0B148A03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18</a:t>
            </a:fld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16A46C8-84A7-4C7A-858B-5CC36D67F9E7}"/>
              </a:ext>
            </a:extLst>
          </p:cNvPr>
          <p:cNvGrpSpPr/>
          <p:nvPr/>
        </p:nvGrpSpPr>
        <p:grpSpPr>
          <a:xfrm>
            <a:off x="431077" y="802141"/>
            <a:ext cx="11455073" cy="4221250"/>
            <a:chOff x="409407" y="1275742"/>
            <a:chExt cx="11455073" cy="422125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94C5CB2-4271-4ED5-9B5A-E85947F2D76B}"/>
                </a:ext>
              </a:extLst>
            </p:cNvPr>
            <p:cNvGrpSpPr/>
            <p:nvPr/>
          </p:nvGrpSpPr>
          <p:grpSpPr>
            <a:xfrm>
              <a:off x="1686648" y="1275742"/>
              <a:ext cx="10177832" cy="4218468"/>
              <a:chOff x="514930" y="1282689"/>
              <a:chExt cx="10973437" cy="4218468"/>
            </a:xfrm>
          </p:grpSpPr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4DFDA42-A395-475B-9180-410FFB998448}"/>
                  </a:ext>
                </a:extLst>
              </p:cNvPr>
              <p:cNvSpPr txBox="1"/>
              <p:nvPr/>
            </p:nvSpPr>
            <p:spPr>
              <a:xfrm>
                <a:off x="514930" y="1282689"/>
                <a:ext cx="1025921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Salvador Borrós Gómez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IQS Engineer, PhD, Full Professor at IQS, IP and Scientific Leader of GEMAT.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16 patents and 157 publications. 31 PhD thesis supervised, 8 in active and more tan 100 master thesis supervised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Projects: 7 EU Projects and 10 National Projects as IP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Awards: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Talgo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Award to the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Innovación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Tecnológica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2002; Bioentrepreneurs XXI Award (2009) to Best Business Plan for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Sagetis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Biotech;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Premi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Innovació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Col·legi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d’Enginyers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Industrial de Catalunya, 2011.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Co-founder and CSO of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Tractivus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Sagetis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Biotech,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Aortyx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Sailing Technologies, Co-founder of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Flubetech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Khalkos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F1763D4-F823-4642-9C80-A5EF2AF8C687}"/>
                  </a:ext>
                </a:extLst>
              </p:cNvPr>
              <p:cNvSpPr txBox="1"/>
              <p:nvPr/>
            </p:nvSpPr>
            <p:spPr>
              <a:xfrm>
                <a:off x="514930" y="2733366"/>
                <a:ext cx="1097343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Anna Mas Vinyals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Chemical Engineer (IQS), MSc., PhD in Bioengineering, CIMTI Project Manager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 publication.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Postgraduate in Innovation and R&amp;D Project Management, UOC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Winner of Pare Salvador Gil SJ Award for the Best Master Thesis in Bioengineering (2015)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Board Member of Alumni Association of IQS (AIQS) (2016 – now) 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Member of the Research Ethics Committee of Research of Universitat Ramon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Llull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(URL) (2016 – December 2018)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URL Student Council, IQS Academic Board Representative. (2016 – December 2018)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8456A5A-9F41-4770-895C-70602859DDDD}"/>
                  </a:ext>
                </a:extLst>
              </p:cNvPr>
              <p:cNvSpPr txBox="1"/>
              <p:nvPr/>
            </p:nvSpPr>
            <p:spPr>
              <a:xfrm>
                <a:off x="514930" y="4423939"/>
                <a:ext cx="109734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Laura Figueras Esteve</a:t>
                </a:r>
              </a:p>
              <a:p>
                <a:endParaRPr lang="es-ES" sz="14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Biotechnologist (IQS)</a:t>
                </a: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MSc</a:t>
                </a: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 (IQS)</a:t>
                </a:r>
              </a:p>
              <a:p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s-E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publication</a:t>
                </a:r>
                <a:endParaRPr lang="es-E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Member</a:t>
                </a: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s-E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Associació</a:t>
                </a: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Biotecnolegs</a:t>
                </a:r>
                <a:r>
                  <a:rPr lang="es-E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Catalunya (ASBTEC) 2014-2017</a:t>
                </a:r>
              </a:p>
            </p:txBody>
          </p:sp>
        </p:grpSp>
        <p:pic>
          <p:nvPicPr>
            <p:cNvPr id="5122" name="Picture 2" descr="Resultado de imagen de anna mas vinyals">
              <a:extLst>
                <a:ext uri="{FF2B5EF4-FFF2-40B4-BE49-F238E27FC236}">
                  <a16:creationId xmlns:a16="http://schemas.microsoft.com/office/drawing/2014/main" id="{A40D4AE2-E2DF-4D0C-BFD2-631184514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07" y="2822601"/>
              <a:ext cx="1080000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esultado de imagen de salvador borros">
              <a:extLst>
                <a:ext uri="{FF2B5EF4-FFF2-40B4-BE49-F238E27FC236}">
                  <a16:creationId xmlns:a16="http://schemas.microsoft.com/office/drawing/2014/main" id="{13524CCD-2403-4E8F-862E-ECF85F396D2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8" t="20000" r="13647" b="39444"/>
            <a:stretch/>
          </p:blipFill>
          <p:spPr bwMode="auto">
            <a:xfrm>
              <a:off x="409407" y="1323106"/>
              <a:ext cx="1080000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Laura Figueras">
              <a:extLst>
                <a:ext uri="{FF2B5EF4-FFF2-40B4-BE49-F238E27FC236}">
                  <a16:creationId xmlns:a16="http://schemas.microsoft.com/office/drawing/2014/main" id="{1EDE06EB-EFCF-4636-8815-8696F1BA5FFC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07" y="4416992"/>
              <a:ext cx="1080000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66DB4BF6-E5A5-4942-AAA6-0FEF6B6C71EB}"/>
                </a:ext>
              </a:extLst>
            </p:cNvPr>
            <p:cNvCxnSpPr/>
            <p:nvPr/>
          </p:nvCxnSpPr>
          <p:spPr>
            <a:xfrm>
              <a:off x="409407" y="2726419"/>
              <a:ext cx="11455073" cy="0"/>
            </a:xfrm>
            <a:prstGeom prst="line">
              <a:avLst/>
            </a:prstGeom>
            <a:ln>
              <a:solidFill>
                <a:srgbClr val="2696E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1583B865-247C-4C1F-8B4C-3DC6C379E464}"/>
                </a:ext>
              </a:extLst>
            </p:cNvPr>
            <p:cNvCxnSpPr/>
            <p:nvPr/>
          </p:nvCxnSpPr>
          <p:spPr>
            <a:xfrm>
              <a:off x="409407" y="4326857"/>
              <a:ext cx="11455073" cy="0"/>
            </a:xfrm>
            <a:prstGeom prst="line">
              <a:avLst/>
            </a:prstGeom>
            <a:ln>
              <a:solidFill>
                <a:srgbClr val="2696E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295A8A8-5A48-47EE-808D-A9264F326FD5}"/>
              </a:ext>
            </a:extLst>
          </p:cNvPr>
          <p:cNvGrpSpPr/>
          <p:nvPr/>
        </p:nvGrpSpPr>
        <p:grpSpPr>
          <a:xfrm>
            <a:off x="431077" y="5339650"/>
            <a:ext cx="11299380" cy="1080000"/>
            <a:chOff x="410154" y="1378788"/>
            <a:chExt cx="12994016" cy="10800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9724E57-6EBF-4FCF-81ED-A075082CDC8A}"/>
                </a:ext>
              </a:extLst>
            </p:cNvPr>
            <p:cNvSpPr txBox="1"/>
            <p:nvPr/>
          </p:nvSpPr>
          <p:spPr>
            <a:xfrm>
              <a:off x="1852866" y="1526887"/>
              <a:ext cx="1155130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 M. </a:t>
              </a:r>
              <a:r>
                <a:rPr lang="es-ES" sz="1400" b="1" dirty="0" err="1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Craft</a:t>
              </a:r>
              <a:r>
                <a:rPr lang="es-ES" sz="14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PhD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Assistant Professor of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Orthopaedic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Surgery at Boston Children’s Hospital and Harvard Medical School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 patents and 10 publications.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Wide experience on cartilage development biology and development of therapeutics for disease attenuation and tissue regeneration and repair. </a:t>
              </a:r>
            </a:p>
          </p:txBody>
        </p:sp>
        <p:pic>
          <p:nvPicPr>
            <p:cNvPr id="18" name="Picture 2" descr="Resultado de imagen de april craft harvard">
              <a:extLst>
                <a:ext uri="{FF2B5EF4-FFF2-40B4-BE49-F238E27FC236}">
                  <a16:creationId xmlns:a16="http://schemas.microsoft.com/office/drawing/2014/main" id="{BCA602D3-D206-48A1-88AA-C6672750A8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54" y="1378788"/>
              <a:ext cx="1241974" cy="108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5804EF6-011F-4CE0-819E-AA4ECE0BEA55}"/>
              </a:ext>
            </a:extLst>
          </p:cNvPr>
          <p:cNvCxnSpPr/>
          <p:nvPr/>
        </p:nvCxnSpPr>
        <p:spPr>
          <a:xfrm>
            <a:off x="290617" y="5211424"/>
            <a:ext cx="11455073" cy="0"/>
          </a:xfrm>
          <a:prstGeom prst="line">
            <a:avLst/>
          </a:prstGeom>
          <a:ln>
            <a:solidFill>
              <a:srgbClr val="2696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63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4D3722CA-FC8F-4993-94E8-7298F2E26A2D}"/>
              </a:ext>
            </a:extLst>
          </p:cNvPr>
          <p:cNvSpPr/>
          <p:nvPr/>
        </p:nvSpPr>
        <p:spPr>
          <a:xfrm>
            <a:off x="1661682" y="1326898"/>
            <a:ext cx="2899376" cy="2442584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A747FA-4F20-4C79-9A1A-F876EEA4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EC7027-0F87-4812-8338-3D198BCB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E453B0-86B2-45A0-B5CE-9BE02C03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6528B8-5B59-4649-874D-B875461C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19</a:t>
            </a:fld>
            <a:endParaRPr lang="es-ES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708AB00-31AB-49F6-AD9E-A65720F1E989}"/>
              </a:ext>
            </a:extLst>
          </p:cNvPr>
          <p:cNvGraphicFramePr>
            <a:graphicFrameLocks noGrp="1"/>
          </p:cNvGraphicFramePr>
          <p:nvPr/>
        </p:nvGraphicFramePr>
        <p:xfrm>
          <a:off x="1644806" y="876605"/>
          <a:ext cx="9375804" cy="450293"/>
        </p:xfrm>
        <a:graphic>
          <a:graphicData uri="http://schemas.openxmlformats.org/drawingml/2006/table">
            <a:tbl>
              <a:tblPr/>
              <a:tblGrid>
                <a:gridCol w="1041756">
                  <a:extLst>
                    <a:ext uri="{9D8B030D-6E8A-4147-A177-3AD203B41FA5}">
                      <a16:colId xmlns:a16="http://schemas.microsoft.com/office/drawing/2014/main" val="2706183762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3381258084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4184988632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215464611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2180809809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1133599490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2765882406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3406918531"/>
                    </a:ext>
                  </a:extLst>
                </a:gridCol>
                <a:gridCol w="1041756">
                  <a:extLst>
                    <a:ext uri="{9D8B030D-6E8A-4147-A177-3AD203B41FA5}">
                      <a16:colId xmlns:a16="http://schemas.microsoft.com/office/drawing/2014/main" val="3651924419"/>
                    </a:ext>
                  </a:extLst>
                </a:gridCol>
              </a:tblGrid>
              <a:tr h="450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454" marR="7454" marT="745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96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26693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703AE98-11DD-4CE9-98A7-FB32B8C5A32C}"/>
              </a:ext>
            </a:extLst>
          </p:cNvPr>
          <p:cNvGrpSpPr/>
          <p:nvPr/>
        </p:nvGrpSpPr>
        <p:grpSpPr>
          <a:xfrm>
            <a:off x="179121" y="1823421"/>
            <a:ext cx="1190812" cy="1209036"/>
            <a:chOff x="397155" y="2295731"/>
            <a:chExt cx="1190812" cy="1209036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C43DF5AE-9E92-4FBF-A54C-57EDFFDD26A6}"/>
                </a:ext>
              </a:extLst>
            </p:cNvPr>
            <p:cNvSpPr/>
            <p:nvPr/>
          </p:nvSpPr>
          <p:spPr>
            <a:xfrm>
              <a:off x="397155" y="2295731"/>
              <a:ext cx="1190812" cy="1209036"/>
            </a:xfrm>
            <a:prstGeom prst="ellipse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reeform 107">
              <a:extLst>
                <a:ext uri="{FF2B5EF4-FFF2-40B4-BE49-F238E27FC236}">
                  <a16:creationId xmlns:a16="http://schemas.microsoft.com/office/drawing/2014/main" id="{7C95731D-2376-43F7-B99F-49B1F389E1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989" y="2526890"/>
              <a:ext cx="373145" cy="753673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41ED4A5-B8CF-497F-82EA-32DBFBAAF9EF}"/>
              </a:ext>
            </a:extLst>
          </p:cNvPr>
          <p:cNvCxnSpPr>
            <a:cxnSpLocks/>
          </p:cNvCxnSpPr>
          <p:nvPr/>
        </p:nvCxnSpPr>
        <p:spPr>
          <a:xfrm>
            <a:off x="8268009" y="1302878"/>
            <a:ext cx="0" cy="934265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A277AA3D-0232-4C36-B712-16274CF5D54F}"/>
              </a:ext>
            </a:extLst>
          </p:cNvPr>
          <p:cNvGrpSpPr/>
          <p:nvPr/>
        </p:nvGrpSpPr>
        <p:grpSpPr>
          <a:xfrm>
            <a:off x="1649837" y="1465071"/>
            <a:ext cx="9531303" cy="2293403"/>
            <a:chOff x="1867871" y="1962446"/>
            <a:chExt cx="9531303" cy="2293403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18187F1-7B49-4E18-BD09-98B9319DB36B}"/>
                </a:ext>
              </a:extLst>
            </p:cNvPr>
            <p:cNvSpPr/>
            <p:nvPr/>
          </p:nvSpPr>
          <p:spPr>
            <a:xfrm>
              <a:off x="1879716" y="1962446"/>
              <a:ext cx="5151114" cy="382426"/>
            </a:xfrm>
            <a:prstGeom prst="roundRect">
              <a:avLst/>
            </a:prstGeom>
            <a:solidFill>
              <a:srgbClr val="2696E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4B27DE40-1F32-4DCC-902F-4E703BA2E44A}"/>
                </a:ext>
              </a:extLst>
            </p:cNvPr>
            <p:cNvSpPr/>
            <p:nvPr/>
          </p:nvSpPr>
          <p:spPr>
            <a:xfrm>
              <a:off x="5022986" y="3890724"/>
              <a:ext cx="952524" cy="365125"/>
            </a:xfrm>
            <a:prstGeom prst="roundRect">
              <a:avLst/>
            </a:prstGeom>
            <a:solidFill>
              <a:srgbClr val="2696E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Strategy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118E98A-C660-4AD3-8E3D-197AB2FE523B}"/>
                </a:ext>
              </a:extLst>
            </p:cNvPr>
            <p:cNvSpPr/>
            <p:nvPr/>
          </p:nvSpPr>
          <p:spPr>
            <a:xfrm>
              <a:off x="7030836" y="2369393"/>
              <a:ext cx="1463138" cy="365125"/>
            </a:xfrm>
            <a:prstGeom prst="roundRect">
              <a:avLst/>
            </a:prstGeom>
            <a:solidFill>
              <a:srgbClr val="2696E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Pre-clinical</a:t>
              </a: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BDA6A5D-491E-4733-A92C-9C1AD3ECDBFF}"/>
                </a:ext>
              </a:extLst>
            </p:cNvPr>
            <p:cNvSpPr/>
            <p:nvPr/>
          </p:nvSpPr>
          <p:spPr>
            <a:xfrm>
              <a:off x="8149550" y="2776340"/>
              <a:ext cx="2100072" cy="365125"/>
            </a:xfrm>
            <a:prstGeom prst="roundRect">
              <a:avLst/>
            </a:prstGeom>
            <a:solidFill>
              <a:srgbClr val="2696E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</a:t>
              </a:r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9A81AF44-FAAE-475E-AE0B-3BE36225D047}"/>
                </a:ext>
              </a:extLst>
            </p:cNvPr>
            <p:cNvSpPr/>
            <p:nvPr/>
          </p:nvSpPr>
          <p:spPr>
            <a:xfrm>
              <a:off x="10277510" y="2776339"/>
              <a:ext cx="1121664" cy="365125"/>
            </a:xfrm>
            <a:prstGeom prst="roundRect">
              <a:avLst/>
            </a:prstGeom>
            <a:solidFill>
              <a:srgbClr val="2696E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 mark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2E7565D3-37E9-43E6-BF45-66AF21A82C4E}"/>
                </a:ext>
              </a:extLst>
            </p:cNvPr>
            <p:cNvSpPr/>
            <p:nvPr/>
          </p:nvSpPr>
          <p:spPr>
            <a:xfrm>
              <a:off x="1867871" y="2398430"/>
              <a:ext cx="2312563" cy="365895"/>
            </a:xfrm>
            <a:prstGeom prst="roundRect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 testing</a:t>
              </a:r>
              <a:endPara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87844671-B1E7-4197-9C35-E93A95D8FFD2}"/>
                </a:ext>
              </a:extLst>
            </p:cNvPr>
            <p:cNvSpPr/>
            <p:nvPr/>
          </p:nvSpPr>
          <p:spPr>
            <a:xfrm>
              <a:off x="4208715" y="2394836"/>
              <a:ext cx="814270" cy="365125"/>
            </a:xfrm>
            <a:prstGeom prst="roundRect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Pre-prototype</a:t>
              </a:r>
              <a:endPara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7AD6229E-45EB-43FD-B151-3E4832D7D11E}"/>
                </a:ext>
              </a:extLst>
            </p:cNvPr>
            <p:cNvSpPr/>
            <p:nvPr/>
          </p:nvSpPr>
          <p:spPr>
            <a:xfrm>
              <a:off x="4911000" y="2386692"/>
              <a:ext cx="952523" cy="375021"/>
            </a:xfrm>
            <a:prstGeom prst="roundRect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</a:t>
              </a:r>
              <a:endPara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8F3D3410-F3CB-4B0A-B00A-F8C64C650704}"/>
                </a:ext>
              </a:extLst>
            </p:cNvPr>
            <p:cNvSpPr/>
            <p:nvPr/>
          </p:nvSpPr>
          <p:spPr>
            <a:xfrm>
              <a:off x="6314034" y="3172686"/>
              <a:ext cx="817223" cy="491413"/>
            </a:xfrm>
            <a:prstGeom prst="roundRect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vivo pilot (n=12)</a:t>
              </a:r>
              <a:endPara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8DFB0906-B654-4101-9D4E-B398C3E73663}"/>
                </a:ext>
              </a:extLst>
            </p:cNvPr>
            <p:cNvSpPr/>
            <p:nvPr/>
          </p:nvSpPr>
          <p:spPr>
            <a:xfrm>
              <a:off x="5735468" y="2395399"/>
              <a:ext cx="1165555" cy="365125"/>
            </a:xfrm>
            <a:prstGeom prst="roundRect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Scalability</a:t>
              </a:r>
              <a:endPara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DEF182EF-B3BF-44BA-BC55-0F034DABBF40}"/>
                </a:ext>
              </a:extLst>
            </p:cNvPr>
            <p:cNvSpPr/>
            <p:nvPr/>
          </p:nvSpPr>
          <p:spPr>
            <a:xfrm>
              <a:off x="5748676" y="2757772"/>
              <a:ext cx="1165554" cy="365125"/>
            </a:xfrm>
            <a:prstGeom prst="roundRect">
              <a:avLst/>
            </a:prstGeom>
            <a:solidFill>
              <a:srgbClr val="2696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  <a:endParaRPr lang="en-U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BE2B0C5-00CE-4180-853B-A420138CB452}"/>
              </a:ext>
            </a:extLst>
          </p:cNvPr>
          <p:cNvCxnSpPr>
            <a:cxnSpLocks/>
          </p:cNvCxnSpPr>
          <p:nvPr/>
        </p:nvCxnSpPr>
        <p:spPr>
          <a:xfrm>
            <a:off x="5658135" y="1302877"/>
            <a:ext cx="0" cy="934265"/>
          </a:xfrm>
          <a:prstGeom prst="line">
            <a:avLst/>
          </a:prstGeom>
          <a:ln w="38100">
            <a:solidFill>
              <a:srgbClr val="C0000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BE34E604-9877-4D2F-AB8A-D7100FE1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73" y="1374010"/>
            <a:ext cx="396000" cy="396000"/>
          </a:xfrm>
          <a:prstGeom prst="rect">
            <a:avLst/>
          </a:prstGeom>
        </p:spPr>
      </p:pic>
      <p:grpSp>
        <p:nvGrpSpPr>
          <p:cNvPr id="56" name="Grupo 55">
            <a:extLst>
              <a:ext uri="{FF2B5EF4-FFF2-40B4-BE49-F238E27FC236}">
                <a16:creationId xmlns:a16="http://schemas.microsoft.com/office/drawing/2014/main" id="{ACE4B0BA-1439-4EE7-B3D0-60723FFDF8B2}"/>
              </a:ext>
            </a:extLst>
          </p:cNvPr>
          <p:cNvGrpSpPr/>
          <p:nvPr/>
        </p:nvGrpSpPr>
        <p:grpSpPr>
          <a:xfrm>
            <a:off x="6682989" y="3854129"/>
            <a:ext cx="4548058" cy="2474684"/>
            <a:chOff x="6673805" y="3887182"/>
            <a:chExt cx="4548058" cy="2474684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035367E9-2FF8-4929-BEB5-A11FC1F35527}"/>
                </a:ext>
              </a:extLst>
            </p:cNvPr>
            <p:cNvGrpSpPr/>
            <p:nvPr/>
          </p:nvGrpSpPr>
          <p:grpSpPr>
            <a:xfrm>
              <a:off x="6673805" y="3887182"/>
              <a:ext cx="4548058" cy="2474684"/>
              <a:chOff x="5871124" y="4327679"/>
              <a:chExt cx="4548058" cy="2474684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FD30AE46-CEC7-4035-A5BF-F3D61B6F0721}"/>
                  </a:ext>
                </a:extLst>
              </p:cNvPr>
              <p:cNvSpPr/>
              <p:nvPr/>
            </p:nvSpPr>
            <p:spPr>
              <a:xfrm>
                <a:off x="5871124" y="4605309"/>
                <a:ext cx="4548058" cy="2197054"/>
              </a:xfrm>
              <a:prstGeom prst="roundRect">
                <a:avLst/>
              </a:prstGeom>
              <a:noFill/>
              <a:ln w="25400">
                <a:solidFill>
                  <a:srgbClr val="2696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FF9E9944-02C2-45F0-ABBD-ACEE9A771984}"/>
                  </a:ext>
                </a:extLst>
              </p:cNvPr>
              <p:cNvSpPr txBox="1"/>
              <p:nvPr/>
            </p:nvSpPr>
            <p:spPr>
              <a:xfrm>
                <a:off x="6405393" y="4327679"/>
                <a:ext cx="349360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2nd Milestone: Fabrication + Preclinical</a:t>
                </a:r>
              </a:p>
            </p:txBody>
          </p:sp>
        </p:grp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EBE8E576-DED6-4760-9088-9BA93AAC138D}"/>
                </a:ext>
              </a:extLst>
            </p:cNvPr>
            <p:cNvSpPr txBox="1"/>
            <p:nvPr/>
          </p:nvSpPr>
          <p:spPr>
            <a:xfrm>
              <a:off x="7180829" y="4553680"/>
              <a:ext cx="1122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Scalability</a:t>
              </a:r>
            </a:p>
          </p:txBody>
        </p: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0EA24B78-538C-4C2F-8358-93BC31399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136" y="4583854"/>
              <a:ext cx="307693" cy="307693"/>
            </a:xfrm>
            <a:prstGeom prst="rect">
              <a:avLst/>
            </a:prstGeom>
          </p:spPr>
        </p:pic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CC9A1CE5-D926-400D-A03B-F454F9D53D9C}"/>
                </a:ext>
              </a:extLst>
            </p:cNvPr>
            <p:cNvSpPr txBox="1"/>
            <p:nvPr/>
          </p:nvSpPr>
          <p:spPr>
            <a:xfrm>
              <a:off x="7208074" y="4932511"/>
              <a:ext cx="222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Manufacturing (GMP)</a:t>
              </a:r>
            </a:p>
          </p:txBody>
        </p:sp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10676304-0AA9-4019-A244-1793F47CF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381" y="4962685"/>
              <a:ext cx="307693" cy="307693"/>
            </a:xfrm>
            <a:prstGeom prst="rect">
              <a:avLst/>
            </a:prstGeom>
          </p:spPr>
        </p:pic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E81541AB-F5A3-41DF-8F2B-BA2C18DCDDAD}"/>
                </a:ext>
              </a:extLst>
            </p:cNvPr>
            <p:cNvSpPr txBox="1"/>
            <p:nvPr/>
          </p:nvSpPr>
          <p:spPr>
            <a:xfrm>
              <a:off x="7208074" y="5314977"/>
              <a:ext cx="19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vivo pilot (n=12)</a:t>
              </a:r>
            </a:p>
          </p:txBody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D5C6859F-3BDA-4DBE-861A-41C855CA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381" y="5345151"/>
              <a:ext cx="307693" cy="307693"/>
            </a:xfrm>
            <a:prstGeom prst="rect">
              <a:avLst/>
            </a:prstGeom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FBC1C399-59FF-48E5-B0F3-F20CEB3C9DC9}"/>
                </a:ext>
              </a:extLst>
            </p:cNvPr>
            <p:cNvSpPr txBox="1"/>
            <p:nvPr/>
          </p:nvSpPr>
          <p:spPr>
            <a:xfrm>
              <a:off x="7208074" y="5696152"/>
              <a:ext cx="1133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Preclinical</a:t>
              </a:r>
            </a:p>
          </p:txBody>
        </p:sp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52DF120A-E6C1-44D9-A359-E17AAB6DC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381" y="5728697"/>
              <a:ext cx="307693" cy="307693"/>
            </a:xfrm>
            <a:prstGeom prst="rect">
              <a:avLst/>
            </a:prstGeom>
          </p:spPr>
        </p:pic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19DA2BE5-2709-40C6-8B2B-6BCBCD7FA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87" y="4623777"/>
            <a:ext cx="639279" cy="639279"/>
          </a:xfrm>
          <a:prstGeom prst="rect">
            <a:avLst/>
          </a:prstGeom>
        </p:spPr>
      </p:pic>
      <p:cxnSp>
        <p:nvCxnSpPr>
          <p:cNvPr id="62" name="Conector: curvado 61">
            <a:extLst>
              <a:ext uri="{FF2B5EF4-FFF2-40B4-BE49-F238E27FC236}">
                <a16:creationId xmlns:a16="http://schemas.microsoft.com/office/drawing/2014/main" id="{2A06BDA7-F334-4263-909A-25535D1184E1}"/>
              </a:ext>
            </a:extLst>
          </p:cNvPr>
          <p:cNvCxnSpPr>
            <a:cxnSpLocks/>
            <a:stCxn id="33" idx="3"/>
            <a:endCxn id="35" idx="3"/>
          </p:cNvCxnSpPr>
          <p:nvPr/>
        </p:nvCxnSpPr>
        <p:spPr>
          <a:xfrm flipH="1" flipV="1">
            <a:off x="6696196" y="2442960"/>
            <a:ext cx="217027" cy="478058"/>
          </a:xfrm>
          <a:prstGeom prst="curvedConnector3">
            <a:avLst>
              <a:gd name="adj1" fmla="val -105333"/>
            </a:avLst>
          </a:prstGeom>
          <a:ln w="12700">
            <a:solidFill>
              <a:srgbClr val="2696E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06D28F8-B124-4383-B2DA-C70211CB8D63}"/>
              </a:ext>
            </a:extLst>
          </p:cNvPr>
          <p:cNvSpPr txBox="1"/>
          <p:nvPr/>
        </p:nvSpPr>
        <p:spPr>
          <a:xfrm flipH="1">
            <a:off x="6834173" y="2872718"/>
            <a:ext cx="110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269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9D61182-7562-40B7-A844-9F551F4C8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59" y="251300"/>
            <a:ext cx="396033" cy="396033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C8F20E1E-0749-427C-AEEC-0CCA95D32CD3}"/>
              </a:ext>
            </a:extLst>
          </p:cNvPr>
          <p:cNvGrpSpPr/>
          <p:nvPr/>
        </p:nvGrpSpPr>
        <p:grpSpPr>
          <a:xfrm>
            <a:off x="835320" y="3937264"/>
            <a:ext cx="4666168" cy="2462936"/>
            <a:chOff x="979321" y="4245046"/>
            <a:chExt cx="4666168" cy="2462936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C55142F1-4676-421D-B4A9-77E55381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951" y="4749142"/>
              <a:ext cx="639279" cy="639279"/>
            </a:xfrm>
            <a:prstGeom prst="rect">
              <a:avLst/>
            </a:prstGeom>
          </p:spPr>
        </p:pic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651F52D4-EC12-4AC0-9326-0771AAB9F656}"/>
                </a:ext>
              </a:extLst>
            </p:cNvPr>
            <p:cNvGrpSpPr/>
            <p:nvPr/>
          </p:nvGrpSpPr>
          <p:grpSpPr>
            <a:xfrm>
              <a:off x="979321" y="4245046"/>
              <a:ext cx="4666168" cy="2462936"/>
              <a:chOff x="647789" y="4623282"/>
              <a:chExt cx="4666168" cy="2462936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2C9E4EB5-2AF6-4A60-A91F-7AD8CA6A2B2A}"/>
                  </a:ext>
                </a:extLst>
              </p:cNvPr>
              <p:cNvGrpSpPr/>
              <p:nvPr/>
            </p:nvGrpSpPr>
            <p:grpSpPr>
              <a:xfrm>
                <a:off x="647789" y="4623282"/>
                <a:ext cx="4548058" cy="2462936"/>
                <a:chOff x="1179134" y="4808777"/>
                <a:chExt cx="4548058" cy="2462936"/>
              </a:xfrm>
            </p:grpSpPr>
            <p:sp>
              <p:nvSpPr>
                <p:cNvPr id="11" name="Rectángulo: esquinas redondeadas 10">
                  <a:extLst>
                    <a:ext uri="{FF2B5EF4-FFF2-40B4-BE49-F238E27FC236}">
                      <a16:creationId xmlns:a16="http://schemas.microsoft.com/office/drawing/2014/main" id="{8EA08468-A133-4876-A252-FC71C72CB116}"/>
                    </a:ext>
                  </a:extLst>
                </p:cNvPr>
                <p:cNvSpPr/>
                <p:nvPr/>
              </p:nvSpPr>
              <p:spPr>
                <a:xfrm>
                  <a:off x="1179134" y="5007459"/>
                  <a:ext cx="4548058" cy="2264254"/>
                </a:xfrm>
                <a:prstGeom prst="roundRect">
                  <a:avLst/>
                </a:prstGeom>
                <a:noFill/>
                <a:ln w="25400">
                  <a:solidFill>
                    <a:srgbClr val="2696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20D4B7E4-832B-4CAE-902E-26079F533DFF}"/>
                    </a:ext>
                  </a:extLst>
                </p:cNvPr>
                <p:cNvSpPr txBox="1"/>
                <p:nvPr/>
              </p:nvSpPr>
              <p:spPr>
                <a:xfrm>
                  <a:off x="2528305" y="4808777"/>
                  <a:ext cx="224933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2696E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1st Milestone: </a:t>
                  </a:r>
                  <a:r>
                    <a:rPr lang="en-US" b="1" dirty="0" err="1">
                      <a:solidFill>
                        <a:srgbClr val="2696E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PoC</a:t>
                  </a:r>
                  <a:endParaRPr lang="en-US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53006238-1AA3-4714-AC76-2355616BA6FC}"/>
                    </a:ext>
                  </a:extLst>
                </p:cNvPr>
                <p:cNvGrpSpPr/>
                <p:nvPr/>
              </p:nvGrpSpPr>
              <p:grpSpPr>
                <a:xfrm>
                  <a:off x="1342064" y="5194762"/>
                  <a:ext cx="1809066" cy="369332"/>
                  <a:chOff x="1342064" y="5194762"/>
                  <a:chExt cx="1809066" cy="369332"/>
                </a:xfrm>
              </p:grpSpPr>
              <p:sp>
                <p:nvSpPr>
                  <p:cNvPr id="10" name="CuadroTexto 9">
                    <a:extLst>
                      <a:ext uri="{FF2B5EF4-FFF2-40B4-BE49-F238E27FC236}">
                        <a16:creationId xmlns:a16="http://schemas.microsoft.com/office/drawing/2014/main" id="{7D59ED8C-4D19-4F93-B3AC-D7D36275B4CD}"/>
                      </a:ext>
                    </a:extLst>
                  </p:cNvPr>
                  <p:cNvSpPr txBox="1"/>
                  <p:nvPr/>
                </p:nvSpPr>
                <p:spPr>
                  <a:xfrm>
                    <a:off x="1649757" y="5194762"/>
                    <a:ext cx="15013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Pre-prototype</a:t>
                    </a:r>
                  </a:p>
                </p:txBody>
              </p:sp>
              <p:pic>
                <p:nvPicPr>
                  <p:cNvPr id="41" name="Imagen 40">
                    <a:extLst>
                      <a:ext uri="{FF2B5EF4-FFF2-40B4-BE49-F238E27FC236}">
                        <a16:creationId xmlns:a16="http://schemas.microsoft.com/office/drawing/2014/main" id="{3E518842-EA6A-42A7-9C03-4D06037CDA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42064" y="5224936"/>
                    <a:ext cx="307693" cy="30769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upo 41">
                  <a:extLst>
                    <a:ext uri="{FF2B5EF4-FFF2-40B4-BE49-F238E27FC236}">
                      <a16:creationId xmlns:a16="http://schemas.microsoft.com/office/drawing/2014/main" id="{0324697A-5031-4F59-B23E-8032B43B83E9}"/>
                    </a:ext>
                  </a:extLst>
                </p:cNvPr>
                <p:cNvGrpSpPr/>
                <p:nvPr/>
              </p:nvGrpSpPr>
              <p:grpSpPr>
                <a:xfrm>
                  <a:off x="1342064" y="5559818"/>
                  <a:ext cx="1424152" cy="369332"/>
                  <a:chOff x="1342064" y="5194762"/>
                  <a:chExt cx="1424152" cy="369332"/>
                </a:xfrm>
              </p:grpSpPr>
              <p:sp>
                <p:nvSpPr>
                  <p:cNvPr id="43" name="CuadroTexto 42">
                    <a:extLst>
                      <a:ext uri="{FF2B5EF4-FFF2-40B4-BE49-F238E27FC236}">
                        <a16:creationId xmlns:a16="http://schemas.microsoft.com/office/drawing/2014/main" id="{E66084D8-2A05-49D4-B27C-B956754180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9757" y="5194762"/>
                    <a:ext cx="11164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Prototype</a:t>
                    </a:r>
                  </a:p>
                </p:txBody>
              </p:sp>
              <p:pic>
                <p:nvPicPr>
                  <p:cNvPr id="44" name="Imagen 43">
                    <a:extLst>
                      <a:ext uri="{FF2B5EF4-FFF2-40B4-BE49-F238E27FC236}">
                        <a16:creationId xmlns:a16="http://schemas.microsoft.com/office/drawing/2014/main" id="{CDF424F1-C245-45CB-B1A2-5505179C2B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42064" y="5224936"/>
                    <a:ext cx="307693" cy="30769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521CB8C0-23E1-4BB6-BAF1-BD70C834EC29}"/>
                  </a:ext>
                </a:extLst>
              </p:cNvPr>
              <p:cNvSpPr txBox="1"/>
              <p:nvPr/>
            </p:nvSpPr>
            <p:spPr>
              <a:xfrm>
                <a:off x="1183089" y="5719128"/>
                <a:ext cx="41308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/>
                  <a:t>Detailed Design Specification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Design validation including a first </a:t>
                </a:r>
                <a:r>
                  <a:rPr lang="en-US" i="1" dirty="0"/>
                  <a:t>in vivo</a:t>
                </a:r>
                <a:r>
                  <a:rPr lang="en-US" dirty="0"/>
                  <a:t> approach (n=4)</a:t>
                </a:r>
              </a:p>
            </p:txBody>
          </p:sp>
        </p:grp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DA3D1FBE-9050-43B8-B5EC-7DA01EEC8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251" y="6189010"/>
              <a:ext cx="307693" cy="307693"/>
            </a:xfrm>
            <a:prstGeom prst="rect">
              <a:avLst/>
            </a:prstGeom>
          </p:spPr>
        </p:pic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99019CF6-6171-44EC-9EB6-8C80F5E41FAD}"/>
                </a:ext>
              </a:extLst>
            </p:cNvPr>
            <p:cNvSpPr txBox="1"/>
            <p:nvPr/>
          </p:nvSpPr>
          <p:spPr>
            <a:xfrm>
              <a:off x="1449944" y="6193693"/>
              <a:ext cx="1999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Regulatory strategy</a:t>
              </a:r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6D37A94-EC6E-43CB-B5AC-25E44AA700A0}"/>
              </a:ext>
            </a:extLst>
          </p:cNvPr>
          <p:cNvSpPr txBox="1"/>
          <p:nvPr/>
        </p:nvSpPr>
        <p:spPr>
          <a:xfrm>
            <a:off x="2941964" y="4557419"/>
            <a:ext cx="16866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430.000€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E8631D7E-A821-48AF-8240-8D4B7897A249}"/>
              </a:ext>
            </a:extLst>
          </p:cNvPr>
          <p:cNvSpPr txBox="1"/>
          <p:nvPr/>
        </p:nvSpPr>
        <p:spPr>
          <a:xfrm>
            <a:off x="9701117" y="5540686"/>
            <a:ext cx="11849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1’4M€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E920D1-AEF9-4CBE-A716-DB7239769F2D}"/>
              </a:ext>
            </a:extLst>
          </p:cNvPr>
          <p:cNvSpPr txBox="1"/>
          <p:nvPr/>
        </p:nvSpPr>
        <p:spPr>
          <a:xfrm>
            <a:off x="4059343" y="254273"/>
            <a:ext cx="148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1st Milestone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3DD4F14-E9B7-45CA-9642-702040481776}"/>
              </a:ext>
            </a:extLst>
          </p:cNvPr>
          <p:cNvSpPr txBox="1"/>
          <p:nvPr/>
        </p:nvSpPr>
        <p:spPr>
          <a:xfrm>
            <a:off x="8566650" y="162716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2nd Milestone</a:t>
            </a:r>
          </a:p>
        </p:txBody>
      </p:sp>
    </p:spTree>
    <p:extLst>
      <p:ext uri="{BB962C8B-B14F-4D97-AF65-F5344CB8AC3E}">
        <p14:creationId xmlns:p14="http://schemas.microsoft.com/office/powerpoint/2010/main" val="40530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DDEEFD-AC52-3641-995C-ED5EE62C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A1154954-4C7C-1C4E-9CBD-3A0FDF0B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9695C184-9805-2649-A0F5-B62EE225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E5CE93D-5114-654D-8735-8BC590F6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3" y="55637"/>
            <a:ext cx="8650353" cy="651256"/>
          </a:xfrm>
        </p:spPr>
        <p:txBody>
          <a:bodyPr>
            <a:normAutofit/>
          </a:bodyPr>
          <a:lstStyle/>
          <a:p>
            <a:r>
              <a:rPr lang="es-ES" sz="2800" dirty="0" err="1">
                <a:latin typeface="Verdana" panose="020B0604030504040204" pitchFamily="34" charset="0"/>
                <a:cs typeface="Verdana" panose="020B0604030504040204" pitchFamily="34" charset="0"/>
              </a:rPr>
              <a:t>BIOGELICS</a:t>
            </a:r>
            <a:endParaRPr 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upo 13">
            <a:extLst>
              <a:ext uri="{FF2B5EF4-FFF2-40B4-BE49-F238E27FC236}">
                <a16:creationId xmlns:a16="http://schemas.microsoft.com/office/drawing/2014/main" id="{A866141A-49F5-BD40-9932-9A775A058E13}"/>
              </a:ext>
            </a:extLst>
          </p:cNvPr>
          <p:cNvGrpSpPr/>
          <p:nvPr/>
        </p:nvGrpSpPr>
        <p:grpSpPr>
          <a:xfrm>
            <a:off x="4038600" y="1253525"/>
            <a:ext cx="4114800" cy="4350950"/>
            <a:chOff x="2089190" y="1485669"/>
            <a:chExt cx="1981278" cy="2306274"/>
          </a:xfrm>
        </p:grpSpPr>
        <p:pic>
          <p:nvPicPr>
            <p:cNvPr id="11" name="Imagen 83">
              <a:extLst>
                <a:ext uri="{FF2B5EF4-FFF2-40B4-BE49-F238E27FC236}">
                  <a16:creationId xmlns:a16="http://schemas.microsoft.com/office/drawing/2014/main" id="{497C233F-8191-7849-BBB2-65A28D332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7" t="40338" r="44096" b="43387"/>
            <a:stretch/>
          </p:blipFill>
          <p:spPr>
            <a:xfrm>
              <a:off x="2089190" y="2426639"/>
              <a:ext cx="1365623" cy="1365304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12" name="Imagen 81">
              <a:extLst>
                <a:ext uri="{FF2B5EF4-FFF2-40B4-BE49-F238E27FC236}">
                  <a16:creationId xmlns:a16="http://schemas.microsoft.com/office/drawing/2014/main" id="{DBF1872E-E880-7F46-A367-DD62F680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3" t="35253" r="24686" b="33679"/>
            <a:stretch/>
          </p:blipFill>
          <p:spPr>
            <a:xfrm>
              <a:off x="2693797" y="1485669"/>
              <a:ext cx="1376671" cy="1377105"/>
            </a:xfrm>
            <a:prstGeom prst="ellipse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0343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47AF0-FBDF-4F8D-8A34-720CF28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allocation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74E003-CD7C-4B63-AAA0-BEF068C0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1E39B0-636F-43DA-9E74-C9165979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E1D68F-FBF7-456A-A9FA-25F715C6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20</a:t>
            </a:fld>
            <a:endParaRPr lang="es-ES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94D245B-427C-46F7-B5D3-3C8F1622D6D0}"/>
              </a:ext>
            </a:extLst>
          </p:cNvPr>
          <p:cNvGrpSpPr/>
          <p:nvPr/>
        </p:nvGrpSpPr>
        <p:grpSpPr>
          <a:xfrm>
            <a:off x="294827" y="1154665"/>
            <a:ext cx="10431859" cy="3669439"/>
            <a:chOff x="-124273" y="1738865"/>
            <a:chExt cx="10431859" cy="3669439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EE3F5AB-8168-446C-96C5-BB3B071D0619}"/>
                </a:ext>
              </a:extLst>
            </p:cNvPr>
            <p:cNvGrpSpPr/>
            <p:nvPr/>
          </p:nvGrpSpPr>
          <p:grpSpPr>
            <a:xfrm>
              <a:off x="-124273" y="1741222"/>
              <a:ext cx="4467225" cy="3119140"/>
              <a:chOff x="-124273" y="1741222"/>
              <a:chExt cx="4467225" cy="3119140"/>
            </a:xfrm>
          </p:grpSpPr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E615B93D-EC66-4E66-991F-D7FD402ADFB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-124273" y="2202887"/>
              <a:ext cx="4467225" cy="26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3D33198-1CF4-4757-80DD-D73FD2C67728}"/>
                  </a:ext>
                </a:extLst>
              </p:cNvPr>
              <p:cNvSpPr txBox="1"/>
              <p:nvPr/>
            </p:nvSpPr>
            <p:spPr>
              <a:xfrm>
                <a:off x="1407488" y="1741222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B3F4CB1-CA33-44E6-842D-61D18F691789}"/>
                </a:ext>
              </a:extLst>
            </p:cNvPr>
            <p:cNvGrpSpPr/>
            <p:nvPr/>
          </p:nvGrpSpPr>
          <p:grpSpPr>
            <a:xfrm>
              <a:off x="2662721" y="1738865"/>
              <a:ext cx="4572000" cy="3119141"/>
              <a:chOff x="3810000" y="1741221"/>
              <a:chExt cx="4572000" cy="3119141"/>
            </a:xfrm>
          </p:grpSpPr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20650EBB-A282-4779-BA61-815458E5BD6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810000" y="2202887"/>
              <a:ext cx="4572000" cy="26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38EFE35-E737-450E-88B2-4399B82F9A68}"/>
                  </a:ext>
                </a:extLst>
              </p:cNvPr>
              <p:cNvSpPr txBox="1"/>
              <p:nvPr/>
            </p:nvSpPr>
            <p:spPr>
              <a:xfrm>
                <a:off x="5494186" y="1741221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3DC7DD-6AC9-4872-8A35-9330AA748937}"/>
                </a:ext>
              </a:extLst>
            </p:cNvPr>
            <p:cNvGrpSpPr/>
            <p:nvPr/>
          </p:nvGrpSpPr>
          <p:grpSpPr>
            <a:xfrm>
              <a:off x="5735586" y="1738865"/>
              <a:ext cx="4572000" cy="3119141"/>
              <a:chOff x="7475220" y="1741221"/>
              <a:chExt cx="4572000" cy="3119141"/>
            </a:xfrm>
          </p:grpSpPr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4F11CC9E-0744-44BB-AD2A-734C940EA20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75220" y="2202887"/>
              <a:ext cx="4572000" cy="26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D0C0DCA-0AD9-4F79-8940-F476D4352F30}"/>
                  </a:ext>
                </a:extLst>
              </p:cNvPr>
              <p:cNvSpPr txBox="1"/>
              <p:nvPr/>
            </p:nvSpPr>
            <p:spPr>
              <a:xfrm>
                <a:off x="9195435" y="1741221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2021</a:t>
                </a:r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850E750-A5BC-4D14-8D99-6BC510136ACE}"/>
                </a:ext>
              </a:extLst>
            </p:cNvPr>
            <p:cNvSpPr txBox="1"/>
            <p:nvPr/>
          </p:nvSpPr>
          <p:spPr>
            <a:xfrm>
              <a:off x="1151904" y="5008194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424.250€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92B78CB-DD6C-43A9-AF9B-76CAF8A2C0D5}"/>
                </a:ext>
              </a:extLst>
            </p:cNvPr>
            <p:cNvSpPr txBox="1"/>
            <p:nvPr/>
          </p:nvSpPr>
          <p:spPr>
            <a:xfrm>
              <a:off x="4190613" y="5008194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719.200€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0972DFF-F5A7-473C-8F19-836EF8F0EAA2}"/>
                </a:ext>
              </a:extLst>
            </p:cNvPr>
            <p:cNvSpPr txBox="1"/>
            <p:nvPr/>
          </p:nvSpPr>
          <p:spPr>
            <a:xfrm>
              <a:off x="7299507" y="5008194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671.200€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50565BA-0DBD-4ED3-A2DB-BC8A2F96C40B}"/>
              </a:ext>
            </a:extLst>
          </p:cNvPr>
          <p:cNvSpPr txBox="1"/>
          <p:nvPr/>
        </p:nvSpPr>
        <p:spPr>
          <a:xfrm>
            <a:off x="757480" y="4952695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EE18561-CD70-4C3F-8415-F36F1CD3BBD4}"/>
              </a:ext>
            </a:extLst>
          </p:cNvPr>
          <p:cNvSpPr txBox="1"/>
          <p:nvPr/>
        </p:nvSpPr>
        <p:spPr>
          <a:xfrm>
            <a:off x="757480" y="5315971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ISO13485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8AB3C1A-D4D0-4A74-B9AC-EE62662C2065}"/>
              </a:ext>
            </a:extLst>
          </p:cNvPr>
          <p:cNvSpPr txBox="1"/>
          <p:nvPr/>
        </p:nvSpPr>
        <p:spPr>
          <a:xfrm>
            <a:off x="757479" y="5685303"/>
            <a:ext cx="1866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EP Submission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7B72F02-77C1-476B-89B6-43EED9616F7B}"/>
              </a:ext>
            </a:extLst>
          </p:cNvPr>
          <p:cNvSpPr txBox="1"/>
          <p:nvPr/>
        </p:nvSpPr>
        <p:spPr>
          <a:xfrm>
            <a:off x="757479" y="6048579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Regulatory strategy development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18F9B0A-F4E4-49EF-B4CE-A2099CF7085A}"/>
              </a:ext>
            </a:extLst>
          </p:cNvPr>
          <p:cNvSpPr txBox="1"/>
          <p:nvPr/>
        </p:nvSpPr>
        <p:spPr>
          <a:xfrm>
            <a:off x="4038601" y="4897196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Scalability &amp; Manufacturing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428EAA5-081B-481F-9313-5C78F1432CD8}"/>
              </a:ext>
            </a:extLst>
          </p:cNvPr>
          <p:cNvSpPr txBox="1"/>
          <p:nvPr/>
        </p:nvSpPr>
        <p:spPr>
          <a:xfrm>
            <a:off x="4038601" y="5260472"/>
            <a:ext cx="1814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Validation ISO13485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AEAEEE5-6B2E-4120-A696-5904F3BD440F}"/>
              </a:ext>
            </a:extLst>
          </p:cNvPr>
          <p:cNvSpPr txBox="1"/>
          <p:nvPr/>
        </p:nvSpPr>
        <p:spPr>
          <a:xfrm>
            <a:off x="4038600" y="5629804"/>
            <a:ext cx="1486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PCT submission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A46F8B5-5D1E-41D8-BBEB-6A884F6D49EF}"/>
              </a:ext>
            </a:extLst>
          </p:cNvPr>
          <p:cNvSpPr txBox="1"/>
          <p:nvPr/>
        </p:nvSpPr>
        <p:spPr>
          <a:xfrm>
            <a:off x="4038600" y="5993080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Preclinical evaluation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701DBE4-62A3-4826-9CB4-D9225087618F}"/>
              </a:ext>
            </a:extLst>
          </p:cNvPr>
          <p:cNvSpPr txBox="1"/>
          <p:nvPr/>
        </p:nvSpPr>
        <p:spPr>
          <a:xfrm>
            <a:off x="7455711" y="4903395"/>
            <a:ext cx="1814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Validation ISO13485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B35A10C-D740-4308-AB5B-0912DBD70A86}"/>
              </a:ext>
            </a:extLst>
          </p:cNvPr>
          <p:cNvSpPr txBox="1"/>
          <p:nvPr/>
        </p:nvSpPr>
        <p:spPr>
          <a:xfrm>
            <a:off x="7455711" y="5279865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Preclinical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50122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47AF0-FBDF-4F8D-8A34-720CF28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Strategy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74E003-CD7C-4B63-AAA0-BEF068C0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1E39B0-636F-43DA-9E74-C9165979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E1D68F-FBF7-456A-A9FA-25F715C6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21</a:t>
            </a:fld>
            <a:endParaRPr lang="es-ES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94D245B-427C-46F7-B5D3-3C8F1622D6D0}"/>
              </a:ext>
            </a:extLst>
          </p:cNvPr>
          <p:cNvGrpSpPr/>
          <p:nvPr/>
        </p:nvGrpSpPr>
        <p:grpSpPr>
          <a:xfrm>
            <a:off x="294827" y="1154665"/>
            <a:ext cx="6801432" cy="2392425"/>
            <a:chOff x="-124273" y="1738865"/>
            <a:chExt cx="10431859" cy="3669439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EE3F5AB-8168-446C-96C5-BB3B071D0619}"/>
                </a:ext>
              </a:extLst>
            </p:cNvPr>
            <p:cNvGrpSpPr/>
            <p:nvPr/>
          </p:nvGrpSpPr>
          <p:grpSpPr>
            <a:xfrm>
              <a:off x="-124273" y="1741222"/>
              <a:ext cx="4467225" cy="3119140"/>
              <a:chOff x="-124273" y="1741222"/>
              <a:chExt cx="4467225" cy="3119140"/>
            </a:xfrm>
          </p:grpSpPr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E615B93D-EC66-4E66-991F-D7FD402ADFB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-124273" y="2202887"/>
              <a:ext cx="4467225" cy="26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3D33198-1CF4-4757-80DD-D73FD2C67728}"/>
                  </a:ext>
                </a:extLst>
              </p:cNvPr>
              <p:cNvSpPr txBox="1"/>
              <p:nvPr/>
            </p:nvSpPr>
            <p:spPr>
              <a:xfrm>
                <a:off x="1407488" y="1741222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B3F4CB1-CA33-44E6-842D-61D18F691789}"/>
                </a:ext>
              </a:extLst>
            </p:cNvPr>
            <p:cNvGrpSpPr/>
            <p:nvPr/>
          </p:nvGrpSpPr>
          <p:grpSpPr>
            <a:xfrm>
              <a:off x="2662721" y="1738865"/>
              <a:ext cx="4572000" cy="3119141"/>
              <a:chOff x="3810000" y="1741221"/>
              <a:chExt cx="4572000" cy="3119141"/>
            </a:xfrm>
          </p:grpSpPr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20650EBB-A282-4779-BA61-815458E5BD6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810000" y="2202887"/>
              <a:ext cx="4572000" cy="26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38EFE35-E737-450E-88B2-4399B82F9A68}"/>
                  </a:ext>
                </a:extLst>
              </p:cNvPr>
              <p:cNvSpPr txBox="1"/>
              <p:nvPr/>
            </p:nvSpPr>
            <p:spPr>
              <a:xfrm>
                <a:off x="5494186" y="1741221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2020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43DC7DD-6AC9-4872-8A35-9330AA748937}"/>
                </a:ext>
              </a:extLst>
            </p:cNvPr>
            <p:cNvGrpSpPr/>
            <p:nvPr/>
          </p:nvGrpSpPr>
          <p:grpSpPr>
            <a:xfrm>
              <a:off x="5735586" y="1738865"/>
              <a:ext cx="4572000" cy="3119141"/>
              <a:chOff x="7475220" y="1741221"/>
              <a:chExt cx="4572000" cy="3119141"/>
            </a:xfrm>
          </p:grpSpPr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4F11CC9E-0744-44BB-AD2A-734C940EA20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75220" y="2202887"/>
              <a:ext cx="4572000" cy="26574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3D0C0DCA-0AD9-4F79-8940-F476D4352F30}"/>
                  </a:ext>
                </a:extLst>
              </p:cNvPr>
              <p:cNvSpPr txBox="1"/>
              <p:nvPr/>
            </p:nvSpPr>
            <p:spPr>
              <a:xfrm>
                <a:off x="9195435" y="1741221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2021</a:t>
                </a:r>
              </a:p>
            </p:txBody>
          </p:sp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850E750-A5BC-4D14-8D99-6BC510136ACE}"/>
                </a:ext>
              </a:extLst>
            </p:cNvPr>
            <p:cNvSpPr txBox="1"/>
            <p:nvPr/>
          </p:nvSpPr>
          <p:spPr>
            <a:xfrm>
              <a:off x="1151904" y="5008194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424.250€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92B78CB-DD6C-43A9-AF9B-76CAF8A2C0D5}"/>
                </a:ext>
              </a:extLst>
            </p:cNvPr>
            <p:cNvSpPr txBox="1"/>
            <p:nvPr/>
          </p:nvSpPr>
          <p:spPr>
            <a:xfrm>
              <a:off x="4190613" y="5008194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719.200€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0972DFF-F5A7-473C-8F19-836EF8F0EAA2}"/>
                </a:ext>
              </a:extLst>
            </p:cNvPr>
            <p:cNvSpPr txBox="1"/>
            <p:nvPr/>
          </p:nvSpPr>
          <p:spPr>
            <a:xfrm>
              <a:off x="7299507" y="5008194"/>
              <a:ext cx="1253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671.200€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1E0ACD0-E7F9-2E48-A3ED-FBE7B73D5BCA}"/>
              </a:ext>
            </a:extLst>
          </p:cNvPr>
          <p:cNvSpPr txBox="1"/>
          <p:nvPr/>
        </p:nvSpPr>
        <p:spPr>
          <a:xfrm>
            <a:off x="1126877" y="4785871"/>
            <a:ext cx="6918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INDUSTRIAL PARTNER FOR COMMERCIALITATION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LICENSE AGREEMENT WITH MILESTONES PAYMENTS</a:t>
            </a:r>
          </a:p>
        </p:txBody>
      </p:sp>
    </p:spTree>
    <p:extLst>
      <p:ext uri="{BB962C8B-B14F-4D97-AF65-F5344CB8AC3E}">
        <p14:creationId xmlns:p14="http://schemas.microsoft.com/office/powerpoint/2010/main" val="408351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8820D4C-32B2-0345-B912-D6286BC2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IDEA2</a:t>
            </a:r>
            <a:endParaRPr lang="ca-ES" dirty="0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BD7062E1-7201-0948-925C-74C25614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99C9474-C00D-3C47-8669-123973B3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84FB07E3-D129-1B48-BF29-37B407E9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22</a:t>
            </a:fld>
            <a:endParaRPr lang="es-ES" dirty="0"/>
          </a:p>
        </p:txBody>
      </p:sp>
      <p:grpSp>
        <p:nvGrpSpPr>
          <p:cNvPr id="11" name="Grupo 1026">
            <a:extLst>
              <a:ext uri="{FF2B5EF4-FFF2-40B4-BE49-F238E27FC236}">
                <a16:creationId xmlns:a16="http://schemas.microsoft.com/office/drawing/2014/main" id="{AEFD77FE-3000-074A-BBC1-9D643CE5D23D}"/>
              </a:ext>
            </a:extLst>
          </p:cNvPr>
          <p:cNvGrpSpPr/>
          <p:nvPr/>
        </p:nvGrpSpPr>
        <p:grpSpPr>
          <a:xfrm>
            <a:off x="1149197" y="716115"/>
            <a:ext cx="7994803" cy="6740305"/>
            <a:chOff x="1067089" y="1651369"/>
            <a:chExt cx="4659313" cy="1863634"/>
          </a:xfrm>
        </p:grpSpPr>
        <p:sp>
          <p:nvSpPr>
            <p:cNvPr id="7" name="CuadroTexto 26">
              <a:extLst>
                <a:ext uri="{FF2B5EF4-FFF2-40B4-BE49-F238E27FC236}">
                  <a16:creationId xmlns:a16="http://schemas.microsoft.com/office/drawing/2014/main" id="{0063C210-430D-934A-9053-82DC1312AE96}"/>
                </a:ext>
              </a:extLst>
            </p:cNvPr>
            <p:cNvSpPr txBox="1"/>
            <p:nvPr/>
          </p:nvSpPr>
          <p:spPr>
            <a:xfrm>
              <a:off x="1067089" y="1651369"/>
              <a:ext cx="4659313" cy="18636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Preparation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of new bussiness Canvas (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presented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before)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Strength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networking with Dental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Clinics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 Catalonia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New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proof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concept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on PEEK materials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Active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looking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for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seed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funding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Two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accelerators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interested</a:t>
              </a: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Redesigning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team. New CEO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found</a:t>
              </a: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leadership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Allocate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the  project as a research project to be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developed</a:t>
              </a:r>
              <a:r>
                <a:rPr lang="es-ES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using public </a:t>
              </a:r>
              <a:r>
                <a:rPr lang="es-ES" sz="2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funding</a:t>
              </a:r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CuadroTexto 11">
              <a:extLst>
                <a:ext uri="{FF2B5EF4-FFF2-40B4-BE49-F238E27FC236}">
                  <a16:creationId xmlns:a16="http://schemas.microsoft.com/office/drawing/2014/main" id="{01F897DA-87C2-5F4B-AE6C-B3CE532CCE17}"/>
                </a:ext>
              </a:extLst>
            </p:cNvPr>
            <p:cNvSpPr txBox="1"/>
            <p:nvPr/>
          </p:nvSpPr>
          <p:spPr>
            <a:xfrm>
              <a:off x="1783369" y="2391689"/>
              <a:ext cx="314785" cy="156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044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C7CE46C-32E1-474A-B233-8D5FDC93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IDEA2</a:t>
            </a:r>
            <a:endParaRPr lang="ca-ES" dirty="0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AB85AFBC-8042-C040-BEE6-0066156C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746AF04-18A6-C444-B396-02608A48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0730112E-9C3E-5744-B849-F3214F7E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646E6DB9-B581-2948-8032-9ED574914F7F}"/>
              </a:ext>
            </a:extLst>
          </p:cNvPr>
          <p:cNvSpPr txBox="1"/>
          <p:nvPr/>
        </p:nvSpPr>
        <p:spPr>
          <a:xfrm>
            <a:off x="2057400" y="1468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spoken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BA9289C8-DB2A-CE43-B4BF-0DA80241F869}"/>
              </a:ext>
            </a:extLst>
          </p:cNvPr>
          <p:cNvSpPr txBox="1"/>
          <p:nvPr/>
        </p:nvSpPr>
        <p:spPr>
          <a:xfrm>
            <a:off x="2057400" y="2521494"/>
            <a:ext cx="6564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Patricia Burés: Business consultant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Raül Zurita: Investment consultant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Carlos Bel: Team building consultant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Oriol Cantó: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Dentist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Joan Carbonell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Dentist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Jordi Amat: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Dentist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1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BEB9E-9A2D-4132-B185-08A52070D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BioGellics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781653-56F2-4E00-A657-B1520E00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Confidential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6FAF77-36A9-8643-93C7-DFC3EF14D388}"/>
              </a:ext>
            </a:extLst>
          </p:cNvPr>
          <p:cNvSpPr txBox="1"/>
          <p:nvPr/>
        </p:nvSpPr>
        <p:spPr>
          <a:xfrm>
            <a:off x="2581812" y="4942041"/>
            <a:ext cx="3811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Salvador Borrós Gómez</a:t>
            </a:r>
          </a:p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October 2019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Salvador.borros@iqs.url.edu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8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D3ACE-8D94-42C2-852C-68550822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cs typeface="Verdana" panose="020B0604030504040204" pitchFamily="34" charset="0"/>
              </a:rPr>
              <a:t>The problem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76A863-FF47-469A-8298-D29F5F2B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599BC-8648-4075-8458-AEF077CB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C970D7-6358-40D8-9CE1-0030A3F4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3</a:t>
            </a:fld>
            <a:endParaRPr lang="es-ES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2B0DBB3-8464-4BD8-A8B9-B6B59F4948A6}"/>
              </a:ext>
            </a:extLst>
          </p:cNvPr>
          <p:cNvGrpSpPr/>
          <p:nvPr/>
        </p:nvGrpSpPr>
        <p:grpSpPr>
          <a:xfrm>
            <a:off x="2743045" y="828972"/>
            <a:ext cx="7129606" cy="4520580"/>
            <a:chOff x="-549431" y="1836209"/>
            <a:chExt cx="6602958" cy="4121266"/>
          </a:xfrm>
        </p:grpSpPr>
        <p:pic>
          <p:nvPicPr>
            <p:cNvPr id="6" name="Picture 4" descr="Resultado de imagen de peek in dentistry">
              <a:extLst>
                <a:ext uri="{FF2B5EF4-FFF2-40B4-BE49-F238E27FC236}">
                  <a16:creationId xmlns:a16="http://schemas.microsoft.com/office/drawing/2014/main" id="{C0CA6879-31E6-4B4B-9C58-78E50B9254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9" t="-3054" r="-792" b="-3278"/>
            <a:stretch/>
          </p:blipFill>
          <p:spPr bwMode="auto">
            <a:xfrm>
              <a:off x="3294994" y="2484492"/>
              <a:ext cx="2057514" cy="139654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tge relacionada">
              <a:extLst>
                <a:ext uri="{FF2B5EF4-FFF2-40B4-BE49-F238E27FC236}">
                  <a16:creationId xmlns:a16="http://schemas.microsoft.com/office/drawing/2014/main" id="{A284D9CA-47BD-4ED8-B450-D5E7E25874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3" r="20633"/>
            <a:stretch/>
          </p:blipFill>
          <p:spPr bwMode="auto">
            <a:xfrm>
              <a:off x="3129321" y="3831177"/>
              <a:ext cx="1206802" cy="181020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esultat d'imatges de dental implants">
              <a:extLst>
                <a:ext uri="{FF2B5EF4-FFF2-40B4-BE49-F238E27FC236}">
                  <a16:creationId xmlns:a16="http://schemas.microsoft.com/office/drawing/2014/main" id="{2D4902D5-4C34-408D-8B3D-CE865DDC3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242" y="1836209"/>
              <a:ext cx="992844" cy="99284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sultat d'imatges de hip prostheses">
              <a:extLst>
                <a:ext uri="{FF2B5EF4-FFF2-40B4-BE49-F238E27FC236}">
                  <a16:creationId xmlns:a16="http://schemas.microsoft.com/office/drawing/2014/main" id="{85B9D775-748B-4D63-9BBA-40D340DB8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42" y="3988610"/>
              <a:ext cx="1417376" cy="105774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tge relacionada">
              <a:extLst>
                <a:ext uri="{FF2B5EF4-FFF2-40B4-BE49-F238E27FC236}">
                  <a16:creationId xmlns:a16="http://schemas.microsoft.com/office/drawing/2014/main" id="{EB8D7690-9F31-4E30-84A3-3EAA9121F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820" y="2315276"/>
              <a:ext cx="1241056" cy="99284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sultat d'imatges de human body">
              <a:extLst>
                <a:ext uri="{FF2B5EF4-FFF2-40B4-BE49-F238E27FC236}">
                  <a16:creationId xmlns:a16="http://schemas.microsoft.com/office/drawing/2014/main" id="{06DEFD6B-836F-4FE8-9E32-25067DA29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543" b="93533" l="10000" r="90000">
                          <a14:foregroundMark x1="53231" y1="5658" x2="41538" y2="4157"/>
                          <a14:foregroundMark x1="41538" y1="4157" x2="49385" y2="11663"/>
                          <a14:foregroundMark x1="49385" y1="11663" x2="52308" y2="5658"/>
                          <a14:foregroundMark x1="60154" y1="89145" x2="49692" y2="85450"/>
                          <a14:foregroundMark x1="49692" y1="85450" x2="53385" y2="93533"/>
                          <a14:foregroundMark x1="53385" y1="93533" x2="60154" y2="88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330" y="2236551"/>
              <a:ext cx="2792417" cy="372092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9E744DC-4946-4D06-9E97-48D81BE790BD}"/>
                </a:ext>
              </a:extLst>
            </p:cNvPr>
            <p:cNvSpPr txBox="1"/>
            <p:nvPr/>
          </p:nvSpPr>
          <p:spPr>
            <a:xfrm>
              <a:off x="4322682" y="5355003"/>
              <a:ext cx="1470044" cy="30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Knee implants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52085EF-805A-45D1-AB36-AF0D4D80217B}"/>
                </a:ext>
              </a:extLst>
            </p:cNvPr>
            <p:cNvSpPr txBox="1"/>
            <p:nvPr/>
          </p:nvSpPr>
          <p:spPr>
            <a:xfrm>
              <a:off x="124700" y="5046354"/>
              <a:ext cx="1312678" cy="30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Hip implants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00B7749-A1B0-496F-B1A2-E01B6669542A}"/>
                </a:ext>
              </a:extLst>
            </p:cNvPr>
            <p:cNvSpPr txBox="1"/>
            <p:nvPr/>
          </p:nvSpPr>
          <p:spPr>
            <a:xfrm>
              <a:off x="-549431" y="3340569"/>
              <a:ext cx="1913937" cy="30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 reconstruction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B21913C-1363-4BFE-8D58-C3FF6CB6FB99}"/>
                </a:ext>
              </a:extLst>
            </p:cNvPr>
            <p:cNvSpPr txBox="1"/>
            <p:nvPr/>
          </p:nvSpPr>
          <p:spPr>
            <a:xfrm>
              <a:off x="4466200" y="2138483"/>
              <a:ext cx="1587327" cy="30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Dental implants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9B985A-B9D0-4E0E-B13C-10BAF44F2893}"/>
              </a:ext>
            </a:extLst>
          </p:cNvPr>
          <p:cNvSpPr txBox="1"/>
          <p:nvPr/>
        </p:nvSpPr>
        <p:spPr>
          <a:xfrm>
            <a:off x="2800473" y="5474494"/>
            <a:ext cx="659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LACK OF TISSUE INTEGRATION OF IMPLANTABLE MATERIALS</a:t>
            </a:r>
          </a:p>
        </p:txBody>
      </p:sp>
    </p:spTree>
    <p:extLst>
      <p:ext uri="{BB962C8B-B14F-4D97-AF65-F5344CB8AC3E}">
        <p14:creationId xmlns:p14="http://schemas.microsoft.com/office/powerpoint/2010/main" val="37104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88DD9-DBBE-4887-AC90-E537A40C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cs typeface="Verdana" panose="020B0604030504040204" pitchFamily="34" charset="0"/>
              </a:rPr>
              <a:t>Our solution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A7F901-5879-4431-A2CF-9F6DAC93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98D547-2149-4BC1-8AB0-12FEA810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75F155-A743-430E-BBBA-FCC9302C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4</a:t>
            </a:fld>
            <a:endParaRPr lang="es-ES" dirty="0"/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5EB45EF-BBD1-4E45-BD44-05F93C81E3BD}"/>
              </a:ext>
            </a:extLst>
          </p:cNvPr>
          <p:cNvGrpSpPr/>
          <p:nvPr/>
        </p:nvGrpSpPr>
        <p:grpSpPr>
          <a:xfrm>
            <a:off x="7972101" y="4941761"/>
            <a:ext cx="3044788" cy="1000496"/>
            <a:chOff x="6893546" y="2974085"/>
            <a:chExt cx="2868183" cy="942685"/>
          </a:xfrm>
        </p:grpSpPr>
        <p:sp>
          <p:nvSpPr>
            <p:cNvPr id="50" name="TextBox 73">
              <a:extLst>
                <a:ext uri="{FF2B5EF4-FFF2-40B4-BE49-F238E27FC236}">
                  <a16:creationId xmlns:a16="http://schemas.microsoft.com/office/drawing/2014/main" id="{776B9EA8-AB7B-41BA-9741-37E1313C7FDC}"/>
                </a:ext>
              </a:extLst>
            </p:cNvPr>
            <p:cNvSpPr txBox="1"/>
            <p:nvPr/>
          </p:nvSpPr>
          <p:spPr>
            <a:xfrm>
              <a:off x="6893547" y="3307786"/>
              <a:ext cx="2868182" cy="60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ECM-like collagen-based hydrogel coating</a:t>
              </a:r>
              <a:r>
                <a: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TextBox 74">
              <a:extLst>
                <a:ext uri="{FF2B5EF4-FFF2-40B4-BE49-F238E27FC236}">
                  <a16:creationId xmlns:a16="http://schemas.microsoft.com/office/drawing/2014/main" id="{59F7C93E-1A93-4FBD-9188-7DB369D028B5}"/>
                </a:ext>
              </a:extLst>
            </p:cNvPr>
            <p:cNvSpPr txBox="1"/>
            <p:nvPr/>
          </p:nvSpPr>
          <p:spPr>
            <a:xfrm>
              <a:off x="6893546" y="2974085"/>
              <a:ext cx="2849891" cy="37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Biomimetic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oup 45">
            <a:extLst>
              <a:ext uri="{FF2B5EF4-FFF2-40B4-BE49-F238E27FC236}">
                <a16:creationId xmlns:a16="http://schemas.microsoft.com/office/drawing/2014/main" id="{C76F59C3-7877-4AE9-9AAC-AB57B63E7E9B}"/>
              </a:ext>
            </a:extLst>
          </p:cNvPr>
          <p:cNvGrpSpPr/>
          <p:nvPr/>
        </p:nvGrpSpPr>
        <p:grpSpPr>
          <a:xfrm>
            <a:off x="6200136" y="3255050"/>
            <a:ext cx="633018" cy="694355"/>
            <a:chOff x="8228013" y="1760538"/>
            <a:chExt cx="669926" cy="735012"/>
          </a:xfrm>
          <a:solidFill>
            <a:schemeClr val="bg1"/>
          </a:solidFill>
        </p:grpSpPr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C72B965C-065B-4A74-853E-9F47123F3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7551" y="1873250"/>
              <a:ext cx="450850" cy="622300"/>
            </a:xfrm>
            <a:custGeom>
              <a:avLst/>
              <a:gdLst>
                <a:gd name="T0" fmla="*/ 735 w 1987"/>
                <a:gd name="T1" fmla="*/ 293 h 2740"/>
                <a:gd name="T2" fmla="*/ 469 w 1987"/>
                <a:gd name="T3" fmla="*/ 456 h 2740"/>
                <a:gd name="T4" fmla="*/ 298 w 1987"/>
                <a:gd name="T5" fmla="*/ 707 h 2740"/>
                <a:gd name="T6" fmla="*/ 254 w 1987"/>
                <a:gd name="T7" fmla="*/ 1012 h 2740"/>
                <a:gd name="T8" fmla="*/ 307 w 1987"/>
                <a:gd name="T9" fmla="*/ 1256 h 2740"/>
                <a:gd name="T10" fmla="*/ 405 w 1987"/>
                <a:gd name="T11" fmla="*/ 1440 h 2740"/>
                <a:gd name="T12" fmla="*/ 519 w 1987"/>
                <a:gd name="T13" fmla="*/ 1611 h 2740"/>
                <a:gd name="T14" fmla="*/ 590 w 1987"/>
                <a:gd name="T15" fmla="*/ 1804 h 2740"/>
                <a:gd name="T16" fmla="*/ 633 w 1987"/>
                <a:gd name="T17" fmla="*/ 1936 h 2740"/>
                <a:gd name="T18" fmla="*/ 1318 w 1987"/>
                <a:gd name="T19" fmla="*/ 1969 h 2740"/>
                <a:gd name="T20" fmla="*/ 1391 w 1987"/>
                <a:gd name="T21" fmla="*/ 1872 h 2740"/>
                <a:gd name="T22" fmla="*/ 1429 w 1987"/>
                <a:gd name="T23" fmla="*/ 1685 h 2740"/>
                <a:gd name="T24" fmla="*/ 1537 w 1987"/>
                <a:gd name="T25" fmla="*/ 1505 h 2740"/>
                <a:gd name="T26" fmla="*/ 1643 w 1987"/>
                <a:gd name="T27" fmla="*/ 1335 h 2740"/>
                <a:gd name="T28" fmla="*/ 1720 w 1987"/>
                <a:gd name="T29" fmla="*/ 1118 h 2740"/>
                <a:gd name="T30" fmla="*/ 1724 w 1987"/>
                <a:gd name="T31" fmla="*/ 826 h 2740"/>
                <a:gd name="T32" fmla="*/ 1600 w 1987"/>
                <a:gd name="T33" fmla="*/ 547 h 2740"/>
                <a:gd name="T34" fmla="*/ 1368 w 1987"/>
                <a:gd name="T35" fmla="*/ 345 h 2740"/>
                <a:gd name="T36" fmla="*/ 1061 w 1987"/>
                <a:gd name="T37" fmla="*/ 252 h 2740"/>
                <a:gd name="T38" fmla="*/ 1231 w 1987"/>
                <a:gd name="T39" fmla="*/ 28 h 2740"/>
                <a:gd name="T40" fmla="*/ 1579 w 1987"/>
                <a:gd name="T41" fmla="*/ 184 h 2740"/>
                <a:gd name="T42" fmla="*/ 1838 w 1987"/>
                <a:gd name="T43" fmla="*/ 451 h 2740"/>
                <a:gd name="T44" fmla="*/ 1973 w 1987"/>
                <a:gd name="T45" fmla="*/ 798 h 2740"/>
                <a:gd name="T46" fmla="*/ 1971 w 1987"/>
                <a:gd name="T47" fmla="*/ 1141 h 2740"/>
                <a:gd name="T48" fmla="*/ 1894 w 1987"/>
                <a:gd name="T49" fmla="*/ 1393 h 2740"/>
                <a:gd name="T50" fmla="*/ 1788 w 1987"/>
                <a:gd name="T51" fmla="*/ 1583 h 2740"/>
                <a:gd name="T52" fmla="*/ 1679 w 1987"/>
                <a:gd name="T53" fmla="*/ 1747 h 2740"/>
                <a:gd name="T54" fmla="*/ 1642 w 1987"/>
                <a:gd name="T55" fmla="*/ 1893 h 2740"/>
                <a:gd name="T56" fmla="*/ 1539 w 1987"/>
                <a:gd name="T57" fmla="*/ 2104 h 2740"/>
                <a:gd name="T58" fmla="*/ 1456 w 1987"/>
                <a:gd name="T59" fmla="*/ 2246 h 2740"/>
                <a:gd name="T60" fmla="*/ 1449 w 1987"/>
                <a:gd name="T61" fmla="*/ 2378 h 2740"/>
                <a:gd name="T62" fmla="*/ 1446 w 1987"/>
                <a:gd name="T63" fmla="*/ 2439 h 2740"/>
                <a:gd name="T64" fmla="*/ 1416 w 1987"/>
                <a:gd name="T65" fmla="*/ 2521 h 2740"/>
                <a:gd name="T66" fmla="*/ 1312 w 1987"/>
                <a:gd name="T67" fmla="*/ 2610 h 2740"/>
                <a:gd name="T68" fmla="*/ 1160 w 1987"/>
                <a:gd name="T69" fmla="*/ 2720 h 2740"/>
                <a:gd name="T70" fmla="*/ 872 w 1987"/>
                <a:gd name="T71" fmla="*/ 2738 h 2740"/>
                <a:gd name="T72" fmla="*/ 746 w 1987"/>
                <a:gd name="T73" fmla="*/ 2641 h 2740"/>
                <a:gd name="T74" fmla="*/ 594 w 1987"/>
                <a:gd name="T75" fmla="*/ 2551 h 2740"/>
                <a:gd name="T76" fmla="*/ 544 w 1987"/>
                <a:gd name="T77" fmla="*/ 2456 h 2740"/>
                <a:gd name="T78" fmla="*/ 540 w 1987"/>
                <a:gd name="T79" fmla="*/ 2414 h 2740"/>
                <a:gd name="T80" fmla="*/ 534 w 1987"/>
                <a:gd name="T81" fmla="*/ 2301 h 2740"/>
                <a:gd name="T82" fmla="*/ 527 w 1987"/>
                <a:gd name="T83" fmla="*/ 2174 h 2740"/>
                <a:gd name="T84" fmla="*/ 369 w 1987"/>
                <a:gd name="T85" fmla="*/ 1982 h 2740"/>
                <a:gd name="T86" fmla="*/ 333 w 1987"/>
                <a:gd name="T87" fmla="*/ 1800 h 2740"/>
                <a:gd name="T88" fmla="*/ 242 w 1987"/>
                <a:gd name="T89" fmla="*/ 1646 h 2740"/>
                <a:gd name="T90" fmla="*/ 135 w 1987"/>
                <a:gd name="T91" fmla="*/ 1476 h 2740"/>
                <a:gd name="T92" fmla="*/ 40 w 1987"/>
                <a:gd name="T93" fmla="*/ 1251 h 2740"/>
                <a:gd name="T94" fmla="*/ 0 w 1987"/>
                <a:gd name="T95" fmla="*/ 953 h 2740"/>
                <a:gd name="T96" fmla="*/ 78 w 1987"/>
                <a:gd name="T97" fmla="*/ 582 h 2740"/>
                <a:gd name="T98" fmla="*/ 292 w 1987"/>
                <a:gd name="T99" fmla="*/ 280 h 2740"/>
                <a:gd name="T100" fmla="*/ 608 w 1987"/>
                <a:gd name="T101" fmla="*/ 75 h 2740"/>
                <a:gd name="T102" fmla="*/ 993 w 1987"/>
                <a:gd name="T103" fmla="*/ 0 h 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7" h="2740">
                  <a:moveTo>
                    <a:pt x="993" y="249"/>
                  </a:moveTo>
                  <a:lnTo>
                    <a:pt x="926" y="252"/>
                  </a:lnTo>
                  <a:lnTo>
                    <a:pt x="860" y="260"/>
                  </a:lnTo>
                  <a:lnTo>
                    <a:pt x="796" y="274"/>
                  </a:lnTo>
                  <a:lnTo>
                    <a:pt x="735" y="293"/>
                  </a:lnTo>
                  <a:lnTo>
                    <a:pt x="675" y="317"/>
                  </a:lnTo>
                  <a:lnTo>
                    <a:pt x="619" y="346"/>
                  </a:lnTo>
                  <a:lnTo>
                    <a:pt x="566" y="378"/>
                  </a:lnTo>
                  <a:lnTo>
                    <a:pt x="516" y="415"/>
                  </a:lnTo>
                  <a:lnTo>
                    <a:pt x="469" y="456"/>
                  </a:lnTo>
                  <a:lnTo>
                    <a:pt x="426" y="499"/>
                  </a:lnTo>
                  <a:lnTo>
                    <a:pt x="388" y="547"/>
                  </a:lnTo>
                  <a:lnTo>
                    <a:pt x="353" y="598"/>
                  </a:lnTo>
                  <a:lnTo>
                    <a:pt x="323" y="651"/>
                  </a:lnTo>
                  <a:lnTo>
                    <a:pt x="298" y="707"/>
                  </a:lnTo>
                  <a:lnTo>
                    <a:pt x="278" y="766"/>
                  </a:lnTo>
                  <a:lnTo>
                    <a:pt x="264" y="826"/>
                  </a:lnTo>
                  <a:lnTo>
                    <a:pt x="255" y="888"/>
                  </a:lnTo>
                  <a:lnTo>
                    <a:pt x="252" y="953"/>
                  </a:lnTo>
                  <a:lnTo>
                    <a:pt x="254" y="1012"/>
                  </a:lnTo>
                  <a:lnTo>
                    <a:pt x="259" y="1067"/>
                  </a:lnTo>
                  <a:lnTo>
                    <a:pt x="267" y="1118"/>
                  </a:lnTo>
                  <a:lnTo>
                    <a:pt x="278" y="1167"/>
                  </a:lnTo>
                  <a:lnTo>
                    <a:pt x="292" y="1213"/>
                  </a:lnTo>
                  <a:lnTo>
                    <a:pt x="307" y="1256"/>
                  </a:lnTo>
                  <a:lnTo>
                    <a:pt x="324" y="1297"/>
                  </a:lnTo>
                  <a:lnTo>
                    <a:pt x="344" y="1335"/>
                  </a:lnTo>
                  <a:lnTo>
                    <a:pt x="363" y="1372"/>
                  </a:lnTo>
                  <a:lnTo>
                    <a:pt x="385" y="1407"/>
                  </a:lnTo>
                  <a:lnTo>
                    <a:pt x="405" y="1440"/>
                  </a:lnTo>
                  <a:lnTo>
                    <a:pt x="428" y="1473"/>
                  </a:lnTo>
                  <a:lnTo>
                    <a:pt x="449" y="1504"/>
                  </a:lnTo>
                  <a:lnTo>
                    <a:pt x="473" y="1540"/>
                  </a:lnTo>
                  <a:lnTo>
                    <a:pt x="497" y="1576"/>
                  </a:lnTo>
                  <a:lnTo>
                    <a:pt x="519" y="1611"/>
                  </a:lnTo>
                  <a:lnTo>
                    <a:pt x="540" y="1647"/>
                  </a:lnTo>
                  <a:lnTo>
                    <a:pt x="557" y="1685"/>
                  </a:lnTo>
                  <a:lnTo>
                    <a:pt x="572" y="1722"/>
                  </a:lnTo>
                  <a:lnTo>
                    <a:pt x="583" y="1762"/>
                  </a:lnTo>
                  <a:lnTo>
                    <a:pt x="590" y="1804"/>
                  </a:lnTo>
                  <a:lnTo>
                    <a:pt x="592" y="1848"/>
                  </a:lnTo>
                  <a:lnTo>
                    <a:pt x="595" y="1872"/>
                  </a:lnTo>
                  <a:lnTo>
                    <a:pt x="605" y="1895"/>
                  </a:lnTo>
                  <a:lnTo>
                    <a:pt x="617" y="1917"/>
                  </a:lnTo>
                  <a:lnTo>
                    <a:pt x="633" y="1936"/>
                  </a:lnTo>
                  <a:lnTo>
                    <a:pt x="651" y="1953"/>
                  </a:lnTo>
                  <a:lnTo>
                    <a:pt x="669" y="1969"/>
                  </a:lnTo>
                  <a:lnTo>
                    <a:pt x="687" y="1982"/>
                  </a:lnTo>
                  <a:lnTo>
                    <a:pt x="1300" y="1982"/>
                  </a:lnTo>
                  <a:lnTo>
                    <a:pt x="1318" y="1969"/>
                  </a:lnTo>
                  <a:lnTo>
                    <a:pt x="1336" y="1953"/>
                  </a:lnTo>
                  <a:lnTo>
                    <a:pt x="1355" y="1936"/>
                  </a:lnTo>
                  <a:lnTo>
                    <a:pt x="1370" y="1917"/>
                  </a:lnTo>
                  <a:lnTo>
                    <a:pt x="1382" y="1895"/>
                  </a:lnTo>
                  <a:lnTo>
                    <a:pt x="1391" y="1872"/>
                  </a:lnTo>
                  <a:lnTo>
                    <a:pt x="1395" y="1848"/>
                  </a:lnTo>
                  <a:lnTo>
                    <a:pt x="1397" y="1804"/>
                  </a:lnTo>
                  <a:lnTo>
                    <a:pt x="1404" y="1762"/>
                  </a:lnTo>
                  <a:lnTo>
                    <a:pt x="1415" y="1722"/>
                  </a:lnTo>
                  <a:lnTo>
                    <a:pt x="1429" y="1685"/>
                  </a:lnTo>
                  <a:lnTo>
                    <a:pt x="1447" y="1648"/>
                  </a:lnTo>
                  <a:lnTo>
                    <a:pt x="1467" y="1611"/>
                  </a:lnTo>
                  <a:lnTo>
                    <a:pt x="1489" y="1576"/>
                  </a:lnTo>
                  <a:lnTo>
                    <a:pt x="1513" y="1541"/>
                  </a:lnTo>
                  <a:lnTo>
                    <a:pt x="1537" y="1505"/>
                  </a:lnTo>
                  <a:lnTo>
                    <a:pt x="1559" y="1474"/>
                  </a:lnTo>
                  <a:lnTo>
                    <a:pt x="1580" y="1441"/>
                  </a:lnTo>
                  <a:lnTo>
                    <a:pt x="1602" y="1408"/>
                  </a:lnTo>
                  <a:lnTo>
                    <a:pt x="1623" y="1372"/>
                  </a:lnTo>
                  <a:lnTo>
                    <a:pt x="1643" y="1335"/>
                  </a:lnTo>
                  <a:lnTo>
                    <a:pt x="1662" y="1297"/>
                  </a:lnTo>
                  <a:lnTo>
                    <a:pt x="1680" y="1256"/>
                  </a:lnTo>
                  <a:lnTo>
                    <a:pt x="1695" y="1213"/>
                  </a:lnTo>
                  <a:lnTo>
                    <a:pt x="1709" y="1167"/>
                  </a:lnTo>
                  <a:lnTo>
                    <a:pt x="1720" y="1118"/>
                  </a:lnTo>
                  <a:lnTo>
                    <a:pt x="1728" y="1067"/>
                  </a:lnTo>
                  <a:lnTo>
                    <a:pt x="1733" y="1012"/>
                  </a:lnTo>
                  <a:lnTo>
                    <a:pt x="1735" y="953"/>
                  </a:lnTo>
                  <a:lnTo>
                    <a:pt x="1732" y="888"/>
                  </a:lnTo>
                  <a:lnTo>
                    <a:pt x="1724" y="826"/>
                  </a:lnTo>
                  <a:lnTo>
                    <a:pt x="1709" y="765"/>
                  </a:lnTo>
                  <a:lnTo>
                    <a:pt x="1689" y="707"/>
                  </a:lnTo>
                  <a:lnTo>
                    <a:pt x="1664" y="651"/>
                  </a:lnTo>
                  <a:lnTo>
                    <a:pt x="1634" y="597"/>
                  </a:lnTo>
                  <a:lnTo>
                    <a:pt x="1600" y="547"/>
                  </a:lnTo>
                  <a:lnTo>
                    <a:pt x="1561" y="499"/>
                  </a:lnTo>
                  <a:lnTo>
                    <a:pt x="1518" y="456"/>
                  </a:lnTo>
                  <a:lnTo>
                    <a:pt x="1472" y="415"/>
                  </a:lnTo>
                  <a:lnTo>
                    <a:pt x="1421" y="377"/>
                  </a:lnTo>
                  <a:lnTo>
                    <a:pt x="1368" y="345"/>
                  </a:lnTo>
                  <a:lnTo>
                    <a:pt x="1311" y="317"/>
                  </a:lnTo>
                  <a:lnTo>
                    <a:pt x="1252" y="293"/>
                  </a:lnTo>
                  <a:lnTo>
                    <a:pt x="1190" y="274"/>
                  </a:lnTo>
                  <a:lnTo>
                    <a:pt x="1127" y="260"/>
                  </a:lnTo>
                  <a:lnTo>
                    <a:pt x="1061" y="252"/>
                  </a:lnTo>
                  <a:lnTo>
                    <a:pt x="993" y="249"/>
                  </a:lnTo>
                  <a:close/>
                  <a:moveTo>
                    <a:pt x="993" y="0"/>
                  </a:moveTo>
                  <a:lnTo>
                    <a:pt x="1074" y="3"/>
                  </a:lnTo>
                  <a:lnTo>
                    <a:pt x="1154" y="13"/>
                  </a:lnTo>
                  <a:lnTo>
                    <a:pt x="1231" y="28"/>
                  </a:lnTo>
                  <a:lnTo>
                    <a:pt x="1307" y="48"/>
                  </a:lnTo>
                  <a:lnTo>
                    <a:pt x="1379" y="75"/>
                  </a:lnTo>
                  <a:lnTo>
                    <a:pt x="1449" y="106"/>
                  </a:lnTo>
                  <a:lnTo>
                    <a:pt x="1516" y="143"/>
                  </a:lnTo>
                  <a:lnTo>
                    <a:pt x="1579" y="184"/>
                  </a:lnTo>
                  <a:lnTo>
                    <a:pt x="1639" y="230"/>
                  </a:lnTo>
                  <a:lnTo>
                    <a:pt x="1695" y="280"/>
                  </a:lnTo>
                  <a:lnTo>
                    <a:pt x="1746" y="332"/>
                  </a:lnTo>
                  <a:lnTo>
                    <a:pt x="1795" y="390"/>
                  </a:lnTo>
                  <a:lnTo>
                    <a:pt x="1838" y="451"/>
                  </a:lnTo>
                  <a:lnTo>
                    <a:pt x="1876" y="515"/>
                  </a:lnTo>
                  <a:lnTo>
                    <a:pt x="1909" y="582"/>
                  </a:lnTo>
                  <a:lnTo>
                    <a:pt x="1935" y="652"/>
                  </a:lnTo>
                  <a:lnTo>
                    <a:pt x="1958" y="723"/>
                  </a:lnTo>
                  <a:lnTo>
                    <a:pt x="1973" y="798"/>
                  </a:lnTo>
                  <a:lnTo>
                    <a:pt x="1983" y="874"/>
                  </a:lnTo>
                  <a:lnTo>
                    <a:pt x="1987" y="953"/>
                  </a:lnTo>
                  <a:lnTo>
                    <a:pt x="1985" y="1019"/>
                  </a:lnTo>
                  <a:lnTo>
                    <a:pt x="1979" y="1082"/>
                  </a:lnTo>
                  <a:lnTo>
                    <a:pt x="1971" y="1141"/>
                  </a:lnTo>
                  <a:lnTo>
                    <a:pt x="1960" y="1198"/>
                  </a:lnTo>
                  <a:lnTo>
                    <a:pt x="1947" y="1251"/>
                  </a:lnTo>
                  <a:lnTo>
                    <a:pt x="1931" y="1301"/>
                  </a:lnTo>
                  <a:lnTo>
                    <a:pt x="1913" y="1349"/>
                  </a:lnTo>
                  <a:lnTo>
                    <a:pt x="1894" y="1393"/>
                  </a:lnTo>
                  <a:lnTo>
                    <a:pt x="1874" y="1435"/>
                  </a:lnTo>
                  <a:lnTo>
                    <a:pt x="1853" y="1475"/>
                  </a:lnTo>
                  <a:lnTo>
                    <a:pt x="1831" y="1514"/>
                  </a:lnTo>
                  <a:lnTo>
                    <a:pt x="1809" y="1549"/>
                  </a:lnTo>
                  <a:lnTo>
                    <a:pt x="1788" y="1583"/>
                  </a:lnTo>
                  <a:lnTo>
                    <a:pt x="1766" y="1614"/>
                  </a:lnTo>
                  <a:lnTo>
                    <a:pt x="1744" y="1645"/>
                  </a:lnTo>
                  <a:lnTo>
                    <a:pt x="1720" y="1683"/>
                  </a:lnTo>
                  <a:lnTo>
                    <a:pt x="1697" y="1716"/>
                  </a:lnTo>
                  <a:lnTo>
                    <a:pt x="1679" y="1747"/>
                  </a:lnTo>
                  <a:lnTo>
                    <a:pt x="1664" y="1774"/>
                  </a:lnTo>
                  <a:lnTo>
                    <a:pt x="1654" y="1800"/>
                  </a:lnTo>
                  <a:lnTo>
                    <a:pt x="1647" y="1824"/>
                  </a:lnTo>
                  <a:lnTo>
                    <a:pt x="1645" y="1848"/>
                  </a:lnTo>
                  <a:lnTo>
                    <a:pt x="1642" y="1893"/>
                  </a:lnTo>
                  <a:lnTo>
                    <a:pt x="1633" y="1938"/>
                  </a:lnTo>
                  <a:lnTo>
                    <a:pt x="1618" y="1982"/>
                  </a:lnTo>
                  <a:lnTo>
                    <a:pt x="1597" y="2025"/>
                  </a:lnTo>
                  <a:lnTo>
                    <a:pt x="1571" y="2065"/>
                  </a:lnTo>
                  <a:lnTo>
                    <a:pt x="1539" y="2104"/>
                  </a:lnTo>
                  <a:lnTo>
                    <a:pt x="1502" y="2141"/>
                  </a:lnTo>
                  <a:lnTo>
                    <a:pt x="1460" y="2174"/>
                  </a:lnTo>
                  <a:lnTo>
                    <a:pt x="1459" y="2195"/>
                  </a:lnTo>
                  <a:lnTo>
                    <a:pt x="1458" y="2219"/>
                  </a:lnTo>
                  <a:lnTo>
                    <a:pt x="1456" y="2246"/>
                  </a:lnTo>
                  <a:lnTo>
                    <a:pt x="1455" y="2273"/>
                  </a:lnTo>
                  <a:lnTo>
                    <a:pt x="1453" y="2301"/>
                  </a:lnTo>
                  <a:lnTo>
                    <a:pt x="1452" y="2328"/>
                  </a:lnTo>
                  <a:lnTo>
                    <a:pt x="1450" y="2355"/>
                  </a:lnTo>
                  <a:lnTo>
                    <a:pt x="1449" y="2378"/>
                  </a:lnTo>
                  <a:lnTo>
                    <a:pt x="1448" y="2397"/>
                  </a:lnTo>
                  <a:lnTo>
                    <a:pt x="1447" y="2414"/>
                  </a:lnTo>
                  <a:lnTo>
                    <a:pt x="1447" y="2424"/>
                  </a:lnTo>
                  <a:lnTo>
                    <a:pt x="1446" y="2427"/>
                  </a:lnTo>
                  <a:lnTo>
                    <a:pt x="1446" y="2439"/>
                  </a:lnTo>
                  <a:lnTo>
                    <a:pt x="1444" y="2453"/>
                  </a:lnTo>
                  <a:lnTo>
                    <a:pt x="1440" y="2469"/>
                  </a:lnTo>
                  <a:lnTo>
                    <a:pt x="1435" y="2485"/>
                  </a:lnTo>
                  <a:lnTo>
                    <a:pt x="1426" y="2503"/>
                  </a:lnTo>
                  <a:lnTo>
                    <a:pt x="1416" y="2521"/>
                  </a:lnTo>
                  <a:lnTo>
                    <a:pt x="1403" y="2539"/>
                  </a:lnTo>
                  <a:lnTo>
                    <a:pt x="1386" y="2558"/>
                  </a:lnTo>
                  <a:lnTo>
                    <a:pt x="1366" y="2576"/>
                  </a:lnTo>
                  <a:lnTo>
                    <a:pt x="1341" y="2594"/>
                  </a:lnTo>
                  <a:lnTo>
                    <a:pt x="1312" y="2610"/>
                  </a:lnTo>
                  <a:lnTo>
                    <a:pt x="1280" y="2626"/>
                  </a:lnTo>
                  <a:lnTo>
                    <a:pt x="1241" y="2641"/>
                  </a:lnTo>
                  <a:lnTo>
                    <a:pt x="1218" y="2669"/>
                  </a:lnTo>
                  <a:lnTo>
                    <a:pt x="1190" y="2696"/>
                  </a:lnTo>
                  <a:lnTo>
                    <a:pt x="1160" y="2720"/>
                  </a:lnTo>
                  <a:lnTo>
                    <a:pt x="1138" y="2731"/>
                  </a:lnTo>
                  <a:lnTo>
                    <a:pt x="1114" y="2738"/>
                  </a:lnTo>
                  <a:lnTo>
                    <a:pt x="1090" y="2740"/>
                  </a:lnTo>
                  <a:lnTo>
                    <a:pt x="897" y="2740"/>
                  </a:lnTo>
                  <a:lnTo>
                    <a:pt x="872" y="2738"/>
                  </a:lnTo>
                  <a:lnTo>
                    <a:pt x="849" y="2731"/>
                  </a:lnTo>
                  <a:lnTo>
                    <a:pt x="827" y="2720"/>
                  </a:lnTo>
                  <a:lnTo>
                    <a:pt x="796" y="2696"/>
                  </a:lnTo>
                  <a:lnTo>
                    <a:pt x="769" y="2669"/>
                  </a:lnTo>
                  <a:lnTo>
                    <a:pt x="746" y="2641"/>
                  </a:lnTo>
                  <a:lnTo>
                    <a:pt x="705" y="2624"/>
                  </a:lnTo>
                  <a:lnTo>
                    <a:pt x="670" y="2608"/>
                  </a:lnTo>
                  <a:lnTo>
                    <a:pt x="639" y="2590"/>
                  </a:lnTo>
                  <a:lnTo>
                    <a:pt x="615" y="2570"/>
                  </a:lnTo>
                  <a:lnTo>
                    <a:pt x="594" y="2551"/>
                  </a:lnTo>
                  <a:lnTo>
                    <a:pt x="578" y="2531"/>
                  </a:lnTo>
                  <a:lnTo>
                    <a:pt x="566" y="2511"/>
                  </a:lnTo>
                  <a:lnTo>
                    <a:pt x="555" y="2492"/>
                  </a:lnTo>
                  <a:lnTo>
                    <a:pt x="549" y="2474"/>
                  </a:lnTo>
                  <a:lnTo>
                    <a:pt x="544" y="2456"/>
                  </a:lnTo>
                  <a:lnTo>
                    <a:pt x="542" y="2441"/>
                  </a:lnTo>
                  <a:lnTo>
                    <a:pt x="541" y="2427"/>
                  </a:lnTo>
                  <a:lnTo>
                    <a:pt x="541" y="2427"/>
                  </a:lnTo>
                  <a:lnTo>
                    <a:pt x="541" y="2424"/>
                  </a:lnTo>
                  <a:lnTo>
                    <a:pt x="540" y="2414"/>
                  </a:lnTo>
                  <a:lnTo>
                    <a:pt x="539" y="2397"/>
                  </a:lnTo>
                  <a:lnTo>
                    <a:pt x="538" y="2378"/>
                  </a:lnTo>
                  <a:lnTo>
                    <a:pt x="537" y="2355"/>
                  </a:lnTo>
                  <a:lnTo>
                    <a:pt x="535" y="2328"/>
                  </a:lnTo>
                  <a:lnTo>
                    <a:pt x="534" y="2301"/>
                  </a:lnTo>
                  <a:lnTo>
                    <a:pt x="532" y="2273"/>
                  </a:lnTo>
                  <a:lnTo>
                    <a:pt x="531" y="2246"/>
                  </a:lnTo>
                  <a:lnTo>
                    <a:pt x="529" y="2219"/>
                  </a:lnTo>
                  <a:lnTo>
                    <a:pt x="528" y="2195"/>
                  </a:lnTo>
                  <a:lnTo>
                    <a:pt x="527" y="2174"/>
                  </a:lnTo>
                  <a:lnTo>
                    <a:pt x="484" y="2141"/>
                  </a:lnTo>
                  <a:lnTo>
                    <a:pt x="448" y="2104"/>
                  </a:lnTo>
                  <a:lnTo>
                    <a:pt x="416" y="2065"/>
                  </a:lnTo>
                  <a:lnTo>
                    <a:pt x="390" y="2025"/>
                  </a:lnTo>
                  <a:lnTo>
                    <a:pt x="369" y="1982"/>
                  </a:lnTo>
                  <a:lnTo>
                    <a:pt x="354" y="1938"/>
                  </a:lnTo>
                  <a:lnTo>
                    <a:pt x="345" y="1893"/>
                  </a:lnTo>
                  <a:lnTo>
                    <a:pt x="342" y="1848"/>
                  </a:lnTo>
                  <a:lnTo>
                    <a:pt x="340" y="1824"/>
                  </a:lnTo>
                  <a:lnTo>
                    <a:pt x="333" y="1800"/>
                  </a:lnTo>
                  <a:lnTo>
                    <a:pt x="322" y="1774"/>
                  </a:lnTo>
                  <a:lnTo>
                    <a:pt x="308" y="1747"/>
                  </a:lnTo>
                  <a:lnTo>
                    <a:pt x="290" y="1716"/>
                  </a:lnTo>
                  <a:lnTo>
                    <a:pt x="268" y="1683"/>
                  </a:lnTo>
                  <a:lnTo>
                    <a:pt x="242" y="1646"/>
                  </a:lnTo>
                  <a:lnTo>
                    <a:pt x="222" y="1615"/>
                  </a:lnTo>
                  <a:lnTo>
                    <a:pt x="200" y="1583"/>
                  </a:lnTo>
                  <a:lnTo>
                    <a:pt x="178" y="1549"/>
                  </a:lnTo>
                  <a:lnTo>
                    <a:pt x="156" y="1514"/>
                  </a:lnTo>
                  <a:lnTo>
                    <a:pt x="135" y="1476"/>
                  </a:lnTo>
                  <a:lnTo>
                    <a:pt x="113" y="1435"/>
                  </a:lnTo>
                  <a:lnTo>
                    <a:pt x="93" y="1393"/>
                  </a:lnTo>
                  <a:lnTo>
                    <a:pt x="74" y="1349"/>
                  </a:lnTo>
                  <a:lnTo>
                    <a:pt x="56" y="1301"/>
                  </a:lnTo>
                  <a:lnTo>
                    <a:pt x="40" y="1251"/>
                  </a:lnTo>
                  <a:lnTo>
                    <a:pt x="27" y="1198"/>
                  </a:lnTo>
                  <a:lnTo>
                    <a:pt x="16" y="1141"/>
                  </a:lnTo>
                  <a:lnTo>
                    <a:pt x="7" y="1082"/>
                  </a:lnTo>
                  <a:lnTo>
                    <a:pt x="2" y="1019"/>
                  </a:lnTo>
                  <a:lnTo>
                    <a:pt x="0" y="953"/>
                  </a:lnTo>
                  <a:lnTo>
                    <a:pt x="3" y="874"/>
                  </a:lnTo>
                  <a:lnTo>
                    <a:pt x="14" y="798"/>
                  </a:lnTo>
                  <a:lnTo>
                    <a:pt x="29" y="723"/>
                  </a:lnTo>
                  <a:lnTo>
                    <a:pt x="52" y="652"/>
                  </a:lnTo>
                  <a:lnTo>
                    <a:pt x="78" y="582"/>
                  </a:lnTo>
                  <a:lnTo>
                    <a:pt x="111" y="515"/>
                  </a:lnTo>
                  <a:lnTo>
                    <a:pt x="149" y="451"/>
                  </a:lnTo>
                  <a:lnTo>
                    <a:pt x="192" y="390"/>
                  </a:lnTo>
                  <a:lnTo>
                    <a:pt x="240" y="332"/>
                  </a:lnTo>
                  <a:lnTo>
                    <a:pt x="292" y="280"/>
                  </a:lnTo>
                  <a:lnTo>
                    <a:pt x="348" y="230"/>
                  </a:lnTo>
                  <a:lnTo>
                    <a:pt x="408" y="184"/>
                  </a:lnTo>
                  <a:lnTo>
                    <a:pt x="471" y="143"/>
                  </a:lnTo>
                  <a:lnTo>
                    <a:pt x="538" y="106"/>
                  </a:lnTo>
                  <a:lnTo>
                    <a:pt x="608" y="75"/>
                  </a:lnTo>
                  <a:lnTo>
                    <a:pt x="680" y="48"/>
                  </a:lnTo>
                  <a:lnTo>
                    <a:pt x="755" y="28"/>
                  </a:lnTo>
                  <a:lnTo>
                    <a:pt x="832" y="13"/>
                  </a:lnTo>
                  <a:lnTo>
                    <a:pt x="912" y="3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69D15FE9-0B5F-445C-AEE9-12AE64C65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1760538"/>
              <a:ext cx="28575" cy="69850"/>
            </a:xfrm>
            <a:custGeom>
              <a:avLst/>
              <a:gdLst>
                <a:gd name="T0" fmla="*/ 62 w 125"/>
                <a:gd name="T1" fmla="*/ 0 h 310"/>
                <a:gd name="T2" fmla="*/ 62 w 125"/>
                <a:gd name="T3" fmla="*/ 0 h 310"/>
                <a:gd name="T4" fmla="*/ 79 w 125"/>
                <a:gd name="T5" fmla="*/ 2 h 310"/>
                <a:gd name="T6" fmla="*/ 94 w 125"/>
                <a:gd name="T7" fmla="*/ 8 h 310"/>
                <a:gd name="T8" fmla="*/ 107 w 125"/>
                <a:gd name="T9" fmla="*/ 18 h 310"/>
                <a:gd name="T10" fmla="*/ 117 w 125"/>
                <a:gd name="T11" fmla="*/ 30 h 310"/>
                <a:gd name="T12" fmla="*/ 123 w 125"/>
                <a:gd name="T13" fmla="*/ 45 h 310"/>
                <a:gd name="T14" fmla="*/ 125 w 125"/>
                <a:gd name="T15" fmla="*/ 62 h 310"/>
                <a:gd name="T16" fmla="*/ 125 w 125"/>
                <a:gd name="T17" fmla="*/ 248 h 310"/>
                <a:gd name="T18" fmla="*/ 123 w 125"/>
                <a:gd name="T19" fmla="*/ 265 h 310"/>
                <a:gd name="T20" fmla="*/ 117 w 125"/>
                <a:gd name="T21" fmla="*/ 280 h 310"/>
                <a:gd name="T22" fmla="*/ 107 w 125"/>
                <a:gd name="T23" fmla="*/ 293 h 310"/>
                <a:gd name="T24" fmla="*/ 94 w 125"/>
                <a:gd name="T25" fmla="*/ 302 h 310"/>
                <a:gd name="T26" fmla="*/ 79 w 125"/>
                <a:gd name="T27" fmla="*/ 308 h 310"/>
                <a:gd name="T28" fmla="*/ 62 w 125"/>
                <a:gd name="T29" fmla="*/ 310 h 310"/>
                <a:gd name="T30" fmla="*/ 46 w 125"/>
                <a:gd name="T31" fmla="*/ 308 h 310"/>
                <a:gd name="T32" fmla="*/ 31 w 125"/>
                <a:gd name="T33" fmla="*/ 302 h 310"/>
                <a:gd name="T34" fmla="*/ 18 w 125"/>
                <a:gd name="T35" fmla="*/ 293 h 310"/>
                <a:gd name="T36" fmla="*/ 8 w 125"/>
                <a:gd name="T37" fmla="*/ 280 h 310"/>
                <a:gd name="T38" fmla="*/ 2 w 125"/>
                <a:gd name="T39" fmla="*/ 265 h 310"/>
                <a:gd name="T40" fmla="*/ 0 w 125"/>
                <a:gd name="T41" fmla="*/ 248 h 310"/>
                <a:gd name="T42" fmla="*/ 0 w 125"/>
                <a:gd name="T43" fmla="*/ 62 h 310"/>
                <a:gd name="T44" fmla="*/ 2 w 125"/>
                <a:gd name="T45" fmla="*/ 45 h 310"/>
                <a:gd name="T46" fmla="*/ 8 w 125"/>
                <a:gd name="T47" fmla="*/ 30 h 310"/>
                <a:gd name="T48" fmla="*/ 18 w 125"/>
                <a:gd name="T49" fmla="*/ 18 h 310"/>
                <a:gd name="T50" fmla="*/ 31 w 125"/>
                <a:gd name="T51" fmla="*/ 8 h 310"/>
                <a:gd name="T52" fmla="*/ 46 w 125"/>
                <a:gd name="T53" fmla="*/ 2 h 310"/>
                <a:gd name="T54" fmla="*/ 62 w 125"/>
                <a:gd name="T5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310">
                  <a:moveTo>
                    <a:pt x="62" y="0"/>
                  </a:moveTo>
                  <a:lnTo>
                    <a:pt x="62" y="0"/>
                  </a:lnTo>
                  <a:lnTo>
                    <a:pt x="79" y="2"/>
                  </a:lnTo>
                  <a:lnTo>
                    <a:pt x="94" y="8"/>
                  </a:lnTo>
                  <a:lnTo>
                    <a:pt x="107" y="18"/>
                  </a:lnTo>
                  <a:lnTo>
                    <a:pt x="117" y="30"/>
                  </a:lnTo>
                  <a:lnTo>
                    <a:pt x="123" y="45"/>
                  </a:lnTo>
                  <a:lnTo>
                    <a:pt x="125" y="62"/>
                  </a:lnTo>
                  <a:lnTo>
                    <a:pt x="125" y="248"/>
                  </a:lnTo>
                  <a:lnTo>
                    <a:pt x="123" y="265"/>
                  </a:lnTo>
                  <a:lnTo>
                    <a:pt x="117" y="280"/>
                  </a:lnTo>
                  <a:lnTo>
                    <a:pt x="107" y="293"/>
                  </a:lnTo>
                  <a:lnTo>
                    <a:pt x="94" y="302"/>
                  </a:lnTo>
                  <a:lnTo>
                    <a:pt x="79" y="308"/>
                  </a:lnTo>
                  <a:lnTo>
                    <a:pt x="62" y="310"/>
                  </a:lnTo>
                  <a:lnTo>
                    <a:pt x="46" y="308"/>
                  </a:lnTo>
                  <a:lnTo>
                    <a:pt x="31" y="302"/>
                  </a:lnTo>
                  <a:lnTo>
                    <a:pt x="18" y="293"/>
                  </a:lnTo>
                  <a:lnTo>
                    <a:pt x="8" y="280"/>
                  </a:lnTo>
                  <a:lnTo>
                    <a:pt x="2" y="265"/>
                  </a:lnTo>
                  <a:lnTo>
                    <a:pt x="0" y="248"/>
                  </a:lnTo>
                  <a:lnTo>
                    <a:pt x="0" y="62"/>
                  </a:lnTo>
                  <a:lnTo>
                    <a:pt x="2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6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6FB71EA7-F364-470A-A9B5-ECBCA578D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1" y="1803400"/>
              <a:ext cx="49213" cy="65088"/>
            </a:xfrm>
            <a:custGeom>
              <a:avLst/>
              <a:gdLst>
                <a:gd name="T0" fmla="*/ 62 w 219"/>
                <a:gd name="T1" fmla="*/ 0 h 287"/>
                <a:gd name="T2" fmla="*/ 79 w 219"/>
                <a:gd name="T3" fmla="*/ 2 h 287"/>
                <a:gd name="T4" fmla="*/ 93 w 219"/>
                <a:gd name="T5" fmla="*/ 8 h 287"/>
                <a:gd name="T6" fmla="*/ 107 w 219"/>
                <a:gd name="T7" fmla="*/ 18 h 287"/>
                <a:gd name="T8" fmla="*/ 117 w 219"/>
                <a:gd name="T9" fmla="*/ 32 h 287"/>
                <a:gd name="T10" fmla="*/ 211 w 219"/>
                <a:gd name="T11" fmla="*/ 193 h 287"/>
                <a:gd name="T12" fmla="*/ 217 w 219"/>
                <a:gd name="T13" fmla="*/ 209 h 287"/>
                <a:gd name="T14" fmla="*/ 219 w 219"/>
                <a:gd name="T15" fmla="*/ 225 h 287"/>
                <a:gd name="T16" fmla="*/ 217 w 219"/>
                <a:gd name="T17" fmla="*/ 240 h 287"/>
                <a:gd name="T18" fmla="*/ 211 w 219"/>
                <a:gd name="T19" fmla="*/ 256 h 287"/>
                <a:gd name="T20" fmla="*/ 202 w 219"/>
                <a:gd name="T21" fmla="*/ 269 h 287"/>
                <a:gd name="T22" fmla="*/ 189 w 219"/>
                <a:gd name="T23" fmla="*/ 279 h 287"/>
                <a:gd name="T24" fmla="*/ 173 w 219"/>
                <a:gd name="T25" fmla="*/ 285 h 287"/>
                <a:gd name="T26" fmla="*/ 157 w 219"/>
                <a:gd name="T27" fmla="*/ 287 h 287"/>
                <a:gd name="T28" fmla="*/ 140 w 219"/>
                <a:gd name="T29" fmla="*/ 285 h 287"/>
                <a:gd name="T30" fmla="*/ 126 w 219"/>
                <a:gd name="T31" fmla="*/ 279 h 287"/>
                <a:gd name="T32" fmla="*/ 113 w 219"/>
                <a:gd name="T33" fmla="*/ 269 h 287"/>
                <a:gd name="T34" fmla="*/ 102 w 219"/>
                <a:gd name="T35" fmla="*/ 256 h 287"/>
                <a:gd name="T36" fmla="*/ 8 w 219"/>
                <a:gd name="T37" fmla="*/ 94 h 287"/>
                <a:gd name="T38" fmla="*/ 2 w 219"/>
                <a:gd name="T39" fmla="*/ 78 h 287"/>
                <a:gd name="T40" fmla="*/ 0 w 219"/>
                <a:gd name="T41" fmla="*/ 62 h 287"/>
                <a:gd name="T42" fmla="*/ 2 w 219"/>
                <a:gd name="T43" fmla="*/ 47 h 287"/>
                <a:gd name="T44" fmla="*/ 8 w 219"/>
                <a:gd name="T45" fmla="*/ 32 h 287"/>
                <a:gd name="T46" fmla="*/ 18 w 219"/>
                <a:gd name="T47" fmla="*/ 19 h 287"/>
                <a:gd name="T48" fmla="*/ 31 w 219"/>
                <a:gd name="T49" fmla="*/ 9 h 287"/>
                <a:gd name="T50" fmla="*/ 47 w 219"/>
                <a:gd name="T51" fmla="*/ 2 h 287"/>
                <a:gd name="T52" fmla="*/ 62 w 219"/>
                <a:gd name="T5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287">
                  <a:moveTo>
                    <a:pt x="62" y="0"/>
                  </a:moveTo>
                  <a:lnTo>
                    <a:pt x="79" y="2"/>
                  </a:lnTo>
                  <a:lnTo>
                    <a:pt x="93" y="8"/>
                  </a:lnTo>
                  <a:lnTo>
                    <a:pt x="107" y="18"/>
                  </a:lnTo>
                  <a:lnTo>
                    <a:pt x="117" y="32"/>
                  </a:lnTo>
                  <a:lnTo>
                    <a:pt x="211" y="193"/>
                  </a:lnTo>
                  <a:lnTo>
                    <a:pt x="217" y="209"/>
                  </a:lnTo>
                  <a:lnTo>
                    <a:pt x="219" y="225"/>
                  </a:lnTo>
                  <a:lnTo>
                    <a:pt x="217" y="240"/>
                  </a:lnTo>
                  <a:lnTo>
                    <a:pt x="211" y="256"/>
                  </a:lnTo>
                  <a:lnTo>
                    <a:pt x="202" y="269"/>
                  </a:lnTo>
                  <a:lnTo>
                    <a:pt x="189" y="279"/>
                  </a:lnTo>
                  <a:lnTo>
                    <a:pt x="173" y="285"/>
                  </a:lnTo>
                  <a:lnTo>
                    <a:pt x="157" y="287"/>
                  </a:lnTo>
                  <a:lnTo>
                    <a:pt x="140" y="285"/>
                  </a:lnTo>
                  <a:lnTo>
                    <a:pt x="126" y="279"/>
                  </a:lnTo>
                  <a:lnTo>
                    <a:pt x="113" y="269"/>
                  </a:lnTo>
                  <a:lnTo>
                    <a:pt x="102" y="256"/>
                  </a:lnTo>
                  <a:lnTo>
                    <a:pt x="8" y="94"/>
                  </a:lnTo>
                  <a:lnTo>
                    <a:pt x="2" y="78"/>
                  </a:lnTo>
                  <a:lnTo>
                    <a:pt x="0" y="62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7078BF00-7779-48F7-BF6F-EBF149155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6" y="1919288"/>
              <a:ext cx="65088" cy="49213"/>
            </a:xfrm>
            <a:custGeom>
              <a:avLst/>
              <a:gdLst>
                <a:gd name="T0" fmla="*/ 62 w 288"/>
                <a:gd name="T1" fmla="*/ 0 h 218"/>
                <a:gd name="T2" fmla="*/ 78 w 288"/>
                <a:gd name="T3" fmla="*/ 2 h 218"/>
                <a:gd name="T4" fmla="*/ 94 w 288"/>
                <a:gd name="T5" fmla="*/ 8 h 218"/>
                <a:gd name="T6" fmla="*/ 257 w 288"/>
                <a:gd name="T7" fmla="*/ 101 h 218"/>
                <a:gd name="T8" fmla="*/ 271 w 288"/>
                <a:gd name="T9" fmla="*/ 112 h 218"/>
                <a:gd name="T10" fmla="*/ 280 w 288"/>
                <a:gd name="T11" fmla="*/ 124 h 218"/>
                <a:gd name="T12" fmla="*/ 286 w 288"/>
                <a:gd name="T13" fmla="*/ 140 h 218"/>
                <a:gd name="T14" fmla="*/ 288 w 288"/>
                <a:gd name="T15" fmla="*/ 155 h 218"/>
                <a:gd name="T16" fmla="*/ 286 w 288"/>
                <a:gd name="T17" fmla="*/ 171 h 218"/>
                <a:gd name="T18" fmla="*/ 280 w 288"/>
                <a:gd name="T19" fmla="*/ 186 h 218"/>
                <a:gd name="T20" fmla="*/ 270 w 288"/>
                <a:gd name="T21" fmla="*/ 200 h 218"/>
                <a:gd name="T22" fmla="*/ 256 w 288"/>
                <a:gd name="T23" fmla="*/ 210 h 218"/>
                <a:gd name="T24" fmla="*/ 241 w 288"/>
                <a:gd name="T25" fmla="*/ 216 h 218"/>
                <a:gd name="T26" fmla="*/ 226 w 288"/>
                <a:gd name="T27" fmla="*/ 218 h 218"/>
                <a:gd name="T28" fmla="*/ 209 w 288"/>
                <a:gd name="T29" fmla="*/ 216 h 218"/>
                <a:gd name="T30" fmla="*/ 194 w 288"/>
                <a:gd name="T31" fmla="*/ 209 h 218"/>
                <a:gd name="T32" fmla="*/ 31 w 288"/>
                <a:gd name="T33" fmla="*/ 116 h 218"/>
                <a:gd name="T34" fmla="*/ 17 w 288"/>
                <a:gd name="T35" fmla="*/ 106 h 218"/>
                <a:gd name="T36" fmla="*/ 8 w 288"/>
                <a:gd name="T37" fmla="*/ 93 h 218"/>
                <a:gd name="T38" fmla="*/ 2 w 288"/>
                <a:gd name="T39" fmla="*/ 79 h 218"/>
                <a:gd name="T40" fmla="*/ 0 w 288"/>
                <a:gd name="T41" fmla="*/ 62 h 218"/>
                <a:gd name="T42" fmla="*/ 2 w 288"/>
                <a:gd name="T43" fmla="*/ 46 h 218"/>
                <a:gd name="T44" fmla="*/ 8 w 288"/>
                <a:gd name="T45" fmla="*/ 31 h 218"/>
                <a:gd name="T46" fmla="*/ 18 w 288"/>
                <a:gd name="T47" fmla="*/ 17 h 218"/>
                <a:gd name="T48" fmla="*/ 32 w 288"/>
                <a:gd name="T49" fmla="*/ 8 h 218"/>
                <a:gd name="T50" fmla="*/ 46 w 288"/>
                <a:gd name="T51" fmla="*/ 2 h 218"/>
                <a:gd name="T52" fmla="*/ 62 w 288"/>
                <a:gd name="T5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18">
                  <a:moveTo>
                    <a:pt x="62" y="0"/>
                  </a:moveTo>
                  <a:lnTo>
                    <a:pt x="78" y="2"/>
                  </a:lnTo>
                  <a:lnTo>
                    <a:pt x="94" y="8"/>
                  </a:lnTo>
                  <a:lnTo>
                    <a:pt x="257" y="101"/>
                  </a:lnTo>
                  <a:lnTo>
                    <a:pt x="271" y="112"/>
                  </a:lnTo>
                  <a:lnTo>
                    <a:pt x="280" y="124"/>
                  </a:lnTo>
                  <a:lnTo>
                    <a:pt x="286" y="140"/>
                  </a:lnTo>
                  <a:lnTo>
                    <a:pt x="288" y="155"/>
                  </a:lnTo>
                  <a:lnTo>
                    <a:pt x="286" y="171"/>
                  </a:lnTo>
                  <a:lnTo>
                    <a:pt x="280" y="186"/>
                  </a:lnTo>
                  <a:lnTo>
                    <a:pt x="270" y="200"/>
                  </a:lnTo>
                  <a:lnTo>
                    <a:pt x="256" y="210"/>
                  </a:lnTo>
                  <a:lnTo>
                    <a:pt x="241" y="216"/>
                  </a:lnTo>
                  <a:lnTo>
                    <a:pt x="226" y="218"/>
                  </a:lnTo>
                  <a:lnTo>
                    <a:pt x="209" y="216"/>
                  </a:lnTo>
                  <a:lnTo>
                    <a:pt x="194" y="209"/>
                  </a:lnTo>
                  <a:lnTo>
                    <a:pt x="31" y="116"/>
                  </a:lnTo>
                  <a:lnTo>
                    <a:pt x="17" y="106"/>
                  </a:lnTo>
                  <a:lnTo>
                    <a:pt x="8" y="93"/>
                  </a:lnTo>
                  <a:lnTo>
                    <a:pt x="2" y="79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8" y="31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6" y="2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C3E3A16C-4A40-423C-B3FC-B9B49C50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2078038"/>
              <a:ext cx="71438" cy="28575"/>
            </a:xfrm>
            <a:custGeom>
              <a:avLst/>
              <a:gdLst>
                <a:gd name="T0" fmla="*/ 63 w 314"/>
                <a:gd name="T1" fmla="*/ 0 h 125"/>
                <a:gd name="T2" fmla="*/ 251 w 314"/>
                <a:gd name="T3" fmla="*/ 0 h 125"/>
                <a:gd name="T4" fmla="*/ 268 w 314"/>
                <a:gd name="T5" fmla="*/ 3 h 125"/>
                <a:gd name="T6" fmla="*/ 283 w 314"/>
                <a:gd name="T7" fmla="*/ 9 h 125"/>
                <a:gd name="T8" fmla="*/ 295 w 314"/>
                <a:gd name="T9" fmla="*/ 18 h 125"/>
                <a:gd name="T10" fmla="*/ 306 w 314"/>
                <a:gd name="T11" fmla="*/ 31 h 125"/>
                <a:gd name="T12" fmla="*/ 312 w 314"/>
                <a:gd name="T13" fmla="*/ 45 h 125"/>
                <a:gd name="T14" fmla="*/ 314 w 314"/>
                <a:gd name="T15" fmla="*/ 63 h 125"/>
                <a:gd name="T16" fmla="*/ 312 w 314"/>
                <a:gd name="T17" fmla="*/ 79 h 125"/>
                <a:gd name="T18" fmla="*/ 306 w 314"/>
                <a:gd name="T19" fmla="*/ 93 h 125"/>
                <a:gd name="T20" fmla="*/ 295 w 314"/>
                <a:gd name="T21" fmla="*/ 107 h 125"/>
                <a:gd name="T22" fmla="*/ 283 w 314"/>
                <a:gd name="T23" fmla="*/ 116 h 125"/>
                <a:gd name="T24" fmla="*/ 268 w 314"/>
                <a:gd name="T25" fmla="*/ 123 h 125"/>
                <a:gd name="T26" fmla="*/ 251 w 314"/>
                <a:gd name="T27" fmla="*/ 125 h 125"/>
                <a:gd name="T28" fmla="*/ 63 w 314"/>
                <a:gd name="T29" fmla="*/ 125 h 125"/>
                <a:gd name="T30" fmla="*/ 46 w 314"/>
                <a:gd name="T31" fmla="*/ 123 h 125"/>
                <a:gd name="T32" fmla="*/ 32 w 314"/>
                <a:gd name="T33" fmla="*/ 116 h 125"/>
                <a:gd name="T34" fmla="*/ 18 w 314"/>
                <a:gd name="T35" fmla="*/ 107 h 125"/>
                <a:gd name="T36" fmla="*/ 9 w 314"/>
                <a:gd name="T37" fmla="*/ 93 h 125"/>
                <a:gd name="T38" fmla="*/ 2 w 314"/>
                <a:gd name="T39" fmla="*/ 79 h 125"/>
                <a:gd name="T40" fmla="*/ 0 w 314"/>
                <a:gd name="T41" fmla="*/ 63 h 125"/>
                <a:gd name="T42" fmla="*/ 2 w 314"/>
                <a:gd name="T43" fmla="*/ 45 h 125"/>
                <a:gd name="T44" fmla="*/ 9 w 314"/>
                <a:gd name="T45" fmla="*/ 31 h 125"/>
                <a:gd name="T46" fmla="*/ 18 w 314"/>
                <a:gd name="T47" fmla="*/ 18 h 125"/>
                <a:gd name="T48" fmla="*/ 32 w 314"/>
                <a:gd name="T49" fmla="*/ 9 h 125"/>
                <a:gd name="T50" fmla="*/ 46 w 314"/>
                <a:gd name="T51" fmla="*/ 3 h 125"/>
                <a:gd name="T52" fmla="*/ 63 w 314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4" h="125">
                  <a:moveTo>
                    <a:pt x="63" y="0"/>
                  </a:moveTo>
                  <a:lnTo>
                    <a:pt x="251" y="0"/>
                  </a:lnTo>
                  <a:lnTo>
                    <a:pt x="268" y="3"/>
                  </a:lnTo>
                  <a:lnTo>
                    <a:pt x="283" y="9"/>
                  </a:lnTo>
                  <a:lnTo>
                    <a:pt x="295" y="18"/>
                  </a:lnTo>
                  <a:lnTo>
                    <a:pt x="306" y="31"/>
                  </a:lnTo>
                  <a:lnTo>
                    <a:pt x="312" y="45"/>
                  </a:lnTo>
                  <a:lnTo>
                    <a:pt x="314" y="63"/>
                  </a:lnTo>
                  <a:lnTo>
                    <a:pt x="312" y="79"/>
                  </a:lnTo>
                  <a:lnTo>
                    <a:pt x="306" y="93"/>
                  </a:lnTo>
                  <a:lnTo>
                    <a:pt x="295" y="107"/>
                  </a:lnTo>
                  <a:lnTo>
                    <a:pt x="283" y="116"/>
                  </a:lnTo>
                  <a:lnTo>
                    <a:pt x="268" y="123"/>
                  </a:lnTo>
                  <a:lnTo>
                    <a:pt x="251" y="125"/>
                  </a:lnTo>
                  <a:lnTo>
                    <a:pt x="63" y="125"/>
                  </a:lnTo>
                  <a:lnTo>
                    <a:pt x="46" y="123"/>
                  </a:lnTo>
                  <a:lnTo>
                    <a:pt x="32" y="116"/>
                  </a:lnTo>
                  <a:lnTo>
                    <a:pt x="18" y="107"/>
                  </a:lnTo>
                  <a:lnTo>
                    <a:pt x="9" y="9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" y="45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2" y="9"/>
                  </a:lnTo>
                  <a:lnTo>
                    <a:pt x="46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E029C7AB-32F8-4EA7-9F60-9A71B7DF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6" y="2216150"/>
              <a:ext cx="65088" cy="49213"/>
            </a:xfrm>
            <a:custGeom>
              <a:avLst/>
              <a:gdLst>
                <a:gd name="T0" fmla="*/ 226 w 288"/>
                <a:gd name="T1" fmla="*/ 0 h 218"/>
                <a:gd name="T2" fmla="*/ 242 w 288"/>
                <a:gd name="T3" fmla="*/ 3 h 218"/>
                <a:gd name="T4" fmla="*/ 256 w 288"/>
                <a:gd name="T5" fmla="*/ 8 h 218"/>
                <a:gd name="T6" fmla="*/ 270 w 288"/>
                <a:gd name="T7" fmla="*/ 18 h 218"/>
                <a:gd name="T8" fmla="*/ 280 w 288"/>
                <a:gd name="T9" fmla="*/ 31 h 218"/>
                <a:gd name="T10" fmla="*/ 286 w 288"/>
                <a:gd name="T11" fmla="*/ 46 h 218"/>
                <a:gd name="T12" fmla="*/ 288 w 288"/>
                <a:gd name="T13" fmla="*/ 63 h 218"/>
                <a:gd name="T14" fmla="*/ 286 w 288"/>
                <a:gd name="T15" fmla="*/ 78 h 218"/>
                <a:gd name="T16" fmla="*/ 280 w 288"/>
                <a:gd name="T17" fmla="*/ 93 h 218"/>
                <a:gd name="T18" fmla="*/ 270 w 288"/>
                <a:gd name="T19" fmla="*/ 106 h 218"/>
                <a:gd name="T20" fmla="*/ 257 w 288"/>
                <a:gd name="T21" fmla="*/ 117 h 218"/>
                <a:gd name="T22" fmla="*/ 94 w 288"/>
                <a:gd name="T23" fmla="*/ 209 h 218"/>
                <a:gd name="T24" fmla="*/ 79 w 288"/>
                <a:gd name="T25" fmla="*/ 215 h 218"/>
                <a:gd name="T26" fmla="*/ 62 w 288"/>
                <a:gd name="T27" fmla="*/ 218 h 218"/>
                <a:gd name="T28" fmla="*/ 46 w 288"/>
                <a:gd name="T29" fmla="*/ 215 h 218"/>
                <a:gd name="T30" fmla="*/ 32 w 288"/>
                <a:gd name="T31" fmla="*/ 210 h 218"/>
                <a:gd name="T32" fmla="*/ 18 w 288"/>
                <a:gd name="T33" fmla="*/ 200 h 218"/>
                <a:gd name="T34" fmla="*/ 8 w 288"/>
                <a:gd name="T35" fmla="*/ 187 h 218"/>
                <a:gd name="T36" fmla="*/ 2 w 288"/>
                <a:gd name="T37" fmla="*/ 172 h 218"/>
                <a:gd name="T38" fmla="*/ 0 w 288"/>
                <a:gd name="T39" fmla="*/ 155 h 218"/>
                <a:gd name="T40" fmla="*/ 2 w 288"/>
                <a:gd name="T41" fmla="*/ 140 h 218"/>
                <a:gd name="T42" fmla="*/ 8 w 288"/>
                <a:gd name="T43" fmla="*/ 125 h 218"/>
                <a:gd name="T44" fmla="*/ 17 w 288"/>
                <a:gd name="T45" fmla="*/ 113 h 218"/>
                <a:gd name="T46" fmla="*/ 31 w 288"/>
                <a:gd name="T47" fmla="*/ 102 h 218"/>
                <a:gd name="T48" fmla="*/ 194 w 288"/>
                <a:gd name="T49" fmla="*/ 9 h 218"/>
                <a:gd name="T50" fmla="*/ 210 w 288"/>
                <a:gd name="T51" fmla="*/ 2 h 218"/>
                <a:gd name="T52" fmla="*/ 226 w 288"/>
                <a:gd name="T5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18">
                  <a:moveTo>
                    <a:pt x="226" y="0"/>
                  </a:moveTo>
                  <a:lnTo>
                    <a:pt x="242" y="3"/>
                  </a:lnTo>
                  <a:lnTo>
                    <a:pt x="256" y="8"/>
                  </a:lnTo>
                  <a:lnTo>
                    <a:pt x="270" y="18"/>
                  </a:lnTo>
                  <a:lnTo>
                    <a:pt x="280" y="31"/>
                  </a:lnTo>
                  <a:lnTo>
                    <a:pt x="286" y="46"/>
                  </a:lnTo>
                  <a:lnTo>
                    <a:pt x="288" y="63"/>
                  </a:lnTo>
                  <a:lnTo>
                    <a:pt x="286" y="78"/>
                  </a:lnTo>
                  <a:lnTo>
                    <a:pt x="280" y="93"/>
                  </a:lnTo>
                  <a:lnTo>
                    <a:pt x="270" y="106"/>
                  </a:lnTo>
                  <a:lnTo>
                    <a:pt x="257" y="117"/>
                  </a:lnTo>
                  <a:lnTo>
                    <a:pt x="94" y="209"/>
                  </a:lnTo>
                  <a:lnTo>
                    <a:pt x="79" y="215"/>
                  </a:lnTo>
                  <a:lnTo>
                    <a:pt x="62" y="218"/>
                  </a:lnTo>
                  <a:lnTo>
                    <a:pt x="46" y="215"/>
                  </a:lnTo>
                  <a:lnTo>
                    <a:pt x="32" y="210"/>
                  </a:lnTo>
                  <a:lnTo>
                    <a:pt x="18" y="200"/>
                  </a:lnTo>
                  <a:lnTo>
                    <a:pt x="8" y="187"/>
                  </a:lnTo>
                  <a:lnTo>
                    <a:pt x="2" y="172"/>
                  </a:lnTo>
                  <a:lnTo>
                    <a:pt x="0" y="155"/>
                  </a:lnTo>
                  <a:lnTo>
                    <a:pt x="2" y="140"/>
                  </a:lnTo>
                  <a:lnTo>
                    <a:pt x="8" y="125"/>
                  </a:lnTo>
                  <a:lnTo>
                    <a:pt x="17" y="113"/>
                  </a:lnTo>
                  <a:lnTo>
                    <a:pt x="31" y="102"/>
                  </a:lnTo>
                  <a:lnTo>
                    <a:pt x="194" y="9"/>
                  </a:lnTo>
                  <a:lnTo>
                    <a:pt x="21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FE31C83B-EF77-4C13-B607-FDCB4B12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8401" y="2216150"/>
              <a:ext cx="66675" cy="49213"/>
            </a:xfrm>
            <a:custGeom>
              <a:avLst/>
              <a:gdLst>
                <a:gd name="T0" fmla="*/ 62 w 288"/>
                <a:gd name="T1" fmla="*/ 0 h 218"/>
                <a:gd name="T2" fmla="*/ 79 w 288"/>
                <a:gd name="T3" fmla="*/ 2 h 218"/>
                <a:gd name="T4" fmla="*/ 94 w 288"/>
                <a:gd name="T5" fmla="*/ 9 h 218"/>
                <a:gd name="T6" fmla="*/ 257 w 288"/>
                <a:gd name="T7" fmla="*/ 102 h 218"/>
                <a:gd name="T8" fmla="*/ 271 w 288"/>
                <a:gd name="T9" fmla="*/ 113 h 218"/>
                <a:gd name="T10" fmla="*/ 280 w 288"/>
                <a:gd name="T11" fmla="*/ 125 h 218"/>
                <a:gd name="T12" fmla="*/ 286 w 288"/>
                <a:gd name="T13" fmla="*/ 140 h 218"/>
                <a:gd name="T14" fmla="*/ 288 w 288"/>
                <a:gd name="T15" fmla="*/ 155 h 218"/>
                <a:gd name="T16" fmla="*/ 286 w 288"/>
                <a:gd name="T17" fmla="*/ 172 h 218"/>
                <a:gd name="T18" fmla="*/ 280 w 288"/>
                <a:gd name="T19" fmla="*/ 187 h 218"/>
                <a:gd name="T20" fmla="*/ 270 w 288"/>
                <a:gd name="T21" fmla="*/ 200 h 218"/>
                <a:gd name="T22" fmla="*/ 256 w 288"/>
                <a:gd name="T23" fmla="*/ 210 h 218"/>
                <a:gd name="T24" fmla="*/ 242 w 288"/>
                <a:gd name="T25" fmla="*/ 215 h 218"/>
                <a:gd name="T26" fmla="*/ 225 w 288"/>
                <a:gd name="T27" fmla="*/ 218 h 218"/>
                <a:gd name="T28" fmla="*/ 209 w 288"/>
                <a:gd name="T29" fmla="*/ 215 h 218"/>
                <a:gd name="T30" fmla="*/ 194 w 288"/>
                <a:gd name="T31" fmla="*/ 209 h 218"/>
                <a:gd name="T32" fmla="*/ 30 w 288"/>
                <a:gd name="T33" fmla="*/ 117 h 218"/>
                <a:gd name="T34" fmla="*/ 18 w 288"/>
                <a:gd name="T35" fmla="*/ 106 h 218"/>
                <a:gd name="T36" fmla="*/ 8 w 288"/>
                <a:gd name="T37" fmla="*/ 93 h 218"/>
                <a:gd name="T38" fmla="*/ 2 w 288"/>
                <a:gd name="T39" fmla="*/ 78 h 218"/>
                <a:gd name="T40" fmla="*/ 0 w 288"/>
                <a:gd name="T41" fmla="*/ 63 h 218"/>
                <a:gd name="T42" fmla="*/ 2 w 288"/>
                <a:gd name="T43" fmla="*/ 46 h 218"/>
                <a:gd name="T44" fmla="*/ 8 w 288"/>
                <a:gd name="T45" fmla="*/ 31 h 218"/>
                <a:gd name="T46" fmla="*/ 18 w 288"/>
                <a:gd name="T47" fmla="*/ 18 h 218"/>
                <a:gd name="T48" fmla="*/ 32 w 288"/>
                <a:gd name="T49" fmla="*/ 8 h 218"/>
                <a:gd name="T50" fmla="*/ 46 w 288"/>
                <a:gd name="T51" fmla="*/ 3 h 218"/>
                <a:gd name="T52" fmla="*/ 62 w 288"/>
                <a:gd name="T5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18">
                  <a:moveTo>
                    <a:pt x="62" y="0"/>
                  </a:moveTo>
                  <a:lnTo>
                    <a:pt x="79" y="2"/>
                  </a:lnTo>
                  <a:lnTo>
                    <a:pt x="94" y="9"/>
                  </a:lnTo>
                  <a:lnTo>
                    <a:pt x="257" y="102"/>
                  </a:lnTo>
                  <a:lnTo>
                    <a:pt x="271" y="113"/>
                  </a:lnTo>
                  <a:lnTo>
                    <a:pt x="280" y="125"/>
                  </a:lnTo>
                  <a:lnTo>
                    <a:pt x="286" y="140"/>
                  </a:lnTo>
                  <a:lnTo>
                    <a:pt x="288" y="155"/>
                  </a:lnTo>
                  <a:lnTo>
                    <a:pt x="286" y="172"/>
                  </a:lnTo>
                  <a:lnTo>
                    <a:pt x="280" y="187"/>
                  </a:lnTo>
                  <a:lnTo>
                    <a:pt x="270" y="200"/>
                  </a:lnTo>
                  <a:lnTo>
                    <a:pt x="256" y="210"/>
                  </a:lnTo>
                  <a:lnTo>
                    <a:pt x="242" y="215"/>
                  </a:lnTo>
                  <a:lnTo>
                    <a:pt x="225" y="218"/>
                  </a:lnTo>
                  <a:lnTo>
                    <a:pt x="209" y="215"/>
                  </a:lnTo>
                  <a:lnTo>
                    <a:pt x="194" y="209"/>
                  </a:lnTo>
                  <a:lnTo>
                    <a:pt x="30" y="117"/>
                  </a:lnTo>
                  <a:lnTo>
                    <a:pt x="18" y="106"/>
                  </a:lnTo>
                  <a:lnTo>
                    <a:pt x="8" y="93"/>
                  </a:lnTo>
                  <a:lnTo>
                    <a:pt x="2" y="78"/>
                  </a:lnTo>
                  <a:lnTo>
                    <a:pt x="0" y="63"/>
                  </a:lnTo>
                  <a:lnTo>
                    <a:pt x="2" y="46"/>
                  </a:lnTo>
                  <a:lnTo>
                    <a:pt x="8" y="31"/>
                  </a:lnTo>
                  <a:lnTo>
                    <a:pt x="18" y="18"/>
                  </a:lnTo>
                  <a:lnTo>
                    <a:pt x="32" y="8"/>
                  </a:lnTo>
                  <a:lnTo>
                    <a:pt x="46" y="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04E1A5A3-A176-4482-B735-125C53425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501" y="2078038"/>
              <a:ext cx="71438" cy="28575"/>
            </a:xfrm>
            <a:custGeom>
              <a:avLst/>
              <a:gdLst>
                <a:gd name="T0" fmla="*/ 62 w 314"/>
                <a:gd name="T1" fmla="*/ 0 h 125"/>
                <a:gd name="T2" fmla="*/ 251 w 314"/>
                <a:gd name="T3" fmla="*/ 0 h 125"/>
                <a:gd name="T4" fmla="*/ 268 w 314"/>
                <a:gd name="T5" fmla="*/ 3 h 125"/>
                <a:gd name="T6" fmla="*/ 283 w 314"/>
                <a:gd name="T7" fmla="*/ 9 h 125"/>
                <a:gd name="T8" fmla="*/ 295 w 314"/>
                <a:gd name="T9" fmla="*/ 18 h 125"/>
                <a:gd name="T10" fmla="*/ 305 w 314"/>
                <a:gd name="T11" fmla="*/ 31 h 125"/>
                <a:gd name="T12" fmla="*/ 312 w 314"/>
                <a:gd name="T13" fmla="*/ 45 h 125"/>
                <a:gd name="T14" fmla="*/ 314 w 314"/>
                <a:gd name="T15" fmla="*/ 63 h 125"/>
                <a:gd name="T16" fmla="*/ 312 w 314"/>
                <a:gd name="T17" fmla="*/ 79 h 125"/>
                <a:gd name="T18" fmla="*/ 305 w 314"/>
                <a:gd name="T19" fmla="*/ 93 h 125"/>
                <a:gd name="T20" fmla="*/ 295 w 314"/>
                <a:gd name="T21" fmla="*/ 107 h 125"/>
                <a:gd name="T22" fmla="*/ 283 w 314"/>
                <a:gd name="T23" fmla="*/ 116 h 125"/>
                <a:gd name="T24" fmla="*/ 268 w 314"/>
                <a:gd name="T25" fmla="*/ 123 h 125"/>
                <a:gd name="T26" fmla="*/ 251 w 314"/>
                <a:gd name="T27" fmla="*/ 125 h 125"/>
                <a:gd name="T28" fmla="*/ 62 w 314"/>
                <a:gd name="T29" fmla="*/ 125 h 125"/>
                <a:gd name="T30" fmla="*/ 46 w 314"/>
                <a:gd name="T31" fmla="*/ 123 h 125"/>
                <a:gd name="T32" fmla="*/ 31 w 314"/>
                <a:gd name="T33" fmla="*/ 116 h 125"/>
                <a:gd name="T34" fmla="*/ 18 w 314"/>
                <a:gd name="T35" fmla="*/ 107 h 125"/>
                <a:gd name="T36" fmla="*/ 8 w 314"/>
                <a:gd name="T37" fmla="*/ 93 h 125"/>
                <a:gd name="T38" fmla="*/ 2 w 314"/>
                <a:gd name="T39" fmla="*/ 79 h 125"/>
                <a:gd name="T40" fmla="*/ 0 w 314"/>
                <a:gd name="T41" fmla="*/ 63 h 125"/>
                <a:gd name="T42" fmla="*/ 2 w 314"/>
                <a:gd name="T43" fmla="*/ 45 h 125"/>
                <a:gd name="T44" fmla="*/ 8 w 314"/>
                <a:gd name="T45" fmla="*/ 31 h 125"/>
                <a:gd name="T46" fmla="*/ 18 w 314"/>
                <a:gd name="T47" fmla="*/ 18 h 125"/>
                <a:gd name="T48" fmla="*/ 31 w 314"/>
                <a:gd name="T49" fmla="*/ 9 h 125"/>
                <a:gd name="T50" fmla="*/ 46 w 314"/>
                <a:gd name="T51" fmla="*/ 3 h 125"/>
                <a:gd name="T52" fmla="*/ 62 w 314"/>
                <a:gd name="T5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4" h="125">
                  <a:moveTo>
                    <a:pt x="62" y="0"/>
                  </a:moveTo>
                  <a:lnTo>
                    <a:pt x="251" y="0"/>
                  </a:lnTo>
                  <a:lnTo>
                    <a:pt x="268" y="3"/>
                  </a:lnTo>
                  <a:lnTo>
                    <a:pt x="283" y="9"/>
                  </a:lnTo>
                  <a:lnTo>
                    <a:pt x="295" y="18"/>
                  </a:lnTo>
                  <a:lnTo>
                    <a:pt x="305" y="31"/>
                  </a:lnTo>
                  <a:lnTo>
                    <a:pt x="312" y="45"/>
                  </a:lnTo>
                  <a:lnTo>
                    <a:pt x="314" y="63"/>
                  </a:lnTo>
                  <a:lnTo>
                    <a:pt x="312" y="79"/>
                  </a:lnTo>
                  <a:lnTo>
                    <a:pt x="305" y="93"/>
                  </a:lnTo>
                  <a:lnTo>
                    <a:pt x="295" y="107"/>
                  </a:lnTo>
                  <a:lnTo>
                    <a:pt x="283" y="116"/>
                  </a:lnTo>
                  <a:lnTo>
                    <a:pt x="268" y="123"/>
                  </a:lnTo>
                  <a:lnTo>
                    <a:pt x="251" y="125"/>
                  </a:lnTo>
                  <a:lnTo>
                    <a:pt x="62" y="125"/>
                  </a:lnTo>
                  <a:lnTo>
                    <a:pt x="46" y="123"/>
                  </a:lnTo>
                  <a:lnTo>
                    <a:pt x="31" y="116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2" y="79"/>
                  </a:lnTo>
                  <a:lnTo>
                    <a:pt x="0" y="63"/>
                  </a:lnTo>
                  <a:lnTo>
                    <a:pt x="2" y="45"/>
                  </a:lnTo>
                  <a:lnTo>
                    <a:pt x="8" y="31"/>
                  </a:lnTo>
                  <a:lnTo>
                    <a:pt x="18" y="18"/>
                  </a:lnTo>
                  <a:lnTo>
                    <a:pt x="31" y="9"/>
                  </a:lnTo>
                  <a:lnTo>
                    <a:pt x="46" y="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E90F2BB7-D6CF-4E17-87C7-4B83C597E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8401" y="1919288"/>
              <a:ext cx="66675" cy="49213"/>
            </a:xfrm>
            <a:custGeom>
              <a:avLst/>
              <a:gdLst>
                <a:gd name="T0" fmla="*/ 225 w 288"/>
                <a:gd name="T1" fmla="*/ 0 h 218"/>
                <a:gd name="T2" fmla="*/ 242 w 288"/>
                <a:gd name="T3" fmla="*/ 2 h 218"/>
                <a:gd name="T4" fmla="*/ 256 w 288"/>
                <a:gd name="T5" fmla="*/ 8 h 218"/>
                <a:gd name="T6" fmla="*/ 270 w 288"/>
                <a:gd name="T7" fmla="*/ 17 h 218"/>
                <a:gd name="T8" fmla="*/ 280 w 288"/>
                <a:gd name="T9" fmla="*/ 31 h 218"/>
                <a:gd name="T10" fmla="*/ 286 w 288"/>
                <a:gd name="T11" fmla="*/ 46 h 218"/>
                <a:gd name="T12" fmla="*/ 288 w 288"/>
                <a:gd name="T13" fmla="*/ 62 h 218"/>
                <a:gd name="T14" fmla="*/ 286 w 288"/>
                <a:gd name="T15" fmla="*/ 79 h 218"/>
                <a:gd name="T16" fmla="*/ 280 w 288"/>
                <a:gd name="T17" fmla="*/ 93 h 218"/>
                <a:gd name="T18" fmla="*/ 271 w 288"/>
                <a:gd name="T19" fmla="*/ 106 h 218"/>
                <a:gd name="T20" fmla="*/ 257 w 288"/>
                <a:gd name="T21" fmla="*/ 116 h 218"/>
                <a:gd name="T22" fmla="*/ 94 w 288"/>
                <a:gd name="T23" fmla="*/ 209 h 218"/>
                <a:gd name="T24" fmla="*/ 79 w 288"/>
                <a:gd name="T25" fmla="*/ 216 h 218"/>
                <a:gd name="T26" fmla="*/ 62 w 288"/>
                <a:gd name="T27" fmla="*/ 218 h 218"/>
                <a:gd name="T28" fmla="*/ 47 w 288"/>
                <a:gd name="T29" fmla="*/ 216 h 218"/>
                <a:gd name="T30" fmla="*/ 32 w 288"/>
                <a:gd name="T31" fmla="*/ 210 h 218"/>
                <a:gd name="T32" fmla="*/ 18 w 288"/>
                <a:gd name="T33" fmla="*/ 200 h 218"/>
                <a:gd name="T34" fmla="*/ 8 w 288"/>
                <a:gd name="T35" fmla="*/ 186 h 218"/>
                <a:gd name="T36" fmla="*/ 2 w 288"/>
                <a:gd name="T37" fmla="*/ 171 h 218"/>
                <a:gd name="T38" fmla="*/ 0 w 288"/>
                <a:gd name="T39" fmla="*/ 155 h 218"/>
                <a:gd name="T40" fmla="*/ 2 w 288"/>
                <a:gd name="T41" fmla="*/ 140 h 218"/>
                <a:gd name="T42" fmla="*/ 8 w 288"/>
                <a:gd name="T43" fmla="*/ 124 h 218"/>
                <a:gd name="T44" fmla="*/ 18 w 288"/>
                <a:gd name="T45" fmla="*/ 112 h 218"/>
                <a:gd name="T46" fmla="*/ 30 w 288"/>
                <a:gd name="T47" fmla="*/ 101 h 218"/>
                <a:gd name="T48" fmla="*/ 194 w 288"/>
                <a:gd name="T49" fmla="*/ 8 h 218"/>
                <a:gd name="T50" fmla="*/ 210 w 288"/>
                <a:gd name="T51" fmla="*/ 2 h 218"/>
                <a:gd name="T52" fmla="*/ 225 w 288"/>
                <a:gd name="T5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218">
                  <a:moveTo>
                    <a:pt x="225" y="0"/>
                  </a:moveTo>
                  <a:lnTo>
                    <a:pt x="242" y="2"/>
                  </a:lnTo>
                  <a:lnTo>
                    <a:pt x="256" y="8"/>
                  </a:lnTo>
                  <a:lnTo>
                    <a:pt x="270" y="17"/>
                  </a:lnTo>
                  <a:lnTo>
                    <a:pt x="280" y="31"/>
                  </a:lnTo>
                  <a:lnTo>
                    <a:pt x="286" y="46"/>
                  </a:lnTo>
                  <a:lnTo>
                    <a:pt x="288" y="62"/>
                  </a:lnTo>
                  <a:lnTo>
                    <a:pt x="286" y="79"/>
                  </a:lnTo>
                  <a:lnTo>
                    <a:pt x="280" y="93"/>
                  </a:lnTo>
                  <a:lnTo>
                    <a:pt x="271" y="106"/>
                  </a:lnTo>
                  <a:lnTo>
                    <a:pt x="257" y="116"/>
                  </a:lnTo>
                  <a:lnTo>
                    <a:pt x="94" y="209"/>
                  </a:lnTo>
                  <a:lnTo>
                    <a:pt x="79" y="216"/>
                  </a:lnTo>
                  <a:lnTo>
                    <a:pt x="62" y="218"/>
                  </a:lnTo>
                  <a:lnTo>
                    <a:pt x="47" y="216"/>
                  </a:lnTo>
                  <a:lnTo>
                    <a:pt x="32" y="210"/>
                  </a:lnTo>
                  <a:lnTo>
                    <a:pt x="18" y="200"/>
                  </a:lnTo>
                  <a:lnTo>
                    <a:pt x="8" y="186"/>
                  </a:lnTo>
                  <a:lnTo>
                    <a:pt x="2" y="171"/>
                  </a:lnTo>
                  <a:lnTo>
                    <a:pt x="0" y="155"/>
                  </a:lnTo>
                  <a:lnTo>
                    <a:pt x="2" y="140"/>
                  </a:lnTo>
                  <a:lnTo>
                    <a:pt x="8" y="124"/>
                  </a:lnTo>
                  <a:lnTo>
                    <a:pt x="18" y="112"/>
                  </a:lnTo>
                  <a:lnTo>
                    <a:pt x="30" y="101"/>
                  </a:lnTo>
                  <a:lnTo>
                    <a:pt x="194" y="8"/>
                  </a:lnTo>
                  <a:lnTo>
                    <a:pt x="210" y="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AE2FB017-5912-4EE5-9235-5F82D89E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1803400"/>
              <a:ext cx="50800" cy="65088"/>
            </a:xfrm>
            <a:custGeom>
              <a:avLst/>
              <a:gdLst>
                <a:gd name="T0" fmla="*/ 156 w 220"/>
                <a:gd name="T1" fmla="*/ 0 h 286"/>
                <a:gd name="T2" fmla="*/ 173 w 220"/>
                <a:gd name="T3" fmla="*/ 2 h 286"/>
                <a:gd name="T4" fmla="*/ 188 w 220"/>
                <a:gd name="T5" fmla="*/ 9 h 286"/>
                <a:gd name="T6" fmla="*/ 201 w 220"/>
                <a:gd name="T7" fmla="*/ 19 h 286"/>
                <a:gd name="T8" fmla="*/ 212 w 220"/>
                <a:gd name="T9" fmla="*/ 32 h 286"/>
                <a:gd name="T10" fmla="*/ 218 w 220"/>
                <a:gd name="T11" fmla="*/ 47 h 286"/>
                <a:gd name="T12" fmla="*/ 220 w 220"/>
                <a:gd name="T13" fmla="*/ 62 h 286"/>
                <a:gd name="T14" fmla="*/ 218 w 220"/>
                <a:gd name="T15" fmla="*/ 78 h 286"/>
                <a:gd name="T16" fmla="*/ 212 w 220"/>
                <a:gd name="T17" fmla="*/ 94 h 286"/>
                <a:gd name="T18" fmla="*/ 117 w 220"/>
                <a:gd name="T19" fmla="*/ 256 h 286"/>
                <a:gd name="T20" fmla="*/ 107 w 220"/>
                <a:gd name="T21" fmla="*/ 269 h 286"/>
                <a:gd name="T22" fmla="*/ 94 w 220"/>
                <a:gd name="T23" fmla="*/ 279 h 286"/>
                <a:gd name="T24" fmla="*/ 79 w 220"/>
                <a:gd name="T25" fmla="*/ 284 h 286"/>
                <a:gd name="T26" fmla="*/ 63 w 220"/>
                <a:gd name="T27" fmla="*/ 286 h 286"/>
                <a:gd name="T28" fmla="*/ 48 w 220"/>
                <a:gd name="T29" fmla="*/ 284 h 286"/>
                <a:gd name="T30" fmla="*/ 32 w 220"/>
                <a:gd name="T31" fmla="*/ 278 h 286"/>
                <a:gd name="T32" fmla="*/ 18 w 220"/>
                <a:gd name="T33" fmla="*/ 268 h 286"/>
                <a:gd name="T34" fmla="*/ 9 w 220"/>
                <a:gd name="T35" fmla="*/ 256 h 286"/>
                <a:gd name="T36" fmla="*/ 2 w 220"/>
                <a:gd name="T37" fmla="*/ 240 h 286"/>
                <a:gd name="T38" fmla="*/ 0 w 220"/>
                <a:gd name="T39" fmla="*/ 225 h 286"/>
                <a:gd name="T40" fmla="*/ 2 w 220"/>
                <a:gd name="T41" fmla="*/ 209 h 286"/>
                <a:gd name="T42" fmla="*/ 9 w 220"/>
                <a:gd name="T43" fmla="*/ 193 h 286"/>
                <a:gd name="T44" fmla="*/ 103 w 220"/>
                <a:gd name="T45" fmla="*/ 32 h 286"/>
                <a:gd name="T46" fmla="*/ 113 w 220"/>
                <a:gd name="T47" fmla="*/ 18 h 286"/>
                <a:gd name="T48" fmla="*/ 127 w 220"/>
                <a:gd name="T49" fmla="*/ 8 h 286"/>
                <a:gd name="T50" fmla="*/ 141 w 220"/>
                <a:gd name="T51" fmla="*/ 2 h 286"/>
                <a:gd name="T52" fmla="*/ 156 w 220"/>
                <a:gd name="T5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" h="286">
                  <a:moveTo>
                    <a:pt x="156" y="0"/>
                  </a:moveTo>
                  <a:lnTo>
                    <a:pt x="173" y="2"/>
                  </a:lnTo>
                  <a:lnTo>
                    <a:pt x="188" y="9"/>
                  </a:lnTo>
                  <a:lnTo>
                    <a:pt x="201" y="19"/>
                  </a:lnTo>
                  <a:lnTo>
                    <a:pt x="212" y="32"/>
                  </a:lnTo>
                  <a:lnTo>
                    <a:pt x="218" y="47"/>
                  </a:lnTo>
                  <a:lnTo>
                    <a:pt x="220" y="62"/>
                  </a:lnTo>
                  <a:lnTo>
                    <a:pt x="218" y="78"/>
                  </a:lnTo>
                  <a:lnTo>
                    <a:pt x="212" y="94"/>
                  </a:lnTo>
                  <a:lnTo>
                    <a:pt x="117" y="256"/>
                  </a:lnTo>
                  <a:lnTo>
                    <a:pt x="107" y="269"/>
                  </a:lnTo>
                  <a:lnTo>
                    <a:pt x="94" y="279"/>
                  </a:lnTo>
                  <a:lnTo>
                    <a:pt x="79" y="284"/>
                  </a:lnTo>
                  <a:lnTo>
                    <a:pt x="63" y="286"/>
                  </a:lnTo>
                  <a:lnTo>
                    <a:pt x="48" y="284"/>
                  </a:lnTo>
                  <a:lnTo>
                    <a:pt x="32" y="278"/>
                  </a:lnTo>
                  <a:lnTo>
                    <a:pt x="18" y="268"/>
                  </a:lnTo>
                  <a:lnTo>
                    <a:pt x="9" y="256"/>
                  </a:lnTo>
                  <a:lnTo>
                    <a:pt x="2" y="240"/>
                  </a:lnTo>
                  <a:lnTo>
                    <a:pt x="0" y="225"/>
                  </a:lnTo>
                  <a:lnTo>
                    <a:pt x="2" y="209"/>
                  </a:lnTo>
                  <a:lnTo>
                    <a:pt x="9" y="193"/>
                  </a:lnTo>
                  <a:lnTo>
                    <a:pt x="103" y="32"/>
                  </a:lnTo>
                  <a:lnTo>
                    <a:pt x="113" y="18"/>
                  </a:lnTo>
                  <a:lnTo>
                    <a:pt x="127" y="8"/>
                  </a:lnTo>
                  <a:lnTo>
                    <a:pt x="141" y="2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7C68438F-EB28-43C8-B95C-92A385966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051" y="1973263"/>
              <a:ext cx="68263" cy="220663"/>
            </a:xfrm>
            <a:custGeom>
              <a:avLst/>
              <a:gdLst>
                <a:gd name="T0" fmla="*/ 150 w 301"/>
                <a:gd name="T1" fmla="*/ 0 h 971"/>
                <a:gd name="T2" fmla="*/ 181 w 301"/>
                <a:gd name="T3" fmla="*/ 2 h 971"/>
                <a:gd name="T4" fmla="*/ 208 w 301"/>
                <a:gd name="T5" fmla="*/ 8 h 971"/>
                <a:gd name="T6" fmla="*/ 232 w 301"/>
                <a:gd name="T7" fmla="*/ 17 h 971"/>
                <a:gd name="T8" fmla="*/ 253 w 301"/>
                <a:gd name="T9" fmla="*/ 30 h 971"/>
                <a:gd name="T10" fmla="*/ 270 w 301"/>
                <a:gd name="T11" fmla="*/ 46 h 971"/>
                <a:gd name="T12" fmla="*/ 284 w 301"/>
                <a:gd name="T13" fmla="*/ 66 h 971"/>
                <a:gd name="T14" fmla="*/ 294 w 301"/>
                <a:gd name="T15" fmla="*/ 89 h 971"/>
                <a:gd name="T16" fmla="*/ 299 w 301"/>
                <a:gd name="T17" fmla="*/ 116 h 971"/>
                <a:gd name="T18" fmla="*/ 301 w 301"/>
                <a:gd name="T19" fmla="*/ 147 h 971"/>
                <a:gd name="T20" fmla="*/ 301 w 301"/>
                <a:gd name="T21" fmla="*/ 367 h 971"/>
                <a:gd name="T22" fmla="*/ 300 w 301"/>
                <a:gd name="T23" fmla="*/ 396 h 971"/>
                <a:gd name="T24" fmla="*/ 297 w 301"/>
                <a:gd name="T25" fmla="*/ 426 h 971"/>
                <a:gd name="T26" fmla="*/ 294 w 301"/>
                <a:gd name="T27" fmla="*/ 457 h 971"/>
                <a:gd name="T28" fmla="*/ 235 w 301"/>
                <a:gd name="T29" fmla="*/ 900 h 971"/>
                <a:gd name="T30" fmla="*/ 230 w 301"/>
                <a:gd name="T31" fmla="*/ 922 h 971"/>
                <a:gd name="T32" fmla="*/ 223 w 301"/>
                <a:gd name="T33" fmla="*/ 939 h 971"/>
                <a:gd name="T34" fmla="*/ 214 w 301"/>
                <a:gd name="T35" fmla="*/ 951 h 971"/>
                <a:gd name="T36" fmla="*/ 202 w 301"/>
                <a:gd name="T37" fmla="*/ 961 h 971"/>
                <a:gd name="T38" fmla="*/ 187 w 301"/>
                <a:gd name="T39" fmla="*/ 967 h 971"/>
                <a:gd name="T40" fmla="*/ 170 w 301"/>
                <a:gd name="T41" fmla="*/ 970 h 971"/>
                <a:gd name="T42" fmla="*/ 150 w 301"/>
                <a:gd name="T43" fmla="*/ 971 h 971"/>
                <a:gd name="T44" fmla="*/ 131 w 301"/>
                <a:gd name="T45" fmla="*/ 970 h 971"/>
                <a:gd name="T46" fmla="*/ 113 w 301"/>
                <a:gd name="T47" fmla="*/ 967 h 971"/>
                <a:gd name="T48" fmla="*/ 99 w 301"/>
                <a:gd name="T49" fmla="*/ 961 h 971"/>
                <a:gd name="T50" fmla="*/ 87 w 301"/>
                <a:gd name="T51" fmla="*/ 951 h 971"/>
                <a:gd name="T52" fmla="*/ 78 w 301"/>
                <a:gd name="T53" fmla="*/ 939 h 971"/>
                <a:gd name="T54" fmla="*/ 70 w 301"/>
                <a:gd name="T55" fmla="*/ 922 h 971"/>
                <a:gd name="T56" fmla="*/ 66 w 301"/>
                <a:gd name="T57" fmla="*/ 900 h 971"/>
                <a:gd name="T58" fmla="*/ 7 w 301"/>
                <a:gd name="T59" fmla="*/ 457 h 971"/>
                <a:gd name="T60" fmla="*/ 4 w 301"/>
                <a:gd name="T61" fmla="*/ 426 h 971"/>
                <a:gd name="T62" fmla="*/ 1 w 301"/>
                <a:gd name="T63" fmla="*/ 396 h 971"/>
                <a:gd name="T64" fmla="*/ 0 w 301"/>
                <a:gd name="T65" fmla="*/ 367 h 971"/>
                <a:gd name="T66" fmla="*/ 0 w 301"/>
                <a:gd name="T67" fmla="*/ 147 h 971"/>
                <a:gd name="T68" fmla="*/ 2 w 301"/>
                <a:gd name="T69" fmla="*/ 116 h 971"/>
                <a:gd name="T70" fmla="*/ 7 w 301"/>
                <a:gd name="T71" fmla="*/ 89 h 971"/>
                <a:gd name="T72" fmla="*/ 17 w 301"/>
                <a:gd name="T73" fmla="*/ 66 h 971"/>
                <a:gd name="T74" fmla="*/ 30 w 301"/>
                <a:gd name="T75" fmla="*/ 46 h 971"/>
                <a:gd name="T76" fmla="*/ 48 w 301"/>
                <a:gd name="T77" fmla="*/ 30 h 971"/>
                <a:gd name="T78" fmla="*/ 68 w 301"/>
                <a:gd name="T79" fmla="*/ 17 h 971"/>
                <a:gd name="T80" fmla="*/ 93 w 301"/>
                <a:gd name="T81" fmla="*/ 8 h 971"/>
                <a:gd name="T82" fmla="*/ 120 w 301"/>
                <a:gd name="T83" fmla="*/ 2 h 971"/>
                <a:gd name="T84" fmla="*/ 150 w 301"/>
                <a:gd name="T85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971">
                  <a:moveTo>
                    <a:pt x="150" y="0"/>
                  </a:moveTo>
                  <a:lnTo>
                    <a:pt x="181" y="2"/>
                  </a:lnTo>
                  <a:lnTo>
                    <a:pt x="208" y="8"/>
                  </a:lnTo>
                  <a:lnTo>
                    <a:pt x="232" y="17"/>
                  </a:lnTo>
                  <a:lnTo>
                    <a:pt x="253" y="30"/>
                  </a:lnTo>
                  <a:lnTo>
                    <a:pt x="270" y="46"/>
                  </a:lnTo>
                  <a:lnTo>
                    <a:pt x="284" y="66"/>
                  </a:lnTo>
                  <a:lnTo>
                    <a:pt x="294" y="89"/>
                  </a:lnTo>
                  <a:lnTo>
                    <a:pt x="299" y="116"/>
                  </a:lnTo>
                  <a:lnTo>
                    <a:pt x="301" y="147"/>
                  </a:lnTo>
                  <a:lnTo>
                    <a:pt x="301" y="367"/>
                  </a:lnTo>
                  <a:lnTo>
                    <a:pt x="300" y="396"/>
                  </a:lnTo>
                  <a:lnTo>
                    <a:pt x="297" y="426"/>
                  </a:lnTo>
                  <a:lnTo>
                    <a:pt x="294" y="457"/>
                  </a:lnTo>
                  <a:lnTo>
                    <a:pt x="235" y="900"/>
                  </a:lnTo>
                  <a:lnTo>
                    <a:pt x="230" y="922"/>
                  </a:lnTo>
                  <a:lnTo>
                    <a:pt x="223" y="939"/>
                  </a:lnTo>
                  <a:lnTo>
                    <a:pt x="214" y="951"/>
                  </a:lnTo>
                  <a:lnTo>
                    <a:pt x="202" y="961"/>
                  </a:lnTo>
                  <a:lnTo>
                    <a:pt x="187" y="967"/>
                  </a:lnTo>
                  <a:lnTo>
                    <a:pt x="170" y="970"/>
                  </a:lnTo>
                  <a:lnTo>
                    <a:pt x="150" y="971"/>
                  </a:lnTo>
                  <a:lnTo>
                    <a:pt x="131" y="970"/>
                  </a:lnTo>
                  <a:lnTo>
                    <a:pt x="113" y="967"/>
                  </a:lnTo>
                  <a:lnTo>
                    <a:pt x="99" y="961"/>
                  </a:lnTo>
                  <a:lnTo>
                    <a:pt x="87" y="951"/>
                  </a:lnTo>
                  <a:lnTo>
                    <a:pt x="78" y="939"/>
                  </a:lnTo>
                  <a:lnTo>
                    <a:pt x="70" y="922"/>
                  </a:lnTo>
                  <a:lnTo>
                    <a:pt x="66" y="900"/>
                  </a:lnTo>
                  <a:lnTo>
                    <a:pt x="7" y="457"/>
                  </a:lnTo>
                  <a:lnTo>
                    <a:pt x="4" y="426"/>
                  </a:lnTo>
                  <a:lnTo>
                    <a:pt x="1" y="396"/>
                  </a:lnTo>
                  <a:lnTo>
                    <a:pt x="0" y="367"/>
                  </a:lnTo>
                  <a:lnTo>
                    <a:pt x="0" y="147"/>
                  </a:lnTo>
                  <a:lnTo>
                    <a:pt x="2" y="116"/>
                  </a:lnTo>
                  <a:lnTo>
                    <a:pt x="7" y="89"/>
                  </a:lnTo>
                  <a:lnTo>
                    <a:pt x="17" y="66"/>
                  </a:lnTo>
                  <a:lnTo>
                    <a:pt x="30" y="46"/>
                  </a:lnTo>
                  <a:lnTo>
                    <a:pt x="48" y="30"/>
                  </a:lnTo>
                  <a:lnTo>
                    <a:pt x="68" y="17"/>
                  </a:lnTo>
                  <a:lnTo>
                    <a:pt x="93" y="8"/>
                  </a:lnTo>
                  <a:lnTo>
                    <a:pt x="120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1F8F223A-A351-4B88-8225-DE5B598C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2222500"/>
              <a:ext cx="71438" cy="69850"/>
            </a:xfrm>
            <a:custGeom>
              <a:avLst/>
              <a:gdLst>
                <a:gd name="T0" fmla="*/ 157 w 314"/>
                <a:gd name="T1" fmla="*/ 0 h 312"/>
                <a:gd name="T2" fmla="*/ 189 w 314"/>
                <a:gd name="T3" fmla="*/ 4 h 312"/>
                <a:gd name="T4" fmla="*/ 218 w 314"/>
                <a:gd name="T5" fmla="*/ 13 h 312"/>
                <a:gd name="T6" fmla="*/ 245 w 314"/>
                <a:gd name="T7" fmla="*/ 27 h 312"/>
                <a:gd name="T8" fmla="*/ 268 w 314"/>
                <a:gd name="T9" fmla="*/ 46 h 312"/>
                <a:gd name="T10" fmla="*/ 288 w 314"/>
                <a:gd name="T11" fmla="*/ 69 h 312"/>
                <a:gd name="T12" fmla="*/ 302 w 314"/>
                <a:gd name="T13" fmla="*/ 96 h 312"/>
                <a:gd name="T14" fmla="*/ 311 w 314"/>
                <a:gd name="T15" fmla="*/ 125 h 312"/>
                <a:gd name="T16" fmla="*/ 314 w 314"/>
                <a:gd name="T17" fmla="*/ 156 h 312"/>
                <a:gd name="T18" fmla="*/ 311 w 314"/>
                <a:gd name="T19" fmla="*/ 187 h 312"/>
                <a:gd name="T20" fmla="*/ 302 w 314"/>
                <a:gd name="T21" fmla="*/ 217 h 312"/>
                <a:gd name="T22" fmla="*/ 288 w 314"/>
                <a:gd name="T23" fmla="*/ 243 h 312"/>
                <a:gd name="T24" fmla="*/ 268 w 314"/>
                <a:gd name="T25" fmla="*/ 266 h 312"/>
                <a:gd name="T26" fmla="*/ 245 w 314"/>
                <a:gd name="T27" fmla="*/ 285 h 312"/>
                <a:gd name="T28" fmla="*/ 218 w 314"/>
                <a:gd name="T29" fmla="*/ 299 h 312"/>
                <a:gd name="T30" fmla="*/ 189 w 314"/>
                <a:gd name="T31" fmla="*/ 308 h 312"/>
                <a:gd name="T32" fmla="*/ 157 w 314"/>
                <a:gd name="T33" fmla="*/ 312 h 312"/>
                <a:gd name="T34" fmla="*/ 126 w 314"/>
                <a:gd name="T35" fmla="*/ 308 h 312"/>
                <a:gd name="T36" fmla="*/ 97 w 314"/>
                <a:gd name="T37" fmla="*/ 299 h 312"/>
                <a:gd name="T38" fmla="*/ 70 w 314"/>
                <a:gd name="T39" fmla="*/ 285 h 312"/>
                <a:gd name="T40" fmla="*/ 47 w 314"/>
                <a:gd name="T41" fmla="*/ 266 h 312"/>
                <a:gd name="T42" fmla="*/ 27 w 314"/>
                <a:gd name="T43" fmla="*/ 243 h 312"/>
                <a:gd name="T44" fmla="*/ 13 w 314"/>
                <a:gd name="T45" fmla="*/ 217 h 312"/>
                <a:gd name="T46" fmla="*/ 3 w 314"/>
                <a:gd name="T47" fmla="*/ 187 h 312"/>
                <a:gd name="T48" fmla="*/ 0 w 314"/>
                <a:gd name="T49" fmla="*/ 156 h 312"/>
                <a:gd name="T50" fmla="*/ 3 w 314"/>
                <a:gd name="T51" fmla="*/ 125 h 312"/>
                <a:gd name="T52" fmla="*/ 13 w 314"/>
                <a:gd name="T53" fmla="*/ 96 h 312"/>
                <a:gd name="T54" fmla="*/ 27 w 314"/>
                <a:gd name="T55" fmla="*/ 69 h 312"/>
                <a:gd name="T56" fmla="*/ 47 w 314"/>
                <a:gd name="T57" fmla="*/ 46 h 312"/>
                <a:gd name="T58" fmla="*/ 70 w 314"/>
                <a:gd name="T59" fmla="*/ 27 h 312"/>
                <a:gd name="T60" fmla="*/ 97 w 314"/>
                <a:gd name="T61" fmla="*/ 13 h 312"/>
                <a:gd name="T62" fmla="*/ 126 w 314"/>
                <a:gd name="T63" fmla="*/ 4 h 312"/>
                <a:gd name="T64" fmla="*/ 157 w 314"/>
                <a:gd name="T6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312">
                  <a:moveTo>
                    <a:pt x="157" y="0"/>
                  </a:moveTo>
                  <a:lnTo>
                    <a:pt x="189" y="4"/>
                  </a:lnTo>
                  <a:lnTo>
                    <a:pt x="218" y="13"/>
                  </a:lnTo>
                  <a:lnTo>
                    <a:pt x="245" y="27"/>
                  </a:lnTo>
                  <a:lnTo>
                    <a:pt x="268" y="46"/>
                  </a:lnTo>
                  <a:lnTo>
                    <a:pt x="288" y="69"/>
                  </a:lnTo>
                  <a:lnTo>
                    <a:pt x="302" y="96"/>
                  </a:lnTo>
                  <a:lnTo>
                    <a:pt x="311" y="125"/>
                  </a:lnTo>
                  <a:lnTo>
                    <a:pt x="314" y="156"/>
                  </a:lnTo>
                  <a:lnTo>
                    <a:pt x="311" y="187"/>
                  </a:lnTo>
                  <a:lnTo>
                    <a:pt x="302" y="217"/>
                  </a:lnTo>
                  <a:lnTo>
                    <a:pt x="288" y="243"/>
                  </a:lnTo>
                  <a:lnTo>
                    <a:pt x="268" y="266"/>
                  </a:lnTo>
                  <a:lnTo>
                    <a:pt x="245" y="285"/>
                  </a:lnTo>
                  <a:lnTo>
                    <a:pt x="218" y="299"/>
                  </a:lnTo>
                  <a:lnTo>
                    <a:pt x="189" y="308"/>
                  </a:lnTo>
                  <a:lnTo>
                    <a:pt x="157" y="312"/>
                  </a:lnTo>
                  <a:lnTo>
                    <a:pt x="126" y="308"/>
                  </a:lnTo>
                  <a:lnTo>
                    <a:pt x="97" y="299"/>
                  </a:lnTo>
                  <a:lnTo>
                    <a:pt x="70" y="285"/>
                  </a:lnTo>
                  <a:lnTo>
                    <a:pt x="47" y="266"/>
                  </a:lnTo>
                  <a:lnTo>
                    <a:pt x="27" y="243"/>
                  </a:lnTo>
                  <a:lnTo>
                    <a:pt x="13" y="217"/>
                  </a:lnTo>
                  <a:lnTo>
                    <a:pt x="3" y="187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3" y="96"/>
                  </a:lnTo>
                  <a:lnTo>
                    <a:pt x="27" y="69"/>
                  </a:lnTo>
                  <a:lnTo>
                    <a:pt x="47" y="46"/>
                  </a:lnTo>
                  <a:lnTo>
                    <a:pt x="70" y="27"/>
                  </a:lnTo>
                  <a:lnTo>
                    <a:pt x="97" y="13"/>
                  </a:lnTo>
                  <a:lnTo>
                    <a:pt x="126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65">
            <a:extLst>
              <a:ext uri="{FF2B5EF4-FFF2-40B4-BE49-F238E27FC236}">
                <a16:creationId xmlns:a16="http://schemas.microsoft.com/office/drawing/2014/main" id="{42B862A8-A0E7-429C-B4BA-6A40B4452030}"/>
              </a:ext>
            </a:extLst>
          </p:cNvPr>
          <p:cNvGrpSpPr/>
          <p:nvPr/>
        </p:nvGrpSpPr>
        <p:grpSpPr>
          <a:xfrm>
            <a:off x="4714636" y="4555235"/>
            <a:ext cx="569534" cy="496817"/>
            <a:chOff x="8456613" y="3160713"/>
            <a:chExt cx="1282700" cy="1119188"/>
          </a:xfrm>
          <a:solidFill>
            <a:schemeClr val="bg1"/>
          </a:solidFill>
        </p:grpSpPr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1E55FED9-C9A5-4371-9F68-E7F46BD29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6" y="3321051"/>
              <a:ext cx="174625" cy="358775"/>
            </a:xfrm>
            <a:custGeom>
              <a:avLst/>
              <a:gdLst>
                <a:gd name="T0" fmla="*/ 319 w 554"/>
                <a:gd name="T1" fmla="*/ 4 h 1132"/>
                <a:gd name="T2" fmla="*/ 346 w 554"/>
                <a:gd name="T3" fmla="*/ 44 h 1132"/>
                <a:gd name="T4" fmla="*/ 348 w 554"/>
                <a:gd name="T5" fmla="*/ 130 h 1132"/>
                <a:gd name="T6" fmla="*/ 352 w 554"/>
                <a:gd name="T7" fmla="*/ 133 h 1132"/>
                <a:gd name="T8" fmla="*/ 366 w 554"/>
                <a:gd name="T9" fmla="*/ 136 h 1132"/>
                <a:gd name="T10" fmla="*/ 419 w 554"/>
                <a:gd name="T11" fmla="*/ 147 h 1132"/>
                <a:gd name="T12" fmla="*/ 481 w 554"/>
                <a:gd name="T13" fmla="*/ 164 h 1132"/>
                <a:gd name="T14" fmla="*/ 517 w 554"/>
                <a:gd name="T15" fmla="*/ 188 h 1132"/>
                <a:gd name="T16" fmla="*/ 496 w 554"/>
                <a:gd name="T17" fmla="*/ 272 h 1132"/>
                <a:gd name="T18" fmla="*/ 469 w 554"/>
                <a:gd name="T19" fmla="*/ 297 h 1132"/>
                <a:gd name="T20" fmla="*/ 436 w 554"/>
                <a:gd name="T21" fmla="*/ 294 h 1132"/>
                <a:gd name="T22" fmla="*/ 412 w 554"/>
                <a:gd name="T23" fmla="*/ 283 h 1132"/>
                <a:gd name="T24" fmla="*/ 350 w 554"/>
                <a:gd name="T25" fmla="*/ 267 h 1132"/>
                <a:gd name="T26" fmla="*/ 266 w 554"/>
                <a:gd name="T27" fmla="*/ 263 h 1132"/>
                <a:gd name="T28" fmla="*/ 206 w 554"/>
                <a:gd name="T29" fmla="*/ 286 h 1132"/>
                <a:gd name="T30" fmla="*/ 178 w 554"/>
                <a:gd name="T31" fmla="*/ 324 h 1132"/>
                <a:gd name="T32" fmla="*/ 174 w 554"/>
                <a:gd name="T33" fmla="*/ 369 h 1132"/>
                <a:gd name="T34" fmla="*/ 197 w 554"/>
                <a:gd name="T35" fmla="*/ 414 h 1132"/>
                <a:gd name="T36" fmla="*/ 260 w 554"/>
                <a:gd name="T37" fmla="*/ 454 h 1132"/>
                <a:gd name="T38" fmla="*/ 377 w 554"/>
                <a:gd name="T39" fmla="*/ 505 h 1132"/>
                <a:gd name="T40" fmla="*/ 488 w 554"/>
                <a:gd name="T41" fmla="*/ 579 h 1132"/>
                <a:gd name="T42" fmla="*/ 544 w 554"/>
                <a:gd name="T43" fmla="*/ 672 h 1132"/>
                <a:gd name="T44" fmla="*/ 551 w 554"/>
                <a:gd name="T45" fmla="*/ 785 h 1132"/>
                <a:gd name="T46" fmla="*/ 510 w 554"/>
                <a:gd name="T47" fmla="*/ 887 h 1132"/>
                <a:gd name="T48" fmla="*/ 424 w 554"/>
                <a:gd name="T49" fmla="*/ 960 h 1132"/>
                <a:gd name="T50" fmla="*/ 344 w 554"/>
                <a:gd name="T51" fmla="*/ 989 h 1132"/>
                <a:gd name="T52" fmla="*/ 339 w 554"/>
                <a:gd name="T53" fmla="*/ 992 h 1132"/>
                <a:gd name="T54" fmla="*/ 338 w 554"/>
                <a:gd name="T55" fmla="*/ 1088 h 1132"/>
                <a:gd name="T56" fmla="*/ 310 w 554"/>
                <a:gd name="T57" fmla="*/ 1129 h 1132"/>
                <a:gd name="T58" fmla="*/ 234 w 554"/>
                <a:gd name="T59" fmla="*/ 1129 h 1132"/>
                <a:gd name="T60" fmla="*/ 206 w 554"/>
                <a:gd name="T61" fmla="*/ 1088 h 1132"/>
                <a:gd name="T62" fmla="*/ 205 w 554"/>
                <a:gd name="T63" fmla="*/ 997 h 1132"/>
                <a:gd name="T64" fmla="*/ 199 w 554"/>
                <a:gd name="T65" fmla="*/ 994 h 1132"/>
                <a:gd name="T66" fmla="*/ 180 w 554"/>
                <a:gd name="T67" fmla="*/ 991 h 1132"/>
                <a:gd name="T68" fmla="*/ 117 w 554"/>
                <a:gd name="T69" fmla="*/ 978 h 1132"/>
                <a:gd name="T70" fmla="*/ 42 w 554"/>
                <a:gd name="T71" fmla="*/ 954 h 1132"/>
                <a:gd name="T72" fmla="*/ 3 w 554"/>
                <a:gd name="T73" fmla="*/ 926 h 1132"/>
                <a:gd name="T74" fmla="*/ 24 w 554"/>
                <a:gd name="T75" fmla="*/ 842 h 1132"/>
                <a:gd name="T76" fmla="*/ 51 w 554"/>
                <a:gd name="T77" fmla="*/ 816 h 1132"/>
                <a:gd name="T78" fmla="*/ 76 w 554"/>
                <a:gd name="T79" fmla="*/ 816 h 1132"/>
                <a:gd name="T80" fmla="*/ 93 w 554"/>
                <a:gd name="T81" fmla="*/ 823 h 1132"/>
                <a:gd name="T82" fmla="*/ 140 w 554"/>
                <a:gd name="T83" fmla="*/ 841 h 1132"/>
                <a:gd name="T84" fmla="*/ 205 w 554"/>
                <a:gd name="T85" fmla="*/ 859 h 1132"/>
                <a:gd name="T86" fmla="*/ 283 w 554"/>
                <a:gd name="T87" fmla="*/ 861 h 1132"/>
                <a:gd name="T88" fmla="*/ 360 w 554"/>
                <a:gd name="T89" fmla="*/ 825 h 1132"/>
                <a:gd name="T90" fmla="*/ 390 w 554"/>
                <a:gd name="T91" fmla="*/ 756 h 1132"/>
                <a:gd name="T92" fmla="*/ 365 w 554"/>
                <a:gd name="T93" fmla="*/ 690 h 1132"/>
                <a:gd name="T94" fmla="*/ 288 w 554"/>
                <a:gd name="T95" fmla="*/ 636 h 1132"/>
                <a:gd name="T96" fmla="*/ 183 w 554"/>
                <a:gd name="T97" fmla="*/ 591 h 1132"/>
                <a:gd name="T98" fmla="*/ 95 w 554"/>
                <a:gd name="T99" fmla="*/ 540 h 1132"/>
                <a:gd name="T100" fmla="*/ 32 w 554"/>
                <a:gd name="T101" fmla="*/ 467 h 1132"/>
                <a:gd name="T102" fmla="*/ 9 w 554"/>
                <a:gd name="T103" fmla="*/ 369 h 1132"/>
                <a:gd name="T104" fmla="*/ 33 w 554"/>
                <a:gd name="T105" fmla="*/ 267 h 1132"/>
                <a:gd name="T106" fmla="*/ 101 w 554"/>
                <a:gd name="T107" fmla="*/ 187 h 1132"/>
                <a:gd name="T108" fmla="*/ 206 w 554"/>
                <a:gd name="T109" fmla="*/ 139 h 1132"/>
                <a:gd name="T110" fmla="*/ 212 w 554"/>
                <a:gd name="T111" fmla="*/ 137 h 1132"/>
                <a:gd name="T112" fmla="*/ 216 w 554"/>
                <a:gd name="T113" fmla="*/ 130 h 1132"/>
                <a:gd name="T114" fmla="*/ 229 w 554"/>
                <a:gd name="T115" fmla="*/ 12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4" h="1132">
                  <a:moveTo>
                    <a:pt x="261" y="0"/>
                  </a:moveTo>
                  <a:lnTo>
                    <a:pt x="300" y="0"/>
                  </a:lnTo>
                  <a:lnTo>
                    <a:pt x="319" y="4"/>
                  </a:lnTo>
                  <a:lnTo>
                    <a:pt x="333" y="12"/>
                  </a:lnTo>
                  <a:lnTo>
                    <a:pt x="343" y="27"/>
                  </a:lnTo>
                  <a:lnTo>
                    <a:pt x="346" y="44"/>
                  </a:lnTo>
                  <a:lnTo>
                    <a:pt x="347" y="125"/>
                  </a:lnTo>
                  <a:lnTo>
                    <a:pt x="347" y="128"/>
                  </a:lnTo>
                  <a:lnTo>
                    <a:pt x="348" y="130"/>
                  </a:lnTo>
                  <a:lnTo>
                    <a:pt x="349" y="131"/>
                  </a:lnTo>
                  <a:lnTo>
                    <a:pt x="350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7" y="133"/>
                  </a:lnTo>
                  <a:lnTo>
                    <a:pt x="366" y="136"/>
                  </a:lnTo>
                  <a:lnTo>
                    <a:pt x="381" y="138"/>
                  </a:lnTo>
                  <a:lnTo>
                    <a:pt x="398" y="142"/>
                  </a:lnTo>
                  <a:lnTo>
                    <a:pt x="419" y="147"/>
                  </a:lnTo>
                  <a:lnTo>
                    <a:pt x="440" y="152"/>
                  </a:lnTo>
                  <a:lnTo>
                    <a:pt x="462" y="158"/>
                  </a:lnTo>
                  <a:lnTo>
                    <a:pt x="481" y="164"/>
                  </a:lnTo>
                  <a:lnTo>
                    <a:pt x="500" y="171"/>
                  </a:lnTo>
                  <a:lnTo>
                    <a:pt x="510" y="177"/>
                  </a:lnTo>
                  <a:lnTo>
                    <a:pt x="517" y="188"/>
                  </a:lnTo>
                  <a:lnTo>
                    <a:pt x="521" y="201"/>
                  </a:lnTo>
                  <a:lnTo>
                    <a:pt x="518" y="215"/>
                  </a:lnTo>
                  <a:lnTo>
                    <a:pt x="496" y="272"/>
                  </a:lnTo>
                  <a:lnTo>
                    <a:pt x="490" y="283"/>
                  </a:lnTo>
                  <a:lnTo>
                    <a:pt x="480" y="291"/>
                  </a:lnTo>
                  <a:lnTo>
                    <a:pt x="469" y="297"/>
                  </a:lnTo>
                  <a:lnTo>
                    <a:pt x="457" y="298"/>
                  </a:lnTo>
                  <a:lnTo>
                    <a:pt x="446" y="297"/>
                  </a:lnTo>
                  <a:lnTo>
                    <a:pt x="436" y="294"/>
                  </a:lnTo>
                  <a:lnTo>
                    <a:pt x="434" y="292"/>
                  </a:lnTo>
                  <a:lnTo>
                    <a:pt x="425" y="289"/>
                  </a:lnTo>
                  <a:lnTo>
                    <a:pt x="412" y="283"/>
                  </a:lnTo>
                  <a:lnTo>
                    <a:pt x="395" y="278"/>
                  </a:lnTo>
                  <a:lnTo>
                    <a:pt x="374" y="272"/>
                  </a:lnTo>
                  <a:lnTo>
                    <a:pt x="350" y="267"/>
                  </a:lnTo>
                  <a:lnTo>
                    <a:pt x="324" y="263"/>
                  </a:lnTo>
                  <a:lnTo>
                    <a:pt x="294" y="262"/>
                  </a:lnTo>
                  <a:lnTo>
                    <a:pt x="266" y="263"/>
                  </a:lnTo>
                  <a:lnTo>
                    <a:pt x="243" y="268"/>
                  </a:lnTo>
                  <a:lnTo>
                    <a:pt x="223" y="276"/>
                  </a:lnTo>
                  <a:lnTo>
                    <a:pt x="206" y="286"/>
                  </a:lnTo>
                  <a:lnTo>
                    <a:pt x="194" y="297"/>
                  </a:lnTo>
                  <a:lnTo>
                    <a:pt x="184" y="311"/>
                  </a:lnTo>
                  <a:lnTo>
                    <a:pt x="178" y="324"/>
                  </a:lnTo>
                  <a:lnTo>
                    <a:pt x="173" y="339"/>
                  </a:lnTo>
                  <a:lnTo>
                    <a:pt x="172" y="354"/>
                  </a:lnTo>
                  <a:lnTo>
                    <a:pt x="174" y="369"/>
                  </a:lnTo>
                  <a:lnTo>
                    <a:pt x="178" y="385"/>
                  </a:lnTo>
                  <a:lnTo>
                    <a:pt x="185" y="400"/>
                  </a:lnTo>
                  <a:lnTo>
                    <a:pt x="197" y="414"/>
                  </a:lnTo>
                  <a:lnTo>
                    <a:pt x="213" y="427"/>
                  </a:lnTo>
                  <a:lnTo>
                    <a:pt x="234" y="440"/>
                  </a:lnTo>
                  <a:lnTo>
                    <a:pt x="260" y="454"/>
                  </a:lnTo>
                  <a:lnTo>
                    <a:pt x="290" y="469"/>
                  </a:lnTo>
                  <a:lnTo>
                    <a:pt x="328" y="483"/>
                  </a:lnTo>
                  <a:lnTo>
                    <a:pt x="377" y="505"/>
                  </a:lnTo>
                  <a:lnTo>
                    <a:pt x="420" y="529"/>
                  </a:lnTo>
                  <a:lnTo>
                    <a:pt x="457" y="553"/>
                  </a:lnTo>
                  <a:lnTo>
                    <a:pt x="488" y="579"/>
                  </a:lnTo>
                  <a:lnTo>
                    <a:pt x="512" y="608"/>
                  </a:lnTo>
                  <a:lnTo>
                    <a:pt x="530" y="639"/>
                  </a:lnTo>
                  <a:lnTo>
                    <a:pt x="544" y="672"/>
                  </a:lnTo>
                  <a:lnTo>
                    <a:pt x="551" y="707"/>
                  </a:lnTo>
                  <a:lnTo>
                    <a:pt x="554" y="746"/>
                  </a:lnTo>
                  <a:lnTo>
                    <a:pt x="551" y="785"/>
                  </a:lnTo>
                  <a:lnTo>
                    <a:pt x="543" y="822"/>
                  </a:lnTo>
                  <a:lnTo>
                    <a:pt x="529" y="855"/>
                  </a:lnTo>
                  <a:lnTo>
                    <a:pt x="510" y="887"/>
                  </a:lnTo>
                  <a:lnTo>
                    <a:pt x="485" y="915"/>
                  </a:lnTo>
                  <a:lnTo>
                    <a:pt x="457" y="940"/>
                  </a:lnTo>
                  <a:lnTo>
                    <a:pt x="424" y="960"/>
                  </a:lnTo>
                  <a:lnTo>
                    <a:pt x="386" y="976"/>
                  </a:lnTo>
                  <a:lnTo>
                    <a:pt x="346" y="989"/>
                  </a:lnTo>
                  <a:lnTo>
                    <a:pt x="344" y="989"/>
                  </a:lnTo>
                  <a:lnTo>
                    <a:pt x="343" y="990"/>
                  </a:lnTo>
                  <a:lnTo>
                    <a:pt x="341" y="991"/>
                  </a:lnTo>
                  <a:lnTo>
                    <a:pt x="339" y="992"/>
                  </a:lnTo>
                  <a:lnTo>
                    <a:pt x="338" y="995"/>
                  </a:lnTo>
                  <a:lnTo>
                    <a:pt x="338" y="998"/>
                  </a:lnTo>
                  <a:lnTo>
                    <a:pt x="338" y="1088"/>
                  </a:lnTo>
                  <a:lnTo>
                    <a:pt x="335" y="1105"/>
                  </a:lnTo>
                  <a:lnTo>
                    <a:pt x="325" y="1120"/>
                  </a:lnTo>
                  <a:lnTo>
                    <a:pt x="310" y="1129"/>
                  </a:lnTo>
                  <a:lnTo>
                    <a:pt x="293" y="1132"/>
                  </a:lnTo>
                  <a:lnTo>
                    <a:pt x="251" y="1132"/>
                  </a:lnTo>
                  <a:lnTo>
                    <a:pt x="234" y="1129"/>
                  </a:lnTo>
                  <a:lnTo>
                    <a:pt x="219" y="1120"/>
                  </a:lnTo>
                  <a:lnTo>
                    <a:pt x="210" y="1105"/>
                  </a:lnTo>
                  <a:lnTo>
                    <a:pt x="206" y="1088"/>
                  </a:lnTo>
                  <a:lnTo>
                    <a:pt x="206" y="1003"/>
                  </a:lnTo>
                  <a:lnTo>
                    <a:pt x="206" y="1000"/>
                  </a:lnTo>
                  <a:lnTo>
                    <a:pt x="205" y="997"/>
                  </a:lnTo>
                  <a:lnTo>
                    <a:pt x="202" y="996"/>
                  </a:lnTo>
                  <a:lnTo>
                    <a:pt x="201" y="995"/>
                  </a:lnTo>
                  <a:lnTo>
                    <a:pt x="199" y="994"/>
                  </a:lnTo>
                  <a:lnTo>
                    <a:pt x="197" y="994"/>
                  </a:lnTo>
                  <a:lnTo>
                    <a:pt x="193" y="994"/>
                  </a:lnTo>
                  <a:lnTo>
                    <a:pt x="180" y="991"/>
                  </a:lnTo>
                  <a:lnTo>
                    <a:pt x="163" y="987"/>
                  </a:lnTo>
                  <a:lnTo>
                    <a:pt x="141" y="983"/>
                  </a:lnTo>
                  <a:lnTo>
                    <a:pt x="117" y="978"/>
                  </a:lnTo>
                  <a:lnTo>
                    <a:pt x="92" y="970"/>
                  </a:lnTo>
                  <a:lnTo>
                    <a:pt x="66" y="963"/>
                  </a:lnTo>
                  <a:lnTo>
                    <a:pt x="42" y="954"/>
                  </a:lnTo>
                  <a:lnTo>
                    <a:pt x="21" y="945"/>
                  </a:lnTo>
                  <a:lnTo>
                    <a:pt x="11" y="937"/>
                  </a:lnTo>
                  <a:lnTo>
                    <a:pt x="3" y="926"/>
                  </a:lnTo>
                  <a:lnTo>
                    <a:pt x="0" y="914"/>
                  </a:lnTo>
                  <a:lnTo>
                    <a:pt x="3" y="899"/>
                  </a:lnTo>
                  <a:lnTo>
                    <a:pt x="24" y="842"/>
                  </a:lnTo>
                  <a:lnTo>
                    <a:pt x="30" y="831"/>
                  </a:lnTo>
                  <a:lnTo>
                    <a:pt x="40" y="822"/>
                  </a:lnTo>
                  <a:lnTo>
                    <a:pt x="51" y="816"/>
                  </a:lnTo>
                  <a:lnTo>
                    <a:pt x="64" y="814"/>
                  </a:lnTo>
                  <a:lnTo>
                    <a:pt x="70" y="815"/>
                  </a:lnTo>
                  <a:lnTo>
                    <a:pt x="76" y="816"/>
                  </a:lnTo>
                  <a:lnTo>
                    <a:pt x="82" y="819"/>
                  </a:lnTo>
                  <a:lnTo>
                    <a:pt x="86" y="820"/>
                  </a:lnTo>
                  <a:lnTo>
                    <a:pt x="93" y="823"/>
                  </a:lnTo>
                  <a:lnTo>
                    <a:pt x="106" y="828"/>
                  </a:lnTo>
                  <a:lnTo>
                    <a:pt x="122" y="834"/>
                  </a:lnTo>
                  <a:lnTo>
                    <a:pt x="140" y="841"/>
                  </a:lnTo>
                  <a:lnTo>
                    <a:pt x="161" y="848"/>
                  </a:lnTo>
                  <a:lnTo>
                    <a:pt x="183" y="854"/>
                  </a:lnTo>
                  <a:lnTo>
                    <a:pt x="205" y="859"/>
                  </a:lnTo>
                  <a:lnTo>
                    <a:pt x="228" y="863"/>
                  </a:lnTo>
                  <a:lnTo>
                    <a:pt x="249" y="864"/>
                  </a:lnTo>
                  <a:lnTo>
                    <a:pt x="283" y="861"/>
                  </a:lnTo>
                  <a:lnTo>
                    <a:pt x="314" y="853"/>
                  </a:lnTo>
                  <a:lnTo>
                    <a:pt x="339" y="841"/>
                  </a:lnTo>
                  <a:lnTo>
                    <a:pt x="360" y="825"/>
                  </a:lnTo>
                  <a:lnTo>
                    <a:pt x="376" y="805"/>
                  </a:lnTo>
                  <a:lnTo>
                    <a:pt x="386" y="782"/>
                  </a:lnTo>
                  <a:lnTo>
                    <a:pt x="390" y="756"/>
                  </a:lnTo>
                  <a:lnTo>
                    <a:pt x="387" y="732"/>
                  </a:lnTo>
                  <a:lnTo>
                    <a:pt x="379" y="711"/>
                  </a:lnTo>
                  <a:lnTo>
                    <a:pt x="365" y="690"/>
                  </a:lnTo>
                  <a:lnTo>
                    <a:pt x="347" y="672"/>
                  </a:lnTo>
                  <a:lnTo>
                    <a:pt x="321" y="653"/>
                  </a:lnTo>
                  <a:lnTo>
                    <a:pt x="288" y="636"/>
                  </a:lnTo>
                  <a:lnTo>
                    <a:pt x="249" y="619"/>
                  </a:lnTo>
                  <a:lnTo>
                    <a:pt x="216" y="606"/>
                  </a:lnTo>
                  <a:lnTo>
                    <a:pt x="183" y="591"/>
                  </a:lnTo>
                  <a:lnTo>
                    <a:pt x="151" y="575"/>
                  </a:lnTo>
                  <a:lnTo>
                    <a:pt x="122" y="558"/>
                  </a:lnTo>
                  <a:lnTo>
                    <a:pt x="95" y="540"/>
                  </a:lnTo>
                  <a:lnTo>
                    <a:pt x="70" y="518"/>
                  </a:lnTo>
                  <a:lnTo>
                    <a:pt x="49" y="494"/>
                  </a:lnTo>
                  <a:lnTo>
                    <a:pt x="32" y="467"/>
                  </a:lnTo>
                  <a:lnTo>
                    <a:pt x="20" y="438"/>
                  </a:lnTo>
                  <a:lnTo>
                    <a:pt x="11" y="405"/>
                  </a:lnTo>
                  <a:lnTo>
                    <a:pt x="9" y="369"/>
                  </a:lnTo>
                  <a:lnTo>
                    <a:pt x="11" y="333"/>
                  </a:lnTo>
                  <a:lnTo>
                    <a:pt x="20" y="298"/>
                  </a:lnTo>
                  <a:lnTo>
                    <a:pt x="33" y="267"/>
                  </a:lnTo>
                  <a:lnTo>
                    <a:pt x="52" y="237"/>
                  </a:lnTo>
                  <a:lnTo>
                    <a:pt x="74" y="210"/>
                  </a:lnTo>
                  <a:lnTo>
                    <a:pt x="101" y="187"/>
                  </a:lnTo>
                  <a:lnTo>
                    <a:pt x="133" y="168"/>
                  </a:lnTo>
                  <a:lnTo>
                    <a:pt x="167" y="152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10" y="138"/>
                  </a:lnTo>
                  <a:lnTo>
                    <a:pt x="212" y="137"/>
                  </a:lnTo>
                  <a:lnTo>
                    <a:pt x="213" y="135"/>
                  </a:lnTo>
                  <a:lnTo>
                    <a:pt x="216" y="132"/>
                  </a:lnTo>
                  <a:lnTo>
                    <a:pt x="216" y="130"/>
                  </a:lnTo>
                  <a:lnTo>
                    <a:pt x="216" y="44"/>
                  </a:lnTo>
                  <a:lnTo>
                    <a:pt x="219" y="27"/>
                  </a:lnTo>
                  <a:lnTo>
                    <a:pt x="229" y="12"/>
                  </a:lnTo>
                  <a:lnTo>
                    <a:pt x="244" y="4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99D7FB6A-F2AB-4625-983A-CCBA41A7E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863" y="3160713"/>
              <a:ext cx="679450" cy="677863"/>
            </a:xfrm>
            <a:custGeom>
              <a:avLst/>
              <a:gdLst>
                <a:gd name="T0" fmla="*/ 913 w 2136"/>
                <a:gd name="T1" fmla="*/ 263 h 2135"/>
                <a:gd name="T2" fmla="*/ 698 w 2136"/>
                <a:gd name="T3" fmla="*/ 337 h 2135"/>
                <a:gd name="T4" fmla="*/ 515 w 2136"/>
                <a:gd name="T5" fmla="*/ 463 h 2135"/>
                <a:gd name="T6" fmla="*/ 373 w 2136"/>
                <a:gd name="T7" fmla="*/ 633 h 2135"/>
                <a:gd name="T8" fmla="*/ 281 w 2136"/>
                <a:gd name="T9" fmla="*/ 837 h 2135"/>
                <a:gd name="T10" fmla="*/ 248 w 2136"/>
                <a:gd name="T11" fmla="*/ 1068 h 2135"/>
                <a:gd name="T12" fmla="*/ 281 w 2136"/>
                <a:gd name="T13" fmla="*/ 1299 h 2135"/>
                <a:gd name="T14" fmla="*/ 373 w 2136"/>
                <a:gd name="T15" fmla="*/ 1503 h 2135"/>
                <a:gd name="T16" fmla="*/ 515 w 2136"/>
                <a:gd name="T17" fmla="*/ 1673 h 2135"/>
                <a:gd name="T18" fmla="*/ 698 w 2136"/>
                <a:gd name="T19" fmla="*/ 1800 h 2135"/>
                <a:gd name="T20" fmla="*/ 913 w 2136"/>
                <a:gd name="T21" fmla="*/ 1872 h 2135"/>
                <a:gd name="T22" fmla="*/ 1148 w 2136"/>
                <a:gd name="T23" fmla="*/ 1883 h 2135"/>
                <a:gd name="T24" fmla="*/ 1370 w 2136"/>
                <a:gd name="T25" fmla="*/ 1831 h 2135"/>
                <a:gd name="T26" fmla="*/ 1564 w 2136"/>
                <a:gd name="T27" fmla="*/ 1721 h 2135"/>
                <a:gd name="T28" fmla="*/ 1721 w 2136"/>
                <a:gd name="T29" fmla="*/ 1564 h 2135"/>
                <a:gd name="T30" fmla="*/ 1831 w 2136"/>
                <a:gd name="T31" fmla="*/ 1369 h 2135"/>
                <a:gd name="T32" fmla="*/ 1885 w 2136"/>
                <a:gd name="T33" fmla="*/ 1147 h 2135"/>
                <a:gd name="T34" fmla="*/ 1874 w 2136"/>
                <a:gd name="T35" fmla="*/ 912 h 2135"/>
                <a:gd name="T36" fmla="*/ 1800 w 2136"/>
                <a:gd name="T37" fmla="*/ 698 h 2135"/>
                <a:gd name="T38" fmla="*/ 1674 w 2136"/>
                <a:gd name="T39" fmla="*/ 515 h 2135"/>
                <a:gd name="T40" fmla="*/ 1504 w 2136"/>
                <a:gd name="T41" fmla="*/ 373 h 2135"/>
                <a:gd name="T42" fmla="*/ 1298 w 2136"/>
                <a:gd name="T43" fmla="*/ 280 h 2135"/>
                <a:gd name="T44" fmla="*/ 1068 w 2136"/>
                <a:gd name="T45" fmla="*/ 249 h 2135"/>
                <a:gd name="T46" fmla="*/ 1241 w 2136"/>
                <a:gd name="T47" fmla="*/ 15 h 2135"/>
                <a:gd name="T48" fmla="*/ 1483 w 2136"/>
                <a:gd name="T49" fmla="*/ 85 h 2135"/>
                <a:gd name="T50" fmla="*/ 1698 w 2136"/>
                <a:gd name="T51" fmla="*/ 207 h 2135"/>
                <a:gd name="T52" fmla="*/ 1878 w 2136"/>
                <a:gd name="T53" fmla="*/ 373 h 2135"/>
                <a:gd name="T54" fmla="*/ 2017 w 2136"/>
                <a:gd name="T55" fmla="*/ 578 h 2135"/>
                <a:gd name="T56" fmla="*/ 2105 w 2136"/>
                <a:gd name="T57" fmla="*/ 811 h 2135"/>
                <a:gd name="T58" fmla="*/ 2136 w 2136"/>
                <a:gd name="T59" fmla="*/ 1068 h 2135"/>
                <a:gd name="T60" fmla="*/ 2105 w 2136"/>
                <a:gd name="T61" fmla="*/ 1324 h 2135"/>
                <a:gd name="T62" fmla="*/ 2017 w 2136"/>
                <a:gd name="T63" fmla="*/ 1558 h 2135"/>
                <a:gd name="T64" fmla="*/ 1878 w 2136"/>
                <a:gd name="T65" fmla="*/ 1762 h 2135"/>
                <a:gd name="T66" fmla="*/ 1698 w 2136"/>
                <a:gd name="T67" fmla="*/ 1929 h 2135"/>
                <a:gd name="T68" fmla="*/ 1483 w 2136"/>
                <a:gd name="T69" fmla="*/ 2051 h 2135"/>
                <a:gd name="T70" fmla="*/ 1241 w 2136"/>
                <a:gd name="T71" fmla="*/ 2121 h 2135"/>
                <a:gd name="T72" fmla="*/ 980 w 2136"/>
                <a:gd name="T73" fmla="*/ 2132 h 2135"/>
                <a:gd name="T74" fmla="*/ 730 w 2136"/>
                <a:gd name="T75" fmla="*/ 2080 h 2135"/>
                <a:gd name="T76" fmla="*/ 506 w 2136"/>
                <a:gd name="T77" fmla="*/ 1975 h 2135"/>
                <a:gd name="T78" fmla="*/ 313 w 2136"/>
                <a:gd name="T79" fmla="*/ 1822 h 2135"/>
                <a:gd name="T80" fmla="*/ 161 w 2136"/>
                <a:gd name="T81" fmla="*/ 1630 h 2135"/>
                <a:gd name="T82" fmla="*/ 54 w 2136"/>
                <a:gd name="T83" fmla="*/ 1405 h 2135"/>
                <a:gd name="T84" fmla="*/ 4 w 2136"/>
                <a:gd name="T85" fmla="*/ 1155 h 2135"/>
                <a:gd name="T86" fmla="*/ 14 w 2136"/>
                <a:gd name="T87" fmla="*/ 895 h 2135"/>
                <a:gd name="T88" fmla="*/ 84 w 2136"/>
                <a:gd name="T89" fmla="*/ 652 h 2135"/>
                <a:gd name="T90" fmla="*/ 206 w 2136"/>
                <a:gd name="T91" fmla="*/ 437 h 2135"/>
                <a:gd name="T92" fmla="*/ 373 w 2136"/>
                <a:gd name="T93" fmla="*/ 257 h 2135"/>
                <a:gd name="T94" fmla="*/ 577 w 2136"/>
                <a:gd name="T95" fmla="*/ 120 h 2135"/>
                <a:gd name="T96" fmla="*/ 811 w 2136"/>
                <a:gd name="T97" fmla="*/ 32 h 2135"/>
                <a:gd name="T98" fmla="*/ 1068 w 2136"/>
                <a:gd name="T9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36" h="2135">
                  <a:moveTo>
                    <a:pt x="1068" y="249"/>
                  </a:moveTo>
                  <a:lnTo>
                    <a:pt x="988" y="252"/>
                  </a:lnTo>
                  <a:lnTo>
                    <a:pt x="913" y="263"/>
                  </a:lnTo>
                  <a:lnTo>
                    <a:pt x="838" y="280"/>
                  </a:lnTo>
                  <a:lnTo>
                    <a:pt x="766" y="305"/>
                  </a:lnTo>
                  <a:lnTo>
                    <a:pt x="698" y="337"/>
                  </a:lnTo>
                  <a:lnTo>
                    <a:pt x="632" y="373"/>
                  </a:lnTo>
                  <a:lnTo>
                    <a:pt x="572" y="415"/>
                  </a:lnTo>
                  <a:lnTo>
                    <a:pt x="515" y="463"/>
                  </a:lnTo>
                  <a:lnTo>
                    <a:pt x="462" y="515"/>
                  </a:lnTo>
                  <a:lnTo>
                    <a:pt x="415" y="572"/>
                  </a:lnTo>
                  <a:lnTo>
                    <a:pt x="373" y="633"/>
                  </a:lnTo>
                  <a:lnTo>
                    <a:pt x="336" y="698"/>
                  </a:lnTo>
                  <a:lnTo>
                    <a:pt x="305" y="766"/>
                  </a:lnTo>
                  <a:lnTo>
                    <a:pt x="281" y="837"/>
                  </a:lnTo>
                  <a:lnTo>
                    <a:pt x="262" y="912"/>
                  </a:lnTo>
                  <a:lnTo>
                    <a:pt x="251" y="989"/>
                  </a:lnTo>
                  <a:lnTo>
                    <a:pt x="248" y="1068"/>
                  </a:lnTo>
                  <a:lnTo>
                    <a:pt x="251" y="1147"/>
                  </a:lnTo>
                  <a:lnTo>
                    <a:pt x="262" y="1224"/>
                  </a:lnTo>
                  <a:lnTo>
                    <a:pt x="281" y="1299"/>
                  </a:lnTo>
                  <a:lnTo>
                    <a:pt x="305" y="1369"/>
                  </a:lnTo>
                  <a:lnTo>
                    <a:pt x="336" y="1438"/>
                  </a:lnTo>
                  <a:lnTo>
                    <a:pt x="373" y="1503"/>
                  </a:lnTo>
                  <a:lnTo>
                    <a:pt x="415" y="1564"/>
                  </a:lnTo>
                  <a:lnTo>
                    <a:pt x="462" y="1620"/>
                  </a:lnTo>
                  <a:lnTo>
                    <a:pt x="515" y="1673"/>
                  </a:lnTo>
                  <a:lnTo>
                    <a:pt x="572" y="1721"/>
                  </a:lnTo>
                  <a:lnTo>
                    <a:pt x="632" y="1763"/>
                  </a:lnTo>
                  <a:lnTo>
                    <a:pt x="698" y="1800"/>
                  </a:lnTo>
                  <a:lnTo>
                    <a:pt x="766" y="1831"/>
                  </a:lnTo>
                  <a:lnTo>
                    <a:pt x="838" y="1855"/>
                  </a:lnTo>
                  <a:lnTo>
                    <a:pt x="913" y="1872"/>
                  </a:lnTo>
                  <a:lnTo>
                    <a:pt x="988" y="1883"/>
                  </a:lnTo>
                  <a:lnTo>
                    <a:pt x="1068" y="1888"/>
                  </a:lnTo>
                  <a:lnTo>
                    <a:pt x="1148" y="1883"/>
                  </a:lnTo>
                  <a:lnTo>
                    <a:pt x="1223" y="1872"/>
                  </a:lnTo>
                  <a:lnTo>
                    <a:pt x="1298" y="1855"/>
                  </a:lnTo>
                  <a:lnTo>
                    <a:pt x="1370" y="1831"/>
                  </a:lnTo>
                  <a:lnTo>
                    <a:pt x="1438" y="1800"/>
                  </a:lnTo>
                  <a:lnTo>
                    <a:pt x="1504" y="1763"/>
                  </a:lnTo>
                  <a:lnTo>
                    <a:pt x="1564" y="1721"/>
                  </a:lnTo>
                  <a:lnTo>
                    <a:pt x="1621" y="1673"/>
                  </a:lnTo>
                  <a:lnTo>
                    <a:pt x="1674" y="1620"/>
                  </a:lnTo>
                  <a:lnTo>
                    <a:pt x="1721" y="1564"/>
                  </a:lnTo>
                  <a:lnTo>
                    <a:pt x="1763" y="1503"/>
                  </a:lnTo>
                  <a:lnTo>
                    <a:pt x="1800" y="1438"/>
                  </a:lnTo>
                  <a:lnTo>
                    <a:pt x="1831" y="1369"/>
                  </a:lnTo>
                  <a:lnTo>
                    <a:pt x="1855" y="1299"/>
                  </a:lnTo>
                  <a:lnTo>
                    <a:pt x="1874" y="1224"/>
                  </a:lnTo>
                  <a:lnTo>
                    <a:pt x="1885" y="1147"/>
                  </a:lnTo>
                  <a:lnTo>
                    <a:pt x="1888" y="1068"/>
                  </a:lnTo>
                  <a:lnTo>
                    <a:pt x="1885" y="989"/>
                  </a:lnTo>
                  <a:lnTo>
                    <a:pt x="1874" y="912"/>
                  </a:lnTo>
                  <a:lnTo>
                    <a:pt x="1855" y="837"/>
                  </a:lnTo>
                  <a:lnTo>
                    <a:pt x="1831" y="766"/>
                  </a:lnTo>
                  <a:lnTo>
                    <a:pt x="1800" y="698"/>
                  </a:lnTo>
                  <a:lnTo>
                    <a:pt x="1763" y="633"/>
                  </a:lnTo>
                  <a:lnTo>
                    <a:pt x="1721" y="572"/>
                  </a:lnTo>
                  <a:lnTo>
                    <a:pt x="1674" y="515"/>
                  </a:lnTo>
                  <a:lnTo>
                    <a:pt x="1621" y="463"/>
                  </a:lnTo>
                  <a:lnTo>
                    <a:pt x="1564" y="415"/>
                  </a:lnTo>
                  <a:lnTo>
                    <a:pt x="1504" y="373"/>
                  </a:lnTo>
                  <a:lnTo>
                    <a:pt x="1438" y="337"/>
                  </a:lnTo>
                  <a:lnTo>
                    <a:pt x="1370" y="305"/>
                  </a:lnTo>
                  <a:lnTo>
                    <a:pt x="1298" y="280"/>
                  </a:lnTo>
                  <a:lnTo>
                    <a:pt x="1223" y="263"/>
                  </a:lnTo>
                  <a:lnTo>
                    <a:pt x="1148" y="252"/>
                  </a:lnTo>
                  <a:lnTo>
                    <a:pt x="1068" y="249"/>
                  </a:lnTo>
                  <a:close/>
                  <a:moveTo>
                    <a:pt x="1068" y="0"/>
                  </a:moveTo>
                  <a:lnTo>
                    <a:pt x="1156" y="4"/>
                  </a:lnTo>
                  <a:lnTo>
                    <a:pt x="1241" y="15"/>
                  </a:lnTo>
                  <a:lnTo>
                    <a:pt x="1325" y="32"/>
                  </a:lnTo>
                  <a:lnTo>
                    <a:pt x="1406" y="55"/>
                  </a:lnTo>
                  <a:lnTo>
                    <a:pt x="1483" y="85"/>
                  </a:lnTo>
                  <a:lnTo>
                    <a:pt x="1559" y="120"/>
                  </a:lnTo>
                  <a:lnTo>
                    <a:pt x="1630" y="161"/>
                  </a:lnTo>
                  <a:lnTo>
                    <a:pt x="1698" y="207"/>
                  </a:lnTo>
                  <a:lnTo>
                    <a:pt x="1763" y="257"/>
                  </a:lnTo>
                  <a:lnTo>
                    <a:pt x="1823" y="313"/>
                  </a:lnTo>
                  <a:lnTo>
                    <a:pt x="1878" y="373"/>
                  </a:lnTo>
                  <a:lnTo>
                    <a:pt x="1930" y="437"/>
                  </a:lnTo>
                  <a:lnTo>
                    <a:pt x="1975" y="506"/>
                  </a:lnTo>
                  <a:lnTo>
                    <a:pt x="2017" y="578"/>
                  </a:lnTo>
                  <a:lnTo>
                    <a:pt x="2052" y="652"/>
                  </a:lnTo>
                  <a:lnTo>
                    <a:pt x="2082" y="731"/>
                  </a:lnTo>
                  <a:lnTo>
                    <a:pt x="2105" y="811"/>
                  </a:lnTo>
                  <a:lnTo>
                    <a:pt x="2122" y="895"/>
                  </a:lnTo>
                  <a:lnTo>
                    <a:pt x="2132" y="980"/>
                  </a:lnTo>
                  <a:lnTo>
                    <a:pt x="2136" y="1068"/>
                  </a:lnTo>
                  <a:lnTo>
                    <a:pt x="2132" y="1155"/>
                  </a:lnTo>
                  <a:lnTo>
                    <a:pt x="2122" y="1241"/>
                  </a:lnTo>
                  <a:lnTo>
                    <a:pt x="2105" y="1324"/>
                  </a:lnTo>
                  <a:lnTo>
                    <a:pt x="2082" y="1405"/>
                  </a:lnTo>
                  <a:lnTo>
                    <a:pt x="2052" y="1483"/>
                  </a:lnTo>
                  <a:lnTo>
                    <a:pt x="2017" y="1558"/>
                  </a:lnTo>
                  <a:lnTo>
                    <a:pt x="1975" y="1630"/>
                  </a:lnTo>
                  <a:lnTo>
                    <a:pt x="1930" y="1699"/>
                  </a:lnTo>
                  <a:lnTo>
                    <a:pt x="1878" y="1762"/>
                  </a:lnTo>
                  <a:lnTo>
                    <a:pt x="1823" y="1822"/>
                  </a:lnTo>
                  <a:lnTo>
                    <a:pt x="1763" y="1879"/>
                  </a:lnTo>
                  <a:lnTo>
                    <a:pt x="1698" y="1929"/>
                  </a:lnTo>
                  <a:lnTo>
                    <a:pt x="1630" y="1975"/>
                  </a:lnTo>
                  <a:lnTo>
                    <a:pt x="1559" y="2016"/>
                  </a:lnTo>
                  <a:lnTo>
                    <a:pt x="1483" y="2051"/>
                  </a:lnTo>
                  <a:lnTo>
                    <a:pt x="1406" y="2080"/>
                  </a:lnTo>
                  <a:lnTo>
                    <a:pt x="1325" y="2104"/>
                  </a:lnTo>
                  <a:lnTo>
                    <a:pt x="1241" y="2121"/>
                  </a:lnTo>
                  <a:lnTo>
                    <a:pt x="1156" y="2132"/>
                  </a:lnTo>
                  <a:lnTo>
                    <a:pt x="1068" y="2135"/>
                  </a:lnTo>
                  <a:lnTo>
                    <a:pt x="980" y="2132"/>
                  </a:lnTo>
                  <a:lnTo>
                    <a:pt x="895" y="2121"/>
                  </a:lnTo>
                  <a:lnTo>
                    <a:pt x="811" y="2104"/>
                  </a:lnTo>
                  <a:lnTo>
                    <a:pt x="730" y="2080"/>
                  </a:lnTo>
                  <a:lnTo>
                    <a:pt x="653" y="2051"/>
                  </a:lnTo>
                  <a:lnTo>
                    <a:pt x="577" y="2016"/>
                  </a:lnTo>
                  <a:lnTo>
                    <a:pt x="506" y="1975"/>
                  </a:lnTo>
                  <a:lnTo>
                    <a:pt x="438" y="1929"/>
                  </a:lnTo>
                  <a:lnTo>
                    <a:pt x="373" y="1879"/>
                  </a:lnTo>
                  <a:lnTo>
                    <a:pt x="313" y="1822"/>
                  </a:lnTo>
                  <a:lnTo>
                    <a:pt x="258" y="1762"/>
                  </a:lnTo>
                  <a:lnTo>
                    <a:pt x="206" y="1699"/>
                  </a:lnTo>
                  <a:lnTo>
                    <a:pt x="161" y="1630"/>
                  </a:lnTo>
                  <a:lnTo>
                    <a:pt x="119" y="1558"/>
                  </a:lnTo>
                  <a:lnTo>
                    <a:pt x="84" y="1483"/>
                  </a:lnTo>
                  <a:lnTo>
                    <a:pt x="54" y="1405"/>
                  </a:lnTo>
                  <a:lnTo>
                    <a:pt x="31" y="1324"/>
                  </a:lnTo>
                  <a:lnTo>
                    <a:pt x="14" y="1241"/>
                  </a:lnTo>
                  <a:lnTo>
                    <a:pt x="4" y="1155"/>
                  </a:lnTo>
                  <a:lnTo>
                    <a:pt x="0" y="1068"/>
                  </a:lnTo>
                  <a:lnTo>
                    <a:pt x="4" y="980"/>
                  </a:lnTo>
                  <a:lnTo>
                    <a:pt x="14" y="895"/>
                  </a:lnTo>
                  <a:lnTo>
                    <a:pt x="31" y="811"/>
                  </a:lnTo>
                  <a:lnTo>
                    <a:pt x="54" y="731"/>
                  </a:lnTo>
                  <a:lnTo>
                    <a:pt x="84" y="652"/>
                  </a:lnTo>
                  <a:lnTo>
                    <a:pt x="119" y="578"/>
                  </a:lnTo>
                  <a:lnTo>
                    <a:pt x="161" y="506"/>
                  </a:lnTo>
                  <a:lnTo>
                    <a:pt x="206" y="437"/>
                  </a:lnTo>
                  <a:lnTo>
                    <a:pt x="258" y="373"/>
                  </a:lnTo>
                  <a:lnTo>
                    <a:pt x="313" y="313"/>
                  </a:lnTo>
                  <a:lnTo>
                    <a:pt x="373" y="257"/>
                  </a:lnTo>
                  <a:lnTo>
                    <a:pt x="438" y="207"/>
                  </a:lnTo>
                  <a:lnTo>
                    <a:pt x="506" y="161"/>
                  </a:lnTo>
                  <a:lnTo>
                    <a:pt x="577" y="120"/>
                  </a:lnTo>
                  <a:lnTo>
                    <a:pt x="653" y="85"/>
                  </a:lnTo>
                  <a:lnTo>
                    <a:pt x="730" y="55"/>
                  </a:lnTo>
                  <a:lnTo>
                    <a:pt x="811" y="32"/>
                  </a:lnTo>
                  <a:lnTo>
                    <a:pt x="895" y="15"/>
                  </a:lnTo>
                  <a:lnTo>
                    <a:pt x="980" y="4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67DF68A7-375E-4D87-AB95-476EB40D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9038" y="3871913"/>
              <a:ext cx="928688" cy="407988"/>
            </a:xfrm>
            <a:custGeom>
              <a:avLst/>
              <a:gdLst>
                <a:gd name="T0" fmla="*/ 926 w 2926"/>
                <a:gd name="T1" fmla="*/ 16 h 1287"/>
                <a:gd name="T2" fmla="*/ 1150 w 2926"/>
                <a:gd name="T3" fmla="*/ 66 h 1287"/>
                <a:gd name="T4" fmla="*/ 1391 w 2926"/>
                <a:gd name="T5" fmla="*/ 133 h 1287"/>
                <a:gd name="T6" fmla="*/ 1615 w 2926"/>
                <a:gd name="T7" fmla="*/ 204 h 1287"/>
                <a:gd name="T8" fmla="*/ 1788 w 2926"/>
                <a:gd name="T9" fmla="*/ 259 h 1287"/>
                <a:gd name="T10" fmla="*/ 1883 w 2926"/>
                <a:gd name="T11" fmla="*/ 288 h 1287"/>
                <a:gd name="T12" fmla="*/ 1942 w 2926"/>
                <a:gd name="T13" fmla="*/ 346 h 1287"/>
                <a:gd name="T14" fmla="*/ 1949 w 2926"/>
                <a:gd name="T15" fmla="*/ 432 h 1287"/>
                <a:gd name="T16" fmla="*/ 1892 w 2926"/>
                <a:gd name="T17" fmla="*/ 518 h 1287"/>
                <a:gd name="T18" fmla="*/ 1756 w 2926"/>
                <a:gd name="T19" fmla="*/ 570 h 1287"/>
                <a:gd name="T20" fmla="*/ 1577 w 2926"/>
                <a:gd name="T21" fmla="*/ 580 h 1287"/>
                <a:gd name="T22" fmla="*/ 1392 w 2926"/>
                <a:gd name="T23" fmla="*/ 562 h 1287"/>
                <a:gd name="T24" fmla="*/ 1227 w 2926"/>
                <a:gd name="T25" fmla="*/ 534 h 1287"/>
                <a:gd name="T26" fmla="*/ 1108 w 2926"/>
                <a:gd name="T27" fmla="*/ 513 h 1287"/>
                <a:gd name="T28" fmla="*/ 1063 w 2926"/>
                <a:gd name="T29" fmla="*/ 520 h 1287"/>
                <a:gd name="T30" fmla="*/ 1125 w 2926"/>
                <a:gd name="T31" fmla="*/ 595 h 1287"/>
                <a:gd name="T32" fmla="*/ 1283 w 2926"/>
                <a:gd name="T33" fmla="*/ 657 h 1287"/>
                <a:gd name="T34" fmla="*/ 1494 w 2926"/>
                <a:gd name="T35" fmla="*/ 699 h 1287"/>
                <a:gd name="T36" fmla="*/ 1714 w 2926"/>
                <a:gd name="T37" fmla="*/ 715 h 1287"/>
                <a:gd name="T38" fmla="*/ 1977 w 2926"/>
                <a:gd name="T39" fmla="*/ 684 h 1287"/>
                <a:gd name="T40" fmla="*/ 2425 w 2926"/>
                <a:gd name="T41" fmla="*/ 549 h 1287"/>
                <a:gd name="T42" fmla="*/ 2745 w 2926"/>
                <a:gd name="T43" fmla="*/ 400 h 1287"/>
                <a:gd name="T44" fmla="*/ 2860 w 2926"/>
                <a:gd name="T45" fmla="*/ 410 h 1287"/>
                <a:gd name="T46" fmla="*/ 2922 w 2926"/>
                <a:gd name="T47" fmla="*/ 501 h 1287"/>
                <a:gd name="T48" fmla="*/ 2894 w 2926"/>
                <a:gd name="T49" fmla="*/ 638 h 1287"/>
                <a:gd name="T50" fmla="*/ 2788 w 2926"/>
                <a:gd name="T51" fmla="*/ 751 h 1287"/>
                <a:gd name="T52" fmla="*/ 2641 w 2926"/>
                <a:gd name="T53" fmla="*/ 853 h 1287"/>
                <a:gd name="T54" fmla="*/ 2443 w 2926"/>
                <a:gd name="T55" fmla="*/ 977 h 1287"/>
                <a:gd name="T56" fmla="*/ 2222 w 2926"/>
                <a:gd name="T57" fmla="*/ 1100 h 1287"/>
                <a:gd name="T58" fmla="*/ 2012 w 2926"/>
                <a:gd name="T59" fmla="*/ 1205 h 1287"/>
                <a:gd name="T60" fmla="*/ 1841 w 2926"/>
                <a:gd name="T61" fmla="*/ 1274 h 1287"/>
                <a:gd name="T62" fmla="*/ 1723 w 2926"/>
                <a:gd name="T63" fmla="*/ 1287 h 1287"/>
                <a:gd name="T64" fmla="*/ 1526 w 2926"/>
                <a:gd name="T65" fmla="*/ 1270 h 1287"/>
                <a:gd name="T66" fmla="*/ 1267 w 2926"/>
                <a:gd name="T67" fmla="*/ 1236 h 1287"/>
                <a:gd name="T68" fmla="*/ 982 w 2926"/>
                <a:gd name="T69" fmla="*/ 1192 h 1287"/>
                <a:gd name="T70" fmla="*/ 708 w 2926"/>
                <a:gd name="T71" fmla="*/ 1145 h 1287"/>
                <a:gd name="T72" fmla="*/ 481 w 2926"/>
                <a:gd name="T73" fmla="*/ 1104 h 1287"/>
                <a:gd name="T74" fmla="*/ 338 w 2926"/>
                <a:gd name="T75" fmla="*/ 1077 h 1287"/>
                <a:gd name="T76" fmla="*/ 219 w 2926"/>
                <a:gd name="T77" fmla="*/ 1081 h 1287"/>
                <a:gd name="T78" fmla="*/ 96 w 2926"/>
                <a:gd name="T79" fmla="*/ 1151 h 1287"/>
                <a:gd name="T80" fmla="*/ 31 w 2926"/>
                <a:gd name="T81" fmla="*/ 1192 h 1287"/>
                <a:gd name="T82" fmla="*/ 6 w 2926"/>
                <a:gd name="T83" fmla="*/ 1170 h 1287"/>
                <a:gd name="T84" fmla="*/ 0 w 2926"/>
                <a:gd name="T85" fmla="*/ 1147 h 1287"/>
                <a:gd name="T86" fmla="*/ 20 w 2926"/>
                <a:gd name="T87" fmla="*/ 849 h 1287"/>
                <a:gd name="T88" fmla="*/ 42 w 2926"/>
                <a:gd name="T89" fmla="*/ 504 h 1287"/>
                <a:gd name="T90" fmla="*/ 61 w 2926"/>
                <a:gd name="T91" fmla="*/ 196 h 1287"/>
                <a:gd name="T92" fmla="*/ 82 w 2926"/>
                <a:gd name="T93" fmla="*/ 94 h 1287"/>
                <a:gd name="T94" fmla="*/ 140 w 2926"/>
                <a:gd name="T95" fmla="*/ 77 h 1287"/>
                <a:gd name="T96" fmla="*/ 294 w 2926"/>
                <a:gd name="T97" fmla="*/ 53 h 1287"/>
                <a:gd name="T98" fmla="*/ 512 w 2926"/>
                <a:gd name="T99" fmla="*/ 22 h 1287"/>
                <a:gd name="T100" fmla="*/ 714 w 2926"/>
                <a:gd name="T101" fmla="*/ 2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6" h="1287">
                  <a:moveTo>
                    <a:pt x="790" y="0"/>
                  </a:moveTo>
                  <a:lnTo>
                    <a:pt x="831" y="2"/>
                  </a:lnTo>
                  <a:lnTo>
                    <a:pt x="877" y="9"/>
                  </a:lnTo>
                  <a:lnTo>
                    <a:pt x="926" y="16"/>
                  </a:lnTo>
                  <a:lnTo>
                    <a:pt x="978" y="26"/>
                  </a:lnTo>
                  <a:lnTo>
                    <a:pt x="1033" y="38"/>
                  </a:lnTo>
                  <a:lnTo>
                    <a:pt x="1091" y="51"/>
                  </a:lnTo>
                  <a:lnTo>
                    <a:pt x="1150" y="66"/>
                  </a:lnTo>
                  <a:lnTo>
                    <a:pt x="1210" y="82"/>
                  </a:lnTo>
                  <a:lnTo>
                    <a:pt x="1271" y="99"/>
                  </a:lnTo>
                  <a:lnTo>
                    <a:pt x="1331" y="116"/>
                  </a:lnTo>
                  <a:lnTo>
                    <a:pt x="1391" y="133"/>
                  </a:lnTo>
                  <a:lnTo>
                    <a:pt x="1450" y="152"/>
                  </a:lnTo>
                  <a:lnTo>
                    <a:pt x="1507" y="170"/>
                  </a:lnTo>
                  <a:lnTo>
                    <a:pt x="1562" y="187"/>
                  </a:lnTo>
                  <a:lnTo>
                    <a:pt x="1615" y="204"/>
                  </a:lnTo>
                  <a:lnTo>
                    <a:pt x="1664" y="220"/>
                  </a:lnTo>
                  <a:lnTo>
                    <a:pt x="1709" y="235"/>
                  </a:lnTo>
                  <a:lnTo>
                    <a:pt x="1751" y="247"/>
                  </a:lnTo>
                  <a:lnTo>
                    <a:pt x="1788" y="259"/>
                  </a:lnTo>
                  <a:lnTo>
                    <a:pt x="1818" y="268"/>
                  </a:lnTo>
                  <a:lnTo>
                    <a:pt x="1844" y="275"/>
                  </a:lnTo>
                  <a:lnTo>
                    <a:pt x="1863" y="280"/>
                  </a:lnTo>
                  <a:lnTo>
                    <a:pt x="1883" y="288"/>
                  </a:lnTo>
                  <a:lnTo>
                    <a:pt x="1901" y="299"/>
                  </a:lnTo>
                  <a:lnTo>
                    <a:pt x="1917" y="312"/>
                  </a:lnTo>
                  <a:lnTo>
                    <a:pt x="1931" y="328"/>
                  </a:lnTo>
                  <a:lnTo>
                    <a:pt x="1942" y="346"/>
                  </a:lnTo>
                  <a:lnTo>
                    <a:pt x="1948" y="366"/>
                  </a:lnTo>
                  <a:lnTo>
                    <a:pt x="1953" y="388"/>
                  </a:lnTo>
                  <a:lnTo>
                    <a:pt x="1953" y="410"/>
                  </a:lnTo>
                  <a:lnTo>
                    <a:pt x="1949" y="432"/>
                  </a:lnTo>
                  <a:lnTo>
                    <a:pt x="1941" y="455"/>
                  </a:lnTo>
                  <a:lnTo>
                    <a:pt x="1930" y="477"/>
                  </a:lnTo>
                  <a:lnTo>
                    <a:pt x="1912" y="498"/>
                  </a:lnTo>
                  <a:lnTo>
                    <a:pt x="1892" y="518"/>
                  </a:lnTo>
                  <a:lnTo>
                    <a:pt x="1865" y="535"/>
                  </a:lnTo>
                  <a:lnTo>
                    <a:pt x="1833" y="549"/>
                  </a:lnTo>
                  <a:lnTo>
                    <a:pt x="1796" y="562"/>
                  </a:lnTo>
                  <a:lnTo>
                    <a:pt x="1756" y="570"/>
                  </a:lnTo>
                  <a:lnTo>
                    <a:pt x="1713" y="576"/>
                  </a:lnTo>
                  <a:lnTo>
                    <a:pt x="1669" y="580"/>
                  </a:lnTo>
                  <a:lnTo>
                    <a:pt x="1624" y="581"/>
                  </a:lnTo>
                  <a:lnTo>
                    <a:pt x="1577" y="580"/>
                  </a:lnTo>
                  <a:lnTo>
                    <a:pt x="1530" y="578"/>
                  </a:lnTo>
                  <a:lnTo>
                    <a:pt x="1483" y="574"/>
                  </a:lnTo>
                  <a:lnTo>
                    <a:pt x="1437" y="568"/>
                  </a:lnTo>
                  <a:lnTo>
                    <a:pt x="1392" y="562"/>
                  </a:lnTo>
                  <a:lnTo>
                    <a:pt x="1347" y="554"/>
                  </a:lnTo>
                  <a:lnTo>
                    <a:pt x="1305" y="547"/>
                  </a:lnTo>
                  <a:lnTo>
                    <a:pt x="1265" y="540"/>
                  </a:lnTo>
                  <a:lnTo>
                    <a:pt x="1227" y="534"/>
                  </a:lnTo>
                  <a:lnTo>
                    <a:pt x="1191" y="526"/>
                  </a:lnTo>
                  <a:lnTo>
                    <a:pt x="1160" y="521"/>
                  </a:lnTo>
                  <a:lnTo>
                    <a:pt x="1131" y="516"/>
                  </a:lnTo>
                  <a:lnTo>
                    <a:pt x="1108" y="513"/>
                  </a:lnTo>
                  <a:lnTo>
                    <a:pt x="1089" y="512"/>
                  </a:lnTo>
                  <a:lnTo>
                    <a:pt x="1075" y="512"/>
                  </a:lnTo>
                  <a:lnTo>
                    <a:pt x="1065" y="515"/>
                  </a:lnTo>
                  <a:lnTo>
                    <a:pt x="1063" y="520"/>
                  </a:lnTo>
                  <a:lnTo>
                    <a:pt x="1066" y="540"/>
                  </a:lnTo>
                  <a:lnTo>
                    <a:pt x="1079" y="558"/>
                  </a:lnTo>
                  <a:lnTo>
                    <a:pt x="1098" y="576"/>
                  </a:lnTo>
                  <a:lnTo>
                    <a:pt x="1125" y="595"/>
                  </a:lnTo>
                  <a:lnTo>
                    <a:pt x="1157" y="612"/>
                  </a:lnTo>
                  <a:lnTo>
                    <a:pt x="1195" y="628"/>
                  </a:lnTo>
                  <a:lnTo>
                    <a:pt x="1237" y="642"/>
                  </a:lnTo>
                  <a:lnTo>
                    <a:pt x="1283" y="657"/>
                  </a:lnTo>
                  <a:lnTo>
                    <a:pt x="1332" y="669"/>
                  </a:lnTo>
                  <a:lnTo>
                    <a:pt x="1385" y="680"/>
                  </a:lnTo>
                  <a:lnTo>
                    <a:pt x="1439" y="690"/>
                  </a:lnTo>
                  <a:lnTo>
                    <a:pt x="1494" y="699"/>
                  </a:lnTo>
                  <a:lnTo>
                    <a:pt x="1550" y="706"/>
                  </a:lnTo>
                  <a:lnTo>
                    <a:pt x="1605" y="711"/>
                  </a:lnTo>
                  <a:lnTo>
                    <a:pt x="1660" y="713"/>
                  </a:lnTo>
                  <a:lnTo>
                    <a:pt x="1714" y="715"/>
                  </a:lnTo>
                  <a:lnTo>
                    <a:pt x="1767" y="713"/>
                  </a:lnTo>
                  <a:lnTo>
                    <a:pt x="1816" y="711"/>
                  </a:lnTo>
                  <a:lnTo>
                    <a:pt x="1861" y="705"/>
                  </a:lnTo>
                  <a:lnTo>
                    <a:pt x="1977" y="684"/>
                  </a:lnTo>
                  <a:lnTo>
                    <a:pt x="2094" y="657"/>
                  </a:lnTo>
                  <a:lnTo>
                    <a:pt x="2207" y="625"/>
                  </a:lnTo>
                  <a:lnTo>
                    <a:pt x="2318" y="589"/>
                  </a:lnTo>
                  <a:lnTo>
                    <a:pt x="2425" y="549"/>
                  </a:lnTo>
                  <a:lnTo>
                    <a:pt x="2527" y="507"/>
                  </a:lnTo>
                  <a:lnTo>
                    <a:pt x="2622" y="461"/>
                  </a:lnTo>
                  <a:lnTo>
                    <a:pt x="2712" y="415"/>
                  </a:lnTo>
                  <a:lnTo>
                    <a:pt x="2745" y="400"/>
                  </a:lnTo>
                  <a:lnTo>
                    <a:pt x="2777" y="394"/>
                  </a:lnTo>
                  <a:lnTo>
                    <a:pt x="2806" y="393"/>
                  </a:lnTo>
                  <a:lnTo>
                    <a:pt x="2834" y="399"/>
                  </a:lnTo>
                  <a:lnTo>
                    <a:pt x="2860" y="410"/>
                  </a:lnTo>
                  <a:lnTo>
                    <a:pt x="2882" y="426"/>
                  </a:lnTo>
                  <a:lnTo>
                    <a:pt x="2900" y="447"/>
                  </a:lnTo>
                  <a:lnTo>
                    <a:pt x="2914" y="472"/>
                  </a:lnTo>
                  <a:lnTo>
                    <a:pt x="2922" y="501"/>
                  </a:lnTo>
                  <a:lnTo>
                    <a:pt x="2926" y="531"/>
                  </a:lnTo>
                  <a:lnTo>
                    <a:pt x="2922" y="565"/>
                  </a:lnTo>
                  <a:lnTo>
                    <a:pt x="2911" y="601"/>
                  </a:lnTo>
                  <a:lnTo>
                    <a:pt x="2894" y="638"/>
                  </a:lnTo>
                  <a:lnTo>
                    <a:pt x="2867" y="675"/>
                  </a:lnTo>
                  <a:lnTo>
                    <a:pt x="2833" y="713"/>
                  </a:lnTo>
                  <a:lnTo>
                    <a:pt x="2813" y="731"/>
                  </a:lnTo>
                  <a:lnTo>
                    <a:pt x="2788" y="751"/>
                  </a:lnTo>
                  <a:lnTo>
                    <a:pt x="2758" y="773"/>
                  </a:lnTo>
                  <a:lnTo>
                    <a:pt x="2723" y="798"/>
                  </a:lnTo>
                  <a:lnTo>
                    <a:pt x="2684" y="825"/>
                  </a:lnTo>
                  <a:lnTo>
                    <a:pt x="2641" y="853"/>
                  </a:lnTo>
                  <a:lnTo>
                    <a:pt x="2596" y="884"/>
                  </a:lnTo>
                  <a:lnTo>
                    <a:pt x="2547" y="913"/>
                  </a:lnTo>
                  <a:lnTo>
                    <a:pt x="2495" y="945"/>
                  </a:lnTo>
                  <a:lnTo>
                    <a:pt x="2443" y="977"/>
                  </a:lnTo>
                  <a:lnTo>
                    <a:pt x="2389" y="1008"/>
                  </a:lnTo>
                  <a:lnTo>
                    <a:pt x="2334" y="1039"/>
                  </a:lnTo>
                  <a:lnTo>
                    <a:pt x="2277" y="1070"/>
                  </a:lnTo>
                  <a:lnTo>
                    <a:pt x="2222" y="1100"/>
                  </a:lnTo>
                  <a:lnTo>
                    <a:pt x="2167" y="1129"/>
                  </a:lnTo>
                  <a:lnTo>
                    <a:pt x="2114" y="1156"/>
                  </a:lnTo>
                  <a:lnTo>
                    <a:pt x="2062" y="1182"/>
                  </a:lnTo>
                  <a:lnTo>
                    <a:pt x="2012" y="1205"/>
                  </a:lnTo>
                  <a:lnTo>
                    <a:pt x="1964" y="1227"/>
                  </a:lnTo>
                  <a:lnTo>
                    <a:pt x="1920" y="1246"/>
                  </a:lnTo>
                  <a:lnTo>
                    <a:pt x="1878" y="1262"/>
                  </a:lnTo>
                  <a:lnTo>
                    <a:pt x="1841" y="1274"/>
                  </a:lnTo>
                  <a:lnTo>
                    <a:pt x="1808" y="1282"/>
                  </a:lnTo>
                  <a:lnTo>
                    <a:pt x="1786" y="1286"/>
                  </a:lnTo>
                  <a:lnTo>
                    <a:pt x="1758" y="1287"/>
                  </a:lnTo>
                  <a:lnTo>
                    <a:pt x="1723" y="1287"/>
                  </a:lnTo>
                  <a:lnTo>
                    <a:pt x="1681" y="1285"/>
                  </a:lnTo>
                  <a:lnTo>
                    <a:pt x="1635" y="1281"/>
                  </a:lnTo>
                  <a:lnTo>
                    <a:pt x="1582" y="1276"/>
                  </a:lnTo>
                  <a:lnTo>
                    <a:pt x="1526" y="1270"/>
                  </a:lnTo>
                  <a:lnTo>
                    <a:pt x="1466" y="1263"/>
                  </a:lnTo>
                  <a:lnTo>
                    <a:pt x="1402" y="1256"/>
                  </a:lnTo>
                  <a:lnTo>
                    <a:pt x="1336" y="1246"/>
                  </a:lnTo>
                  <a:lnTo>
                    <a:pt x="1267" y="1236"/>
                  </a:lnTo>
                  <a:lnTo>
                    <a:pt x="1196" y="1226"/>
                  </a:lnTo>
                  <a:lnTo>
                    <a:pt x="1125" y="1215"/>
                  </a:lnTo>
                  <a:lnTo>
                    <a:pt x="1054" y="1204"/>
                  </a:lnTo>
                  <a:lnTo>
                    <a:pt x="982" y="1192"/>
                  </a:lnTo>
                  <a:lnTo>
                    <a:pt x="911" y="1181"/>
                  </a:lnTo>
                  <a:lnTo>
                    <a:pt x="841" y="1169"/>
                  </a:lnTo>
                  <a:lnTo>
                    <a:pt x="774" y="1156"/>
                  </a:lnTo>
                  <a:lnTo>
                    <a:pt x="708" y="1145"/>
                  </a:lnTo>
                  <a:lnTo>
                    <a:pt x="645" y="1134"/>
                  </a:lnTo>
                  <a:lnTo>
                    <a:pt x="587" y="1123"/>
                  </a:lnTo>
                  <a:lnTo>
                    <a:pt x="531" y="1114"/>
                  </a:lnTo>
                  <a:lnTo>
                    <a:pt x="481" y="1104"/>
                  </a:lnTo>
                  <a:lnTo>
                    <a:pt x="436" y="1095"/>
                  </a:lnTo>
                  <a:lnTo>
                    <a:pt x="397" y="1088"/>
                  </a:lnTo>
                  <a:lnTo>
                    <a:pt x="364" y="1082"/>
                  </a:lnTo>
                  <a:lnTo>
                    <a:pt x="338" y="1077"/>
                  </a:lnTo>
                  <a:lnTo>
                    <a:pt x="320" y="1072"/>
                  </a:lnTo>
                  <a:lnTo>
                    <a:pt x="287" y="1068"/>
                  </a:lnTo>
                  <a:lnTo>
                    <a:pt x="252" y="1072"/>
                  </a:lnTo>
                  <a:lnTo>
                    <a:pt x="219" y="1081"/>
                  </a:lnTo>
                  <a:lnTo>
                    <a:pt x="187" y="1094"/>
                  </a:lnTo>
                  <a:lnTo>
                    <a:pt x="156" y="1111"/>
                  </a:lnTo>
                  <a:lnTo>
                    <a:pt x="125" y="1131"/>
                  </a:lnTo>
                  <a:lnTo>
                    <a:pt x="96" y="1151"/>
                  </a:lnTo>
                  <a:lnTo>
                    <a:pt x="70" y="1174"/>
                  </a:lnTo>
                  <a:lnTo>
                    <a:pt x="54" y="1185"/>
                  </a:lnTo>
                  <a:lnTo>
                    <a:pt x="41" y="1191"/>
                  </a:lnTo>
                  <a:lnTo>
                    <a:pt x="31" y="1192"/>
                  </a:lnTo>
                  <a:lnTo>
                    <a:pt x="22" y="1189"/>
                  </a:lnTo>
                  <a:lnTo>
                    <a:pt x="15" y="1185"/>
                  </a:lnTo>
                  <a:lnTo>
                    <a:pt x="10" y="1178"/>
                  </a:lnTo>
                  <a:lnTo>
                    <a:pt x="6" y="1170"/>
                  </a:lnTo>
                  <a:lnTo>
                    <a:pt x="3" y="1163"/>
                  </a:lnTo>
                  <a:lnTo>
                    <a:pt x="1" y="1155"/>
                  </a:lnTo>
                  <a:lnTo>
                    <a:pt x="1" y="1149"/>
                  </a:lnTo>
                  <a:lnTo>
                    <a:pt x="0" y="1147"/>
                  </a:lnTo>
                  <a:lnTo>
                    <a:pt x="5" y="1082"/>
                  </a:lnTo>
                  <a:lnTo>
                    <a:pt x="10" y="1010"/>
                  </a:lnTo>
                  <a:lnTo>
                    <a:pt x="15" y="932"/>
                  </a:lnTo>
                  <a:lnTo>
                    <a:pt x="20" y="849"/>
                  </a:lnTo>
                  <a:lnTo>
                    <a:pt x="26" y="765"/>
                  </a:lnTo>
                  <a:lnTo>
                    <a:pt x="31" y="678"/>
                  </a:lnTo>
                  <a:lnTo>
                    <a:pt x="37" y="590"/>
                  </a:lnTo>
                  <a:lnTo>
                    <a:pt x="42" y="504"/>
                  </a:lnTo>
                  <a:lnTo>
                    <a:pt x="48" y="420"/>
                  </a:lnTo>
                  <a:lnTo>
                    <a:pt x="53" y="340"/>
                  </a:lnTo>
                  <a:lnTo>
                    <a:pt x="58" y="264"/>
                  </a:lnTo>
                  <a:lnTo>
                    <a:pt x="61" y="196"/>
                  </a:lnTo>
                  <a:lnTo>
                    <a:pt x="66" y="135"/>
                  </a:lnTo>
                  <a:lnTo>
                    <a:pt x="69" y="118"/>
                  </a:lnTo>
                  <a:lnTo>
                    <a:pt x="74" y="104"/>
                  </a:lnTo>
                  <a:lnTo>
                    <a:pt x="82" y="94"/>
                  </a:lnTo>
                  <a:lnTo>
                    <a:pt x="93" y="88"/>
                  </a:lnTo>
                  <a:lnTo>
                    <a:pt x="107" y="83"/>
                  </a:lnTo>
                  <a:lnTo>
                    <a:pt x="121" y="80"/>
                  </a:lnTo>
                  <a:lnTo>
                    <a:pt x="140" y="77"/>
                  </a:lnTo>
                  <a:lnTo>
                    <a:pt x="159" y="73"/>
                  </a:lnTo>
                  <a:lnTo>
                    <a:pt x="200" y="67"/>
                  </a:lnTo>
                  <a:lnTo>
                    <a:pt x="245" y="60"/>
                  </a:lnTo>
                  <a:lnTo>
                    <a:pt x="294" y="53"/>
                  </a:lnTo>
                  <a:lnTo>
                    <a:pt x="347" y="44"/>
                  </a:lnTo>
                  <a:lnTo>
                    <a:pt x="400" y="37"/>
                  </a:lnTo>
                  <a:lnTo>
                    <a:pt x="457" y="29"/>
                  </a:lnTo>
                  <a:lnTo>
                    <a:pt x="512" y="22"/>
                  </a:lnTo>
                  <a:lnTo>
                    <a:pt x="567" y="16"/>
                  </a:lnTo>
                  <a:lnTo>
                    <a:pt x="620" y="10"/>
                  </a:lnTo>
                  <a:lnTo>
                    <a:pt x="669" y="5"/>
                  </a:lnTo>
                  <a:lnTo>
                    <a:pt x="714" y="2"/>
                  </a:lnTo>
                  <a:lnTo>
                    <a:pt x="756" y="0"/>
                  </a:lnTo>
                  <a:lnTo>
                    <a:pt x="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156F774B-F0C3-41E5-AB5C-F0BE29187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6613" y="3881438"/>
              <a:ext cx="295275" cy="379413"/>
            </a:xfrm>
            <a:custGeom>
              <a:avLst/>
              <a:gdLst>
                <a:gd name="T0" fmla="*/ 481 w 928"/>
                <a:gd name="T1" fmla="*/ 716 h 1196"/>
                <a:gd name="T2" fmla="*/ 446 w 928"/>
                <a:gd name="T3" fmla="*/ 720 h 1196"/>
                <a:gd name="T4" fmla="*/ 414 w 928"/>
                <a:gd name="T5" fmla="*/ 729 h 1196"/>
                <a:gd name="T6" fmla="*/ 384 w 928"/>
                <a:gd name="T7" fmla="*/ 745 h 1196"/>
                <a:gd name="T8" fmla="*/ 359 w 928"/>
                <a:gd name="T9" fmla="*/ 766 h 1196"/>
                <a:gd name="T10" fmla="*/ 338 w 928"/>
                <a:gd name="T11" fmla="*/ 792 h 1196"/>
                <a:gd name="T12" fmla="*/ 322 w 928"/>
                <a:gd name="T13" fmla="*/ 820 h 1196"/>
                <a:gd name="T14" fmla="*/ 312 w 928"/>
                <a:gd name="T15" fmla="*/ 853 h 1196"/>
                <a:gd name="T16" fmla="*/ 309 w 928"/>
                <a:gd name="T17" fmla="*/ 887 h 1196"/>
                <a:gd name="T18" fmla="*/ 312 w 928"/>
                <a:gd name="T19" fmla="*/ 921 h 1196"/>
                <a:gd name="T20" fmla="*/ 322 w 928"/>
                <a:gd name="T21" fmla="*/ 955 h 1196"/>
                <a:gd name="T22" fmla="*/ 338 w 928"/>
                <a:gd name="T23" fmla="*/ 984 h 1196"/>
                <a:gd name="T24" fmla="*/ 359 w 928"/>
                <a:gd name="T25" fmla="*/ 1010 h 1196"/>
                <a:gd name="T26" fmla="*/ 384 w 928"/>
                <a:gd name="T27" fmla="*/ 1030 h 1196"/>
                <a:gd name="T28" fmla="*/ 414 w 928"/>
                <a:gd name="T29" fmla="*/ 1046 h 1196"/>
                <a:gd name="T30" fmla="*/ 446 w 928"/>
                <a:gd name="T31" fmla="*/ 1056 h 1196"/>
                <a:gd name="T32" fmla="*/ 481 w 928"/>
                <a:gd name="T33" fmla="*/ 1060 h 1196"/>
                <a:gd name="T34" fmla="*/ 515 w 928"/>
                <a:gd name="T35" fmla="*/ 1056 h 1196"/>
                <a:gd name="T36" fmla="*/ 547 w 928"/>
                <a:gd name="T37" fmla="*/ 1046 h 1196"/>
                <a:gd name="T38" fmla="*/ 577 w 928"/>
                <a:gd name="T39" fmla="*/ 1030 h 1196"/>
                <a:gd name="T40" fmla="*/ 602 w 928"/>
                <a:gd name="T41" fmla="*/ 1010 h 1196"/>
                <a:gd name="T42" fmla="*/ 623 w 928"/>
                <a:gd name="T43" fmla="*/ 984 h 1196"/>
                <a:gd name="T44" fmla="*/ 639 w 928"/>
                <a:gd name="T45" fmla="*/ 955 h 1196"/>
                <a:gd name="T46" fmla="*/ 649 w 928"/>
                <a:gd name="T47" fmla="*/ 921 h 1196"/>
                <a:gd name="T48" fmla="*/ 653 w 928"/>
                <a:gd name="T49" fmla="*/ 887 h 1196"/>
                <a:gd name="T50" fmla="*/ 649 w 928"/>
                <a:gd name="T51" fmla="*/ 853 h 1196"/>
                <a:gd name="T52" fmla="*/ 639 w 928"/>
                <a:gd name="T53" fmla="*/ 820 h 1196"/>
                <a:gd name="T54" fmla="*/ 623 w 928"/>
                <a:gd name="T55" fmla="*/ 792 h 1196"/>
                <a:gd name="T56" fmla="*/ 602 w 928"/>
                <a:gd name="T57" fmla="*/ 766 h 1196"/>
                <a:gd name="T58" fmla="*/ 577 w 928"/>
                <a:gd name="T59" fmla="*/ 745 h 1196"/>
                <a:gd name="T60" fmla="*/ 547 w 928"/>
                <a:gd name="T61" fmla="*/ 729 h 1196"/>
                <a:gd name="T62" fmla="*/ 515 w 928"/>
                <a:gd name="T63" fmla="*/ 720 h 1196"/>
                <a:gd name="T64" fmla="*/ 481 w 928"/>
                <a:gd name="T65" fmla="*/ 716 h 1196"/>
                <a:gd name="T66" fmla="*/ 225 w 928"/>
                <a:gd name="T67" fmla="*/ 0 h 1196"/>
                <a:gd name="T68" fmla="*/ 847 w 928"/>
                <a:gd name="T69" fmla="*/ 31 h 1196"/>
                <a:gd name="T70" fmla="*/ 870 w 928"/>
                <a:gd name="T71" fmla="*/ 36 h 1196"/>
                <a:gd name="T72" fmla="*/ 890 w 928"/>
                <a:gd name="T73" fmla="*/ 45 h 1196"/>
                <a:gd name="T74" fmla="*/ 907 w 928"/>
                <a:gd name="T75" fmla="*/ 60 h 1196"/>
                <a:gd name="T76" fmla="*/ 919 w 928"/>
                <a:gd name="T77" fmla="*/ 78 h 1196"/>
                <a:gd name="T78" fmla="*/ 927 w 928"/>
                <a:gd name="T79" fmla="*/ 99 h 1196"/>
                <a:gd name="T80" fmla="*/ 928 w 928"/>
                <a:gd name="T81" fmla="*/ 122 h 1196"/>
                <a:gd name="T82" fmla="*/ 852 w 928"/>
                <a:gd name="T83" fmla="*/ 1111 h 1196"/>
                <a:gd name="T84" fmla="*/ 847 w 928"/>
                <a:gd name="T85" fmla="*/ 1134 h 1196"/>
                <a:gd name="T86" fmla="*/ 836 w 928"/>
                <a:gd name="T87" fmla="*/ 1155 h 1196"/>
                <a:gd name="T88" fmla="*/ 821 w 928"/>
                <a:gd name="T89" fmla="*/ 1172 h 1196"/>
                <a:gd name="T90" fmla="*/ 803 w 928"/>
                <a:gd name="T91" fmla="*/ 1185 h 1196"/>
                <a:gd name="T92" fmla="*/ 781 w 928"/>
                <a:gd name="T93" fmla="*/ 1193 h 1196"/>
                <a:gd name="T94" fmla="*/ 758 w 928"/>
                <a:gd name="T95" fmla="*/ 1196 h 1196"/>
                <a:gd name="T96" fmla="*/ 69 w 928"/>
                <a:gd name="T97" fmla="*/ 1196 h 1196"/>
                <a:gd name="T98" fmla="*/ 47 w 928"/>
                <a:gd name="T99" fmla="*/ 1192 h 1196"/>
                <a:gd name="T100" fmla="*/ 27 w 928"/>
                <a:gd name="T101" fmla="*/ 1182 h 1196"/>
                <a:gd name="T102" fmla="*/ 13 w 928"/>
                <a:gd name="T103" fmla="*/ 1169 h 1196"/>
                <a:gd name="T104" fmla="*/ 4 w 928"/>
                <a:gd name="T105" fmla="*/ 1150 h 1196"/>
                <a:gd name="T106" fmla="*/ 0 w 928"/>
                <a:gd name="T107" fmla="*/ 1130 h 1196"/>
                <a:gd name="T108" fmla="*/ 2 w 928"/>
                <a:gd name="T109" fmla="*/ 1107 h 1196"/>
                <a:gd name="T110" fmla="*/ 116 w 928"/>
                <a:gd name="T111" fmla="*/ 81 h 1196"/>
                <a:gd name="T112" fmla="*/ 125 w 928"/>
                <a:gd name="T113" fmla="*/ 59 h 1196"/>
                <a:gd name="T114" fmla="*/ 138 w 928"/>
                <a:gd name="T115" fmla="*/ 39 h 1196"/>
                <a:gd name="T116" fmla="*/ 157 w 928"/>
                <a:gd name="T117" fmla="*/ 22 h 1196"/>
                <a:gd name="T118" fmla="*/ 178 w 928"/>
                <a:gd name="T119" fmla="*/ 10 h 1196"/>
                <a:gd name="T120" fmla="*/ 201 w 928"/>
                <a:gd name="T121" fmla="*/ 3 h 1196"/>
                <a:gd name="T122" fmla="*/ 225 w 928"/>
                <a:gd name="T12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8" h="1196">
                  <a:moveTo>
                    <a:pt x="481" y="716"/>
                  </a:moveTo>
                  <a:lnTo>
                    <a:pt x="446" y="720"/>
                  </a:lnTo>
                  <a:lnTo>
                    <a:pt x="414" y="729"/>
                  </a:lnTo>
                  <a:lnTo>
                    <a:pt x="384" y="745"/>
                  </a:lnTo>
                  <a:lnTo>
                    <a:pt x="359" y="766"/>
                  </a:lnTo>
                  <a:lnTo>
                    <a:pt x="338" y="792"/>
                  </a:lnTo>
                  <a:lnTo>
                    <a:pt x="322" y="820"/>
                  </a:lnTo>
                  <a:lnTo>
                    <a:pt x="312" y="853"/>
                  </a:lnTo>
                  <a:lnTo>
                    <a:pt x="309" y="887"/>
                  </a:lnTo>
                  <a:lnTo>
                    <a:pt x="312" y="921"/>
                  </a:lnTo>
                  <a:lnTo>
                    <a:pt x="322" y="955"/>
                  </a:lnTo>
                  <a:lnTo>
                    <a:pt x="338" y="984"/>
                  </a:lnTo>
                  <a:lnTo>
                    <a:pt x="359" y="1010"/>
                  </a:lnTo>
                  <a:lnTo>
                    <a:pt x="384" y="1030"/>
                  </a:lnTo>
                  <a:lnTo>
                    <a:pt x="414" y="1046"/>
                  </a:lnTo>
                  <a:lnTo>
                    <a:pt x="446" y="1056"/>
                  </a:lnTo>
                  <a:lnTo>
                    <a:pt x="481" y="1060"/>
                  </a:lnTo>
                  <a:lnTo>
                    <a:pt x="515" y="1056"/>
                  </a:lnTo>
                  <a:lnTo>
                    <a:pt x="547" y="1046"/>
                  </a:lnTo>
                  <a:lnTo>
                    <a:pt x="577" y="1030"/>
                  </a:lnTo>
                  <a:lnTo>
                    <a:pt x="602" y="1010"/>
                  </a:lnTo>
                  <a:lnTo>
                    <a:pt x="623" y="984"/>
                  </a:lnTo>
                  <a:lnTo>
                    <a:pt x="639" y="955"/>
                  </a:lnTo>
                  <a:lnTo>
                    <a:pt x="649" y="921"/>
                  </a:lnTo>
                  <a:lnTo>
                    <a:pt x="653" y="887"/>
                  </a:lnTo>
                  <a:lnTo>
                    <a:pt x="649" y="853"/>
                  </a:lnTo>
                  <a:lnTo>
                    <a:pt x="639" y="820"/>
                  </a:lnTo>
                  <a:lnTo>
                    <a:pt x="623" y="792"/>
                  </a:lnTo>
                  <a:lnTo>
                    <a:pt x="602" y="766"/>
                  </a:lnTo>
                  <a:lnTo>
                    <a:pt x="577" y="745"/>
                  </a:lnTo>
                  <a:lnTo>
                    <a:pt x="547" y="729"/>
                  </a:lnTo>
                  <a:lnTo>
                    <a:pt x="515" y="720"/>
                  </a:lnTo>
                  <a:lnTo>
                    <a:pt x="481" y="716"/>
                  </a:lnTo>
                  <a:close/>
                  <a:moveTo>
                    <a:pt x="225" y="0"/>
                  </a:moveTo>
                  <a:lnTo>
                    <a:pt x="847" y="31"/>
                  </a:lnTo>
                  <a:lnTo>
                    <a:pt x="870" y="36"/>
                  </a:lnTo>
                  <a:lnTo>
                    <a:pt x="890" y="45"/>
                  </a:lnTo>
                  <a:lnTo>
                    <a:pt x="907" y="60"/>
                  </a:lnTo>
                  <a:lnTo>
                    <a:pt x="919" y="78"/>
                  </a:lnTo>
                  <a:lnTo>
                    <a:pt x="927" y="99"/>
                  </a:lnTo>
                  <a:lnTo>
                    <a:pt x="928" y="122"/>
                  </a:lnTo>
                  <a:lnTo>
                    <a:pt x="852" y="1111"/>
                  </a:lnTo>
                  <a:lnTo>
                    <a:pt x="847" y="1134"/>
                  </a:lnTo>
                  <a:lnTo>
                    <a:pt x="836" y="1155"/>
                  </a:lnTo>
                  <a:lnTo>
                    <a:pt x="821" y="1172"/>
                  </a:lnTo>
                  <a:lnTo>
                    <a:pt x="803" y="1185"/>
                  </a:lnTo>
                  <a:lnTo>
                    <a:pt x="781" y="1193"/>
                  </a:lnTo>
                  <a:lnTo>
                    <a:pt x="758" y="1196"/>
                  </a:lnTo>
                  <a:lnTo>
                    <a:pt x="69" y="1196"/>
                  </a:lnTo>
                  <a:lnTo>
                    <a:pt x="47" y="1192"/>
                  </a:lnTo>
                  <a:lnTo>
                    <a:pt x="27" y="1182"/>
                  </a:lnTo>
                  <a:lnTo>
                    <a:pt x="13" y="1169"/>
                  </a:lnTo>
                  <a:lnTo>
                    <a:pt x="4" y="1150"/>
                  </a:lnTo>
                  <a:lnTo>
                    <a:pt x="0" y="1130"/>
                  </a:lnTo>
                  <a:lnTo>
                    <a:pt x="2" y="1107"/>
                  </a:lnTo>
                  <a:lnTo>
                    <a:pt x="116" y="81"/>
                  </a:lnTo>
                  <a:lnTo>
                    <a:pt x="125" y="59"/>
                  </a:lnTo>
                  <a:lnTo>
                    <a:pt x="138" y="39"/>
                  </a:lnTo>
                  <a:lnTo>
                    <a:pt x="157" y="22"/>
                  </a:lnTo>
                  <a:lnTo>
                    <a:pt x="178" y="10"/>
                  </a:lnTo>
                  <a:lnTo>
                    <a:pt x="201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1C8869DA-338F-4261-A5A8-44FC6910F1F3}"/>
              </a:ext>
            </a:extLst>
          </p:cNvPr>
          <p:cNvSpPr/>
          <p:nvPr/>
        </p:nvSpPr>
        <p:spPr>
          <a:xfrm>
            <a:off x="5037978" y="2439520"/>
            <a:ext cx="1947599" cy="1947712"/>
          </a:xfrm>
          <a:custGeom>
            <a:avLst/>
            <a:gdLst>
              <a:gd name="connsiteX0" fmla="*/ 0 w 2314785"/>
              <a:gd name="connsiteY0" fmla="*/ 1130393 h 2260785"/>
              <a:gd name="connsiteX1" fmla="*/ 1157393 w 2314785"/>
              <a:gd name="connsiteY1" fmla="*/ 0 h 2260785"/>
              <a:gd name="connsiteX2" fmla="*/ 2314786 w 2314785"/>
              <a:gd name="connsiteY2" fmla="*/ 1130393 h 2260785"/>
              <a:gd name="connsiteX3" fmla="*/ 1157393 w 2314785"/>
              <a:gd name="connsiteY3" fmla="*/ 2260786 h 2260785"/>
              <a:gd name="connsiteX4" fmla="*/ 0 w 2314785"/>
              <a:gd name="connsiteY4" fmla="*/ 1130393 h 2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785" h="2260785">
                <a:moveTo>
                  <a:pt x="0" y="1130393"/>
                </a:moveTo>
                <a:cubicBezTo>
                  <a:pt x="0" y="506094"/>
                  <a:pt x="518182" y="0"/>
                  <a:pt x="1157393" y="0"/>
                </a:cubicBezTo>
                <a:cubicBezTo>
                  <a:pt x="1796604" y="0"/>
                  <a:pt x="2314786" y="506094"/>
                  <a:pt x="2314786" y="1130393"/>
                </a:cubicBezTo>
                <a:cubicBezTo>
                  <a:pt x="2314786" y="1754692"/>
                  <a:pt x="1796604" y="2260786"/>
                  <a:pt x="1157393" y="2260786"/>
                </a:cubicBezTo>
                <a:cubicBezTo>
                  <a:pt x="518182" y="2260786"/>
                  <a:pt x="0" y="1754692"/>
                  <a:pt x="0" y="1130393"/>
                </a:cubicBezTo>
                <a:close/>
              </a:path>
            </a:pathLst>
          </a:custGeom>
          <a:noFill/>
          <a:ln w="3810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8638" tIns="395638" rIns="308638" bIns="847794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/>
              <a:t> </a:t>
            </a: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B41B1C9E-E0BB-4CA7-AA40-C6EE9DEBAB78}"/>
              </a:ext>
            </a:extLst>
          </p:cNvPr>
          <p:cNvSpPr/>
          <p:nvPr/>
        </p:nvSpPr>
        <p:spPr>
          <a:xfrm>
            <a:off x="5927558" y="3968744"/>
            <a:ext cx="1947599" cy="1947600"/>
          </a:xfrm>
          <a:custGeom>
            <a:avLst/>
            <a:gdLst>
              <a:gd name="connsiteX0" fmla="*/ 0 w 2314785"/>
              <a:gd name="connsiteY0" fmla="*/ 1130393 h 2260785"/>
              <a:gd name="connsiteX1" fmla="*/ 1157393 w 2314785"/>
              <a:gd name="connsiteY1" fmla="*/ 0 h 2260785"/>
              <a:gd name="connsiteX2" fmla="*/ 2314786 w 2314785"/>
              <a:gd name="connsiteY2" fmla="*/ 1130393 h 2260785"/>
              <a:gd name="connsiteX3" fmla="*/ 1157393 w 2314785"/>
              <a:gd name="connsiteY3" fmla="*/ 2260786 h 2260785"/>
              <a:gd name="connsiteX4" fmla="*/ 0 w 2314785"/>
              <a:gd name="connsiteY4" fmla="*/ 1130393 h 226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785" h="2260785">
                <a:moveTo>
                  <a:pt x="0" y="1130393"/>
                </a:moveTo>
                <a:cubicBezTo>
                  <a:pt x="0" y="506094"/>
                  <a:pt x="518182" y="0"/>
                  <a:pt x="1157393" y="0"/>
                </a:cubicBezTo>
                <a:cubicBezTo>
                  <a:pt x="1796604" y="0"/>
                  <a:pt x="2314786" y="506094"/>
                  <a:pt x="2314786" y="1130393"/>
                </a:cubicBezTo>
                <a:cubicBezTo>
                  <a:pt x="2314786" y="1754692"/>
                  <a:pt x="1796604" y="2260786"/>
                  <a:pt x="1157393" y="2260786"/>
                </a:cubicBezTo>
                <a:cubicBezTo>
                  <a:pt x="518182" y="2260786"/>
                  <a:pt x="0" y="1754692"/>
                  <a:pt x="0" y="1130393"/>
                </a:cubicBezTo>
                <a:close/>
              </a:path>
            </a:pathLst>
          </a:custGeom>
          <a:noFill/>
          <a:ln w="3810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07939" tIns="584036" rIns="217975" bIns="43331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9FFDCED1-01DA-4806-862A-8F1A572C58A0}"/>
              </a:ext>
            </a:extLst>
          </p:cNvPr>
          <p:cNvSpPr/>
          <p:nvPr/>
        </p:nvSpPr>
        <p:spPr>
          <a:xfrm>
            <a:off x="4148400" y="3967961"/>
            <a:ext cx="1947600" cy="1947600"/>
          </a:xfrm>
          <a:custGeom>
            <a:avLst/>
            <a:gdLst>
              <a:gd name="connsiteX0" fmla="*/ 0 w 2314556"/>
              <a:gd name="connsiteY0" fmla="*/ 1130114 h 2260228"/>
              <a:gd name="connsiteX1" fmla="*/ 1157278 w 2314556"/>
              <a:gd name="connsiteY1" fmla="*/ 0 h 2260228"/>
              <a:gd name="connsiteX2" fmla="*/ 2314556 w 2314556"/>
              <a:gd name="connsiteY2" fmla="*/ 1130114 h 2260228"/>
              <a:gd name="connsiteX3" fmla="*/ 1157278 w 2314556"/>
              <a:gd name="connsiteY3" fmla="*/ 2260228 h 2260228"/>
              <a:gd name="connsiteX4" fmla="*/ 0 w 2314556"/>
              <a:gd name="connsiteY4" fmla="*/ 1130114 h 226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556" h="2260228">
                <a:moveTo>
                  <a:pt x="0" y="1130114"/>
                </a:moveTo>
                <a:cubicBezTo>
                  <a:pt x="0" y="505969"/>
                  <a:pt x="518131" y="0"/>
                  <a:pt x="1157278" y="0"/>
                </a:cubicBezTo>
                <a:cubicBezTo>
                  <a:pt x="1796425" y="0"/>
                  <a:pt x="2314556" y="505969"/>
                  <a:pt x="2314556" y="1130114"/>
                </a:cubicBezTo>
                <a:cubicBezTo>
                  <a:pt x="2314556" y="1754259"/>
                  <a:pt x="1796425" y="2260228"/>
                  <a:pt x="1157278" y="2260228"/>
                </a:cubicBezTo>
                <a:cubicBezTo>
                  <a:pt x="518131" y="2260228"/>
                  <a:pt x="0" y="1754259"/>
                  <a:pt x="0" y="1130114"/>
                </a:cubicBezTo>
                <a:close/>
              </a:path>
            </a:pathLst>
          </a:custGeom>
          <a:noFill/>
          <a:ln w="3810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7954" tIns="583893" rIns="707869" bIns="43321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dirty="0"/>
              <a:t>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BFC7D13-EBA5-410A-BFDB-4B7E1CE9FA2B}"/>
              </a:ext>
            </a:extLst>
          </p:cNvPr>
          <p:cNvGrpSpPr/>
          <p:nvPr/>
        </p:nvGrpSpPr>
        <p:grpSpPr>
          <a:xfrm>
            <a:off x="5037751" y="3392999"/>
            <a:ext cx="1948055" cy="1947601"/>
            <a:chOff x="-2238992" y="2856823"/>
            <a:chExt cx="1835064" cy="1835063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A2655F16-6B1A-4C60-AD26-CD13C935A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238992" y="2856823"/>
              <a:ext cx="1835064" cy="183506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696E2">
                  <a:alpha val="60000"/>
                </a:srgbClr>
              </a:solidFill>
            </a:ln>
            <a:effectLst/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96774C26-AD19-4A55-B588-5121A3ED9350}"/>
                </a:ext>
              </a:extLst>
            </p:cNvPr>
            <p:cNvSpPr txBox="1"/>
            <p:nvPr/>
          </p:nvSpPr>
          <p:spPr>
            <a:xfrm>
              <a:off x="-2122616" y="3462331"/>
              <a:ext cx="1553330" cy="66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 engineering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73DEC3D3-DE56-44AA-B2FE-F9E6FC062874}"/>
              </a:ext>
            </a:extLst>
          </p:cNvPr>
          <p:cNvGrpSpPr/>
          <p:nvPr/>
        </p:nvGrpSpPr>
        <p:grpSpPr>
          <a:xfrm>
            <a:off x="7095159" y="2061839"/>
            <a:ext cx="2724144" cy="1098859"/>
            <a:chOff x="1417285" y="1505952"/>
            <a:chExt cx="2566137" cy="1035364"/>
          </a:xfrm>
        </p:grpSpPr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9B824A51-65D6-4D3B-A61F-FC20DEEBF89B}"/>
                </a:ext>
              </a:extLst>
            </p:cNvPr>
            <p:cNvSpPr txBox="1"/>
            <p:nvPr/>
          </p:nvSpPr>
          <p:spPr>
            <a:xfrm>
              <a:off x="1417285" y="1505952"/>
              <a:ext cx="1456576" cy="37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Versatile</a:t>
              </a: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E04CE7C3-C9A2-4EDB-B25F-4369B9887A4A}"/>
                </a:ext>
              </a:extLst>
            </p:cNvPr>
            <p:cNvSpPr txBox="1"/>
            <p:nvPr/>
          </p:nvSpPr>
          <p:spPr>
            <a:xfrm>
              <a:off x="1417285" y="1932332"/>
              <a:ext cx="2566137" cy="60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Applicable to a wide range of materials</a:t>
              </a: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43F60DD-B272-458D-9C1C-0BD081D61F48}"/>
              </a:ext>
            </a:extLst>
          </p:cNvPr>
          <p:cNvGrpSpPr/>
          <p:nvPr/>
        </p:nvGrpSpPr>
        <p:grpSpPr>
          <a:xfrm>
            <a:off x="707213" y="3998739"/>
            <a:ext cx="2941505" cy="761314"/>
            <a:chOff x="-1142058" y="3879597"/>
            <a:chExt cx="2770891" cy="717323"/>
          </a:xfrm>
        </p:grpSpPr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80F337D3-DA09-4D44-BFC1-4B1AA4A6D6DB}"/>
                </a:ext>
              </a:extLst>
            </p:cNvPr>
            <p:cNvSpPr txBox="1"/>
            <p:nvPr/>
          </p:nvSpPr>
          <p:spPr>
            <a:xfrm>
              <a:off x="45035" y="3879597"/>
              <a:ext cx="1583798" cy="37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Bioactive</a:t>
              </a: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48927A5D-6A2D-4AF8-A6C1-9C4F2BE70A99}"/>
                </a:ext>
              </a:extLst>
            </p:cNvPr>
            <p:cNvSpPr txBox="1"/>
            <p:nvPr/>
          </p:nvSpPr>
          <p:spPr>
            <a:xfrm>
              <a:off x="-1142058" y="4248929"/>
              <a:ext cx="2566137" cy="34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Tunable cell response</a:t>
              </a:r>
            </a:p>
          </p:txBody>
        </p:sp>
      </p:grpSp>
      <p:sp>
        <p:nvSpPr>
          <p:cNvPr id="73" name="Freeform 101">
            <a:extLst>
              <a:ext uri="{FF2B5EF4-FFF2-40B4-BE49-F238E27FC236}">
                <a16:creationId xmlns:a16="http://schemas.microsoft.com/office/drawing/2014/main" id="{E8A86B34-CBB6-43B7-B2ED-4FEF08A9A58E}"/>
              </a:ext>
            </a:extLst>
          </p:cNvPr>
          <p:cNvSpPr/>
          <p:nvPr/>
        </p:nvSpPr>
        <p:spPr>
          <a:xfrm>
            <a:off x="5892666" y="2778278"/>
            <a:ext cx="330706" cy="302193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Freeform 107">
            <a:extLst>
              <a:ext uri="{FF2B5EF4-FFF2-40B4-BE49-F238E27FC236}">
                <a16:creationId xmlns:a16="http://schemas.microsoft.com/office/drawing/2014/main" id="{3F272B89-4B83-4900-B9BC-CB2D2F050877}"/>
              </a:ext>
            </a:extLst>
          </p:cNvPr>
          <p:cNvSpPr>
            <a:spLocks noChangeAspect="1"/>
          </p:cNvSpPr>
          <p:nvPr/>
        </p:nvSpPr>
        <p:spPr>
          <a:xfrm>
            <a:off x="5474649" y="2746039"/>
            <a:ext cx="185574" cy="578574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Freeform 114">
            <a:extLst>
              <a:ext uri="{FF2B5EF4-FFF2-40B4-BE49-F238E27FC236}">
                <a16:creationId xmlns:a16="http://schemas.microsoft.com/office/drawing/2014/main" id="{E117FD09-3D65-43F5-A684-145FD6DB0C00}"/>
              </a:ext>
            </a:extLst>
          </p:cNvPr>
          <p:cNvSpPr>
            <a:spLocks noChangeAspect="1"/>
          </p:cNvSpPr>
          <p:nvPr/>
        </p:nvSpPr>
        <p:spPr>
          <a:xfrm>
            <a:off x="6416807" y="3019127"/>
            <a:ext cx="426011" cy="41074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2384D62D-E39F-4BC1-8A36-F4B1022B6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1049" r="10366" b="5085"/>
          <a:stretch/>
        </p:blipFill>
        <p:spPr>
          <a:xfrm>
            <a:off x="8641422" y="3255050"/>
            <a:ext cx="1516010" cy="1493297"/>
          </a:xfrm>
          <a:prstGeom prst="ellipse">
            <a:avLst/>
          </a:prstGeom>
        </p:spPr>
      </p:pic>
      <p:pic>
        <p:nvPicPr>
          <p:cNvPr id="86" name="Imagen 85" descr="Imagen que contiene imágenes prediseñadas&#10;&#10;Descripción generada con confianza alta">
            <a:extLst>
              <a:ext uri="{FF2B5EF4-FFF2-40B4-BE49-F238E27FC236}">
                <a16:creationId xmlns:a16="http://schemas.microsoft.com/office/drawing/2014/main" id="{3A657877-AD86-473C-A4AC-ABF3BBC35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82" y="4717722"/>
            <a:ext cx="864201" cy="864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A7A470F0-7F63-4E66-91D4-49EB26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0765">
            <a:off x="4454818" y="4717856"/>
            <a:ext cx="863532" cy="863733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D3480428-29AD-4FE8-842B-D5485F51D5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3515" r="28366" b="16405"/>
          <a:stretch/>
        </p:blipFill>
        <p:spPr>
          <a:xfrm>
            <a:off x="2515551" y="4763379"/>
            <a:ext cx="1488316" cy="1484868"/>
          </a:xfrm>
          <a:prstGeom prst="ellipse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27EB84AF-F16F-45E9-85C6-E5552E66CDF9}"/>
              </a:ext>
            </a:extLst>
          </p:cNvPr>
          <p:cNvGrpSpPr/>
          <p:nvPr/>
        </p:nvGrpSpPr>
        <p:grpSpPr>
          <a:xfrm>
            <a:off x="2839338" y="1702717"/>
            <a:ext cx="1981278" cy="2306274"/>
            <a:chOff x="2089190" y="1485669"/>
            <a:chExt cx="1981278" cy="2306274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AD166C34-B51A-4DCB-BDB5-5A8A6CE3D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7" t="40338" r="44096" b="43387"/>
            <a:stretch/>
          </p:blipFill>
          <p:spPr>
            <a:xfrm>
              <a:off x="2089190" y="2426639"/>
              <a:ext cx="1365623" cy="1365304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9939421F-F667-4336-9A6F-1A811DF59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3" t="35253" r="24686" b="33679"/>
            <a:stretch/>
          </p:blipFill>
          <p:spPr>
            <a:xfrm>
              <a:off x="2693797" y="1485669"/>
              <a:ext cx="1376671" cy="1377105"/>
            </a:xfrm>
            <a:prstGeom prst="ellipse">
              <a:avLst/>
            </a:prstGeom>
            <a:ln>
              <a:noFill/>
            </a:ln>
            <a:effectLst/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365DA4B3-96D1-4928-8D43-A503BB5064ED}"/>
              </a:ext>
            </a:extLst>
          </p:cNvPr>
          <p:cNvSpPr txBox="1"/>
          <p:nvPr/>
        </p:nvSpPr>
        <p:spPr>
          <a:xfrm>
            <a:off x="2921051" y="912749"/>
            <a:ext cx="609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Coating technology </a:t>
            </a:r>
            <a:r>
              <a:rPr lang="en-US" sz="2400" dirty="0">
                <a:solidFill>
                  <a:srgbClr val="2696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enhances </a:t>
            </a:r>
            <a:r>
              <a:rPr lang="en-US" sz="2400" b="1" dirty="0">
                <a:solidFill>
                  <a:srgbClr val="2696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tissue integration</a:t>
            </a:r>
          </a:p>
        </p:txBody>
      </p:sp>
    </p:spTree>
    <p:extLst>
      <p:ext uri="{BB962C8B-B14F-4D97-AF65-F5344CB8AC3E}">
        <p14:creationId xmlns:p14="http://schemas.microsoft.com/office/powerpoint/2010/main" val="392223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E150-59B8-4EE2-9699-216114F4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ACHIEVED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43458C-3766-4119-8CCA-5DF7EF1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66F377-6F1E-4A8A-8C57-4A7F661D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C22DA7-6268-48BF-90E1-194CEE0A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96814C-D7D3-44F1-811C-3D0CD7B9A68B}"/>
              </a:ext>
            </a:extLst>
          </p:cNvPr>
          <p:cNvSpPr txBox="1"/>
          <p:nvPr/>
        </p:nvSpPr>
        <p:spPr>
          <a:xfrm>
            <a:off x="1049867" y="1486057"/>
            <a:ext cx="1054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Biomimetic Collagen-based hydrogel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attached onto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bone-like bioceramic</a:t>
            </a:r>
            <a:endParaRPr lang="en-US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 descr="Imagen que contiene interior, mesa, sentado&#10;&#10;Descripción generada con confianza alta">
            <a:extLst>
              <a:ext uri="{FF2B5EF4-FFF2-40B4-BE49-F238E27FC236}">
                <a16:creationId xmlns:a16="http://schemas.microsoft.com/office/drawing/2014/main" id="{E4FE4429-B3B8-492D-AB18-DF92556336A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26274" r="28230" b="28255"/>
          <a:stretch/>
        </p:blipFill>
        <p:spPr>
          <a:xfrm>
            <a:off x="1791605" y="2773662"/>
            <a:ext cx="2890572" cy="2841525"/>
          </a:xfrm>
          <a:prstGeom prst="ellipse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A4A6675B-D831-47C8-84C6-3174F466A67C}"/>
              </a:ext>
            </a:extLst>
          </p:cNvPr>
          <p:cNvGrpSpPr/>
          <p:nvPr/>
        </p:nvGrpSpPr>
        <p:grpSpPr>
          <a:xfrm>
            <a:off x="5703555" y="4621943"/>
            <a:ext cx="5514605" cy="400110"/>
            <a:chOff x="6318589" y="4643901"/>
            <a:chExt cx="5514605" cy="40011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F5EBA95-576C-437A-9155-3FFA19CA9DE6}"/>
                </a:ext>
              </a:extLst>
            </p:cNvPr>
            <p:cNvSpPr txBox="1"/>
            <p:nvPr/>
          </p:nvSpPr>
          <p:spPr>
            <a:xfrm>
              <a:off x="6673050" y="4643901"/>
              <a:ext cx="5160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 mechanical stability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3899DB3-2E3E-47AF-BE8B-28D4AC15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589" y="4679770"/>
              <a:ext cx="358138" cy="358138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F7D1BB-9AE3-472D-923A-54CC85F51F56}"/>
              </a:ext>
            </a:extLst>
          </p:cNvPr>
          <p:cNvGrpSpPr/>
          <p:nvPr/>
        </p:nvGrpSpPr>
        <p:grpSpPr>
          <a:xfrm>
            <a:off x="5703555" y="4007159"/>
            <a:ext cx="6252882" cy="400110"/>
            <a:chOff x="6318082" y="5187164"/>
            <a:chExt cx="6252882" cy="40011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93424F9-607C-4778-82FA-D15ADFB20F84}"/>
                </a:ext>
              </a:extLst>
            </p:cNvPr>
            <p:cNvSpPr txBox="1"/>
            <p:nvPr/>
          </p:nvSpPr>
          <p:spPr>
            <a:xfrm>
              <a:off x="6686789" y="5187164"/>
              <a:ext cx="5884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Hydrogel composition tailored layer by layer</a:t>
              </a:r>
              <a:endPara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512D436-404A-4796-A0C6-7EBC5A78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82" y="5214493"/>
              <a:ext cx="358138" cy="35813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8087278-B3AB-4428-AA0B-CED2D80D005D}"/>
              </a:ext>
            </a:extLst>
          </p:cNvPr>
          <p:cNvGrpSpPr/>
          <p:nvPr/>
        </p:nvGrpSpPr>
        <p:grpSpPr>
          <a:xfrm>
            <a:off x="5703555" y="3429000"/>
            <a:ext cx="5394763" cy="400110"/>
            <a:chOff x="6318082" y="5747318"/>
            <a:chExt cx="5394763" cy="400110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0D32FC0-E641-4BCC-8018-ACDE55A2C539}"/>
                </a:ext>
              </a:extLst>
            </p:cNvPr>
            <p:cNvSpPr txBox="1"/>
            <p:nvPr/>
          </p:nvSpPr>
          <p:spPr>
            <a:xfrm>
              <a:off x="6686789" y="5747318"/>
              <a:ext cx="5026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discontinuity through the scaffold </a:t>
              </a:r>
              <a:endPara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AFC537E-C7D0-4E54-8F11-2511837C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082" y="5749216"/>
              <a:ext cx="358138" cy="358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72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E150-59B8-4EE2-9699-216114F4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ACHIEVED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43458C-3766-4119-8CCA-5DF7EF1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66F377-6F1E-4A8A-8C57-4A7F661D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C22DA7-6268-48BF-90E1-194CEE0A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11" name="Imagen 10" descr="Imagen que contiene interior, mesa, sentado&#10;&#10;Descripción generada con confianza alta">
            <a:extLst>
              <a:ext uri="{FF2B5EF4-FFF2-40B4-BE49-F238E27FC236}">
                <a16:creationId xmlns:a16="http://schemas.microsoft.com/office/drawing/2014/main" id="{E4FE4429-B3B8-492D-AB18-DF92556336A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26274" r="28230" b="28255"/>
          <a:stretch/>
        </p:blipFill>
        <p:spPr>
          <a:xfrm>
            <a:off x="1791605" y="2773662"/>
            <a:ext cx="2890572" cy="2841525"/>
          </a:xfrm>
          <a:prstGeom prst="ellipse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BBC55B41-1E89-1C43-9A99-8852E63E1F29}"/>
              </a:ext>
            </a:extLst>
          </p:cNvPr>
          <p:cNvGrpSpPr/>
          <p:nvPr/>
        </p:nvGrpSpPr>
        <p:grpSpPr>
          <a:xfrm>
            <a:off x="5620350" y="2782514"/>
            <a:ext cx="4780045" cy="3462642"/>
            <a:chOff x="196953" y="5501947"/>
            <a:chExt cx="4780045" cy="3462642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1F6EE72-06F5-A549-BAF5-BBF17338021D}"/>
                </a:ext>
              </a:extLst>
            </p:cNvPr>
            <p:cNvSpPr txBox="1"/>
            <p:nvPr/>
          </p:nvSpPr>
          <p:spPr>
            <a:xfrm>
              <a:off x="196953" y="5825268"/>
              <a:ext cx="332231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European Patent Application </a:t>
              </a:r>
              <a:r>
                <a:rPr lang="es-E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EP 18382929.0 </a:t>
              </a:r>
            </a:p>
            <a:p>
              <a:endPara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PCT to be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presented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endPara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Phases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18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included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USA, </a:t>
              </a:r>
              <a:r>
                <a:rPr lang="es-E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r>
                <a:rPr lang="es-E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Australia and China</a:t>
              </a:r>
              <a:endPara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" descr="Resultado de imagen de carpmaels and ransford">
              <a:extLst>
                <a:ext uri="{FF2B5EF4-FFF2-40B4-BE49-F238E27FC236}">
                  <a16:creationId xmlns:a16="http://schemas.microsoft.com/office/drawing/2014/main" id="{B939F440-32DE-C94A-AADB-C4F565A48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027" y="5501947"/>
              <a:ext cx="1292971" cy="1292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4619DDF-B193-1C4A-9EEB-3EE950057915}"/>
              </a:ext>
            </a:extLst>
          </p:cNvPr>
          <p:cNvSpPr txBox="1"/>
          <p:nvPr/>
        </p:nvSpPr>
        <p:spPr>
          <a:xfrm>
            <a:off x="1049867" y="1486057"/>
            <a:ext cx="1054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Biomimetic Collagen-based hydrogel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attached onto a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bone-like bioceramic</a:t>
            </a:r>
            <a:endParaRPr lang="en-US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0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51D0F-6369-4639-83BB-BF99436B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Biogellics Pipeline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E65956-B054-435F-9975-04CA0070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93FF75-6E39-4150-9EE5-901D4B9D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1393DC-804C-4B5A-938B-DD9CB44A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7</a:t>
            </a:fld>
            <a:endParaRPr lang="es-ES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70871BE-4FCB-49D6-96D0-451987BC98B2}"/>
              </a:ext>
            </a:extLst>
          </p:cNvPr>
          <p:cNvGrpSpPr/>
          <p:nvPr/>
        </p:nvGrpSpPr>
        <p:grpSpPr>
          <a:xfrm>
            <a:off x="2158722" y="1220998"/>
            <a:ext cx="7139830" cy="4067284"/>
            <a:chOff x="808123" y="1544603"/>
            <a:chExt cx="7139830" cy="406728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0F0DF93-6E04-427C-B1E1-01D8FB378C87}"/>
                </a:ext>
              </a:extLst>
            </p:cNvPr>
            <p:cNvGrpSpPr/>
            <p:nvPr/>
          </p:nvGrpSpPr>
          <p:grpSpPr>
            <a:xfrm>
              <a:off x="808123" y="1544603"/>
              <a:ext cx="7089805" cy="3164120"/>
              <a:chOff x="704268" y="1758359"/>
              <a:chExt cx="7089805" cy="3164120"/>
            </a:xfrm>
          </p:grpSpPr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F3F1F59-3089-4B35-B299-C97FB33449A1}"/>
                  </a:ext>
                </a:extLst>
              </p:cNvPr>
              <p:cNvSpPr txBox="1"/>
              <p:nvPr/>
            </p:nvSpPr>
            <p:spPr>
              <a:xfrm>
                <a:off x="1527674" y="1758359"/>
                <a:ext cx="60992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Coating </a:t>
                </a:r>
                <a:r>
                  <a:rPr lang="en-US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technology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enhances </a:t>
                </a:r>
                <a:r>
                  <a:rPr lang="en-US" sz="24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tissue integration</a:t>
                </a:r>
              </a:p>
            </p:txBody>
          </p: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77E66698-2169-4256-84BE-1D5A5F51F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32844">
                <a:off x="2848175" y="2823980"/>
                <a:ext cx="1300593" cy="1300593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AC379597-AF4A-4E84-98FA-923781B4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339496">
                <a:off x="4932373" y="2797805"/>
                <a:ext cx="1300593" cy="1300593"/>
              </a:xfrm>
              <a:prstGeom prst="rect">
                <a:avLst/>
              </a:prstGeom>
            </p:spPr>
          </p:pic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52BDC12-C936-43B7-9DD4-751756D16E6B}"/>
                  </a:ext>
                </a:extLst>
              </p:cNvPr>
              <p:cNvSpPr txBox="1"/>
              <p:nvPr/>
            </p:nvSpPr>
            <p:spPr>
              <a:xfrm>
                <a:off x="5078800" y="4210123"/>
                <a:ext cx="27152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2696E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PEEK-based dental guides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57D009C-3A63-4CD5-B575-5CC9E09163ED}"/>
                  </a:ext>
                </a:extLst>
              </p:cNvPr>
              <p:cNvSpPr txBox="1"/>
              <p:nvPr/>
            </p:nvSpPr>
            <p:spPr>
              <a:xfrm>
                <a:off x="704268" y="4214593"/>
                <a:ext cx="27152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2696E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Osteochondral scaffold</a:t>
                </a:r>
              </a:p>
            </p:txBody>
          </p:sp>
        </p:grp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E7A52FD7-1653-4509-AE5B-EAB6C5A8B9EA}"/>
                </a:ext>
              </a:extLst>
            </p:cNvPr>
            <p:cNvSpPr/>
            <p:nvPr/>
          </p:nvSpPr>
          <p:spPr>
            <a:xfrm>
              <a:off x="1026184" y="3863532"/>
              <a:ext cx="6921769" cy="98249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44737B2-05B6-4431-939C-181303D7B2AC}"/>
                </a:ext>
              </a:extLst>
            </p:cNvPr>
            <p:cNvSpPr txBox="1"/>
            <p:nvPr/>
          </p:nvSpPr>
          <p:spPr>
            <a:xfrm>
              <a:off x="3751920" y="5080803"/>
              <a:ext cx="23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Technology validation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F15A3F3-4D55-44FF-A9D7-140165E02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001" y="5014380"/>
              <a:ext cx="597507" cy="597507"/>
            </a:xfrm>
            <a:prstGeom prst="rect">
              <a:avLst/>
            </a:prstGeom>
          </p:spPr>
        </p:pic>
      </p:grpSp>
      <p:sp>
        <p:nvSpPr>
          <p:cNvPr id="19" name="Freeform 107">
            <a:extLst>
              <a:ext uri="{FF2B5EF4-FFF2-40B4-BE49-F238E27FC236}">
                <a16:creationId xmlns:a16="http://schemas.microsoft.com/office/drawing/2014/main" id="{C602C1A9-96B5-42DF-A3AD-B1DF7FB5CE9B}"/>
              </a:ext>
            </a:extLst>
          </p:cNvPr>
          <p:cNvSpPr>
            <a:spLocks noChangeAspect="1"/>
          </p:cNvSpPr>
          <p:nvPr/>
        </p:nvSpPr>
        <p:spPr>
          <a:xfrm>
            <a:off x="3794362" y="2282453"/>
            <a:ext cx="241680" cy="75367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B273B97-15D6-4F65-83A9-2189F03EE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82" y="2476266"/>
            <a:ext cx="542840" cy="5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4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B4EE6-2924-4B32-B44D-5B61C9AA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Business model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432BBD-6966-4091-A2C0-0F09B3F5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8EFE5D-1D88-441C-B910-52391908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5359FB-4039-45D1-B4F4-AB1A36C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8</a:t>
            </a:fld>
            <a:endParaRPr lang="es-ES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678183B-CCEA-431D-A111-B104C2AA922D}"/>
              </a:ext>
            </a:extLst>
          </p:cNvPr>
          <p:cNvGrpSpPr/>
          <p:nvPr/>
        </p:nvGrpSpPr>
        <p:grpSpPr>
          <a:xfrm>
            <a:off x="5793292" y="2979132"/>
            <a:ext cx="2038017" cy="773029"/>
            <a:chOff x="1135160" y="4683231"/>
            <a:chExt cx="2595331" cy="773029"/>
          </a:xfrm>
        </p:grpSpPr>
        <p:sp>
          <p:nvSpPr>
            <p:cNvPr id="23" name="Diagrama de flujo: proceso alternativo 22">
              <a:extLst>
                <a:ext uri="{FF2B5EF4-FFF2-40B4-BE49-F238E27FC236}">
                  <a16:creationId xmlns:a16="http://schemas.microsoft.com/office/drawing/2014/main" id="{1632485A-6BAB-4450-8FC5-80015891D9BA}"/>
                </a:ext>
              </a:extLst>
            </p:cNvPr>
            <p:cNvSpPr/>
            <p:nvPr/>
          </p:nvSpPr>
          <p:spPr>
            <a:xfrm>
              <a:off x="1159292" y="4683231"/>
              <a:ext cx="2571199" cy="736040"/>
            </a:xfrm>
            <a:prstGeom prst="flowChartAlternateProcess">
              <a:avLst/>
            </a:prstGeom>
            <a:solidFill>
              <a:srgbClr val="2696E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87C251D-77B0-4260-A744-FA651EABA2E1}"/>
                </a:ext>
              </a:extLst>
            </p:cNvPr>
            <p:cNvSpPr txBox="1"/>
            <p:nvPr/>
          </p:nvSpPr>
          <p:spPr>
            <a:xfrm>
              <a:off x="1135160" y="4748374"/>
              <a:ext cx="2571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Osteochondral scaffold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C41BF66-327E-45E2-A15D-50910BFEEEF7}"/>
              </a:ext>
            </a:extLst>
          </p:cNvPr>
          <p:cNvGrpSpPr/>
          <p:nvPr/>
        </p:nvGrpSpPr>
        <p:grpSpPr>
          <a:xfrm>
            <a:off x="395880" y="3323933"/>
            <a:ext cx="2019500" cy="820222"/>
            <a:chOff x="231824" y="4681465"/>
            <a:chExt cx="1558485" cy="584775"/>
          </a:xfrm>
        </p:grpSpPr>
        <p:sp>
          <p:nvSpPr>
            <p:cNvPr id="31" name="Diagrama de flujo: proceso alternativo 30">
              <a:extLst>
                <a:ext uri="{FF2B5EF4-FFF2-40B4-BE49-F238E27FC236}">
                  <a16:creationId xmlns:a16="http://schemas.microsoft.com/office/drawing/2014/main" id="{C680613E-37AD-4CBA-B996-0D48D88B6769}"/>
                </a:ext>
              </a:extLst>
            </p:cNvPr>
            <p:cNvSpPr/>
            <p:nvPr/>
          </p:nvSpPr>
          <p:spPr>
            <a:xfrm>
              <a:off x="231824" y="4681465"/>
              <a:ext cx="1558485" cy="584775"/>
            </a:xfrm>
            <a:prstGeom prst="flowChartAlternateProcess">
              <a:avLst/>
            </a:prstGeom>
            <a:solidFill>
              <a:srgbClr val="2696E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0980B22-3FC5-4BF4-ABD2-3E04016C4060}"/>
                </a:ext>
              </a:extLst>
            </p:cNvPr>
            <p:cNvSpPr txBox="1"/>
            <p:nvPr/>
          </p:nvSpPr>
          <p:spPr>
            <a:xfrm>
              <a:off x="354251" y="4721510"/>
              <a:ext cx="1313630" cy="50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Coating technology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734E587-7DC3-46FB-8F12-ACC751C9EDAC}"/>
              </a:ext>
            </a:extLst>
          </p:cNvPr>
          <p:cNvGrpSpPr/>
          <p:nvPr/>
        </p:nvGrpSpPr>
        <p:grpSpPr>
          <a:xfrm>
            <a:off x="9359505" y="1308745"/>
            <a:ext cx="2445091" cy="1427469"/>
            <a:chOff x="6292215" y="1264771"/>
            <a:chExt cx="2445091" cy="1427469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769E94A-CAD8-4B65-A384-7A7523A203F3}"/>
                </a:ext>
              </a:extLst>
            </p:cNvPr>
            <p:cNvSpPr txBox="1"/>
            <p:nvPr/>
          </p:nvSpPr>
          <p:spPr>
            <a:xfrm>
              <a:off x="6301963" y="1264771"/>
              <a:ext cx="1907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Medical device companies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3E2D275-D67B-406A-8DBF-EE41DC0EBD8B}"/>
                </a:ext>
              </a:extLst>
            </p:cNvPr>
            <p:cNvSpPr txBox="1"/>
            <p:nvPr/>
          </p:nvSpPr>
          <p:spPr>
            <a:xfrm>
              <a:off x="6292215" y="2322908"/>
              <a:ext cx="1224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Hospitals</a:t>
              </a:r>
            </a:p>
          </p:txBody>
        </p:sp>
        <p:pic>
          <p:nvPicPr>
            <p:cNvPr id="14" name="Imagen 13" descr="Imagen que contiene objeto&#10;&#10;Descripción generada con confianza muy alta">
              <a:extLst>
                <a:ext uri="{FF2B5EF4-FFF2-40B4-BE49-F238E27FC236}">
                  <a16:creationId xmlns:a16="http://schemas.microsoft.com/office/drawing/2014/main" id="{194BDCA6-052E-447A-AFD4-21E3D0F5F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61" y="2117676"/>
              <a:ext cx="516333" cy="51633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D109D50-D45C-4623-AE11-C2DFA2225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973" y="1286683"/>
              <a:ext cx="516333" cy="51633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9DD4AA9-001C-4D1E-9324-588ADC8C9320}"/>
              </a:ext>
            </a:extLst>
          </p:cNvPr>
          <p:cNvGrpSpPr/>
          <p:nvPr/>
        </p:nvGrpSpPr>
        <p:grpSpPr>
          <a:xfrm>
            <a:off x="3534233" y="4463262"/>
            <a:ext cx="2898305" cy="1676494"/>
            <a:chOff x="3409431" y="4442037"/>
            <a:chExt cx="2898305" cy="1676494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41577288-63AE-402B-A1A4-DC2ED48BCA8D}"/>
                </a:ext>
              </a:extLst>
            </p:cNvPr>
            <p:cNvGrpSpPr/>
            <p:nvPr/>
          </p:nvGrpSpPr>
          <p:grpSpPr>
            <a:xfrm>
              <a:off x="3409431" y="4442037"/>
              <a:ext cx="2093797" cy="1676494"/>
              <a:chOff x="2706803" y="4603394"/>
              <a:chExt cx="2093797" cy="1676494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9448AF3-3F11-4977-9906-DE49E0E827A6}"/>
                  </a:ext>
                </a:extLst>
              </p:cNvPr>
              <p:cNvSpPr txBox="1"/>
              <p:nvPr/>
            </p:nvSpPr>
            <p:spPr>
              <a:xfrm>
                <a:off x="2706803" y="4603394"/>
                <a:ext cx="20937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696E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License agreements</a:t>
                </a: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6AC57CAD-9708-4F49-A98C-1186C11C8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1180" y="5474846"/>
                <a:ext cx="805042" cy="805042"/>
              </a:xfrm>
              <a:prstGeom prst="rect">
                <a:avLst/>
              </a:prstGeom>
            </p:spPr>
          </p:pic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B6CA50B-F303-49BD-85E1-F95F24AA3DA3}"/>
                </a:ext>
              </a:extLst>
            </p:cNvPr>
            <p:cNvGrpSpPr/>
            <p:nvPr/>
          </p:nvGrpSpPr>
          <p:grpSpPr>
            <a:xfrm>
              <a:off x="5267789" y="4922814"/>
              <a:ext cx="1039947" cy="985765"/>
              <a:chOff x="7059308" y="4091783"/>
              <a:chExt cx="1225446" cy="110551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604E35E-63F7-4FA4-8203-A17BBFC68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308" y="4363054"/>
                <a:ext cx="516334" cy="516334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3D0F5A79-A55A-4158-A34C-0EFE24FDA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0253" y="4680965"/>
                <a:ext cx="516334" cy="516334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51AA1AC6-F34F-4B5D-AF49-2322B6C47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8420" y="4091783"/>
                <a:ext cx="516334" cy="516334"/>
              </a:xfrm>
              <a:prstGeom prst="rect">
                <a:avLst/>
              </a:prstGeom>
            </p:spPr>
          </p:pic>
        </p:grp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C64A6C3-C89C-4D98-98A5-A84CEE6BB662}"/>
              </a:ext>
            </a:extLst>
          </p:cNvPr>
          <p:cNvSpPr txBox="1"/>
          <p:nvPr/>
        </p:nvSpPr>
        <p:spPr>
          <a:xfrm>
            <a:off x="3534233" y="1544511"/>
            <a:ext cx="157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69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269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products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2F8025E-16CB-4284-9829-430FF323C67B}"/>
              </a:ext>
            </a:extLst>
          </p:cNvPr>
          <p:cNvGrpSpPr/>
          <p:nvPr/>
        </p:nvGrpSpPr>
        <p:grpSpPr>
          <a:xfrm>
            <a:off x="5793292" y="1044878"/>
            <a:ext cx="1193861" cy="500489"/>
            <a:chOff x="1135160" y="4683231"/>
            <a:chExt cx="2595882" cy="500489"/>
          </a:xfrm>
        </p:grpSpPr>
        <p:sp>
          <p:nvSpPr>
            <p:cNvPr id="33" name="Diagrama de flujo: proceso alternativo 32">
              <a:extLst>
                <a:ext uri="{FF2B5EF4-FFF2-40B4-BE49-F238E27FC236}">
                  <a16:creationId xmlns:a16="http://schemas.microsoft.com/office/drawing/2014/main" id="{A7C5DBF5-CFF7-4DA5-8126-6B3E41BEE958}"/>
                </a:ext>
              </a:extLst>
            </p:cNvPr>
            <p:cNvSpPr/>
            <p:nvPr/>
          </p:nvSpPr>
          <p:spPr>
            <a:xfrm>
              <a:off x="1159292" y="4683231"/>
              <a:ext cx="2571750" cy="500489"/>
            </a:xfrm>
            <a:prstGeom prst="flowChartAlternateProcess">
              <a:avLst/>
            </a:prstGeom>
            <a:solidFill>
              <a:srgbClr val="2696E2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791D27D-025D-4D81-8E33-B15CAE01C71B}"/>
                </a:ext>
              </a:extLst>
            </p:cNvPr>
            <p:cNvSpPr txBox="1"/>
            <p:nvPr/>
          </p:nvSpPr>
          <p:spPr>
            <a:xfrm>
              <a:off x="1135160" y="4748374"/>
              <a:ext cx="2571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696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Dental</a:t>
              </a: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7D1BC52-D8EF-4A41-AF81-6EADC8C2AAF8}"/>
              </a:ext>
            </a:extLst>
          </p:cNvPr>
          <p:cNvSpPr txBox="1"/>
          <p:nvPr/>
        </p:nvSpPr>
        <p:spPr>
          <a:xfrm>
            <a:off x="1478738" y="2277873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B3280DB-B7C0-4DEB-ADEA-531F39762986}"/>
              </a:ext>
            </a:extLst>
          </p:cNvPr>
          <p:cNvSpPr txBox="1"/>
          <p:nvPr/>
        </p:nvSpPr>
        <p:spPr>
          <a:xfrm>
            <a:off x="178733" y="2932232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C6932D4-C7A6-4407-A51E-8FF25807BB06}"/>
              </a:ext>
            </a:extLst>
          </p:cNvPr>
          <p:cNvSpPr txBox="1"/>
          <p:nvPr/>
        </p:nvSpPr>
        <p:spPr>
          <a:xfrm>
            <a:off x="7702541" y="1296342"/>
            <a:ext cx="11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96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</a:p>
        </p:txBody>
      </p:sp>
      <p:pic>
        <p:nvPicPr>
          <p:cNvPr id="2050" name="Picture 2" descr="Resultado de imagen de CE mark">
            <a:extLst>
              <a:ext uri="{FF2B5EF4-FFF2-40B4-BE49-F238E27FC236}">
                <a16:creationId xmlns:a16="http://schemas.microsoft.com/office/drawing/2014/main" id="{008860F0-8F66-4F82-816F-C2E7E8B1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4575" y="1733770"/>
            <a:ext cx="959735" cy="67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AE8F05A-4FD7-44DD-9B06-D55BA284B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23" y="1517331"/>
            <a:ext cx="1300593" cy="130059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FBAA6075-28B8-4A4A-A650-EF0DD7E365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453">
            <a:off x="2596570" y="2458036"/>
            <a:ext cx="1149930" cy="114993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B7E4D79-92BC-4A6D-A82A-6A3C22204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48">
            <a:off x="2637658" y="3969387"/>
            <a:ext cx="1149930" cy="114993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A2F68458-8B2C-4D2E-A3C0-B6634D311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453">
            <a:off x="4841564" y="1249060"/>
            <a:ext cx="829007" cy="82900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40BDDC0E-B769-4B3C-B653-B2D61FC41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423">
            <a:off x="4852210" y="2721782"/>
            <a:ext cx="829007" cy="8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D48EF-C176-4441-9F32-4829203C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Canvas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229B95-4B7B-4EE4-B243-85F3DAD6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E506-1EF5-4EDE-8B98-D14AC7C4DC8F}" type="datetime6">
              <a:rPr lang="en-US" smtClean="0"/>
              <a:pPr/>
              <a:t>December 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2B5E8D-ACF6-4FED-8A18-CCD742CC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CA9B01-0BA4-4B32-B8DA-DD49BFA4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A30-A702-4E3F-8CF4-ACDB2AA9EE05}" type="slidenum">
              <a:rPr lang="es-ES" smtClean="0"/>
              <a:pPr/>
              <a:t>9</a:t>
            </a:fld>
            <a:endParaRPr lang="es-ES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944F077-7F1F-47DB-B837-55C7246B3799}"/>
              </a:ext>
            </a:extLst>
          </p:cNvPr>
          <p:cNvGrpSpPr/>
          <p:nvPr/>
        </p:nvGrpSpPr>
        <p:grpSpPr>
          <a:xfrm>
            <a:off x="1648289" y="800175"/>
            <a:ext cx="8766517" cy="5460926"/>
            <a:chOff x="1648289" y="800175"/>
            <a:chExt cx="8766517" cy="546092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4725D31-487C-455E-850A-0364813A5C06}"/>
                </a:ext>
              </a:extLst>
            </p:cNvPr>
            <p:cNvGrpSpPr/>
            <p:nvPr/>
          </p:nvGrpSpPr>
          <p:grpSpPr>
            <a:xfrm>
              <a:off x="1648289" y="800175"/>
              <a:ext cx="8766517" cy="5460926"/>
              <a:chOff x="1648289" y="800175"/>
              <a:chExt cx="8766517" cy="5460926"/>
            </a:xfrm>
          </p:grpSpPr>
          <p:grpSp>
            <p:nvGrpSpPr>
              <p:cNvPr id="70" name="Grupo 69">
                <a:extLst>
                  <a:ext uri="{FF2B5EF4-FFF2-40B4-BE49-F238E27FC236}">
                    <a16:creationId xmlns:a16="http://schemas.microsoft.com/office/drawing/2014/main" id="{83A73676-20E6-4336-B880-DF990D547797}"/>
                  </a:ext>
                </a:extLst>
              </p:cNvPr>
              <p:cNvGrpSpPr/>
              <p:nvPr/>
            </p:nvGrpSpPr>
            <p:grpSpPr>
              <a:xfrm>
                <a:off x="1648289" y="800175"/>
                <a:ext cx="8766517" cy="5460926"/>
                <a:chOff x="124284" y="800175"/>
                <a:chExt cx="8766517" cy="5460926"/>
              </a:xfrm>
            </p:grpSpPr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F9BCE56E-0613-4E3F-87B4-BB406AC93B03}"/>
                    </a:ext>
                  </a:extLst>
                </p:cNvPr>
                <p:cNvGrpSpPr/>
                <p:nvPr/>
              </p:nvGrpSpPr>
              <p:grpSpPr>
                <a:xfrm>
                  <a:off x="124284" y="800175"/>
                  <a:ext cx="8766517" cy="5460926"/>
                  <a:chOff x="124284" y="800175"/>
                  <a:chExt cx="8766517" cy="5460926"/>
                </a:xfrm>
              </p:grpSpPr>
              <p:sp>
                <p:nvSpPr>
                  <p:cNvPr id="53" name="CuadroTexto 52">
                    <a:extLst>
                      <a:ext uri="{FF2B5EF4-FFF2-40B4-BE49-F238E27FC236}">
                        <a16:creationId xmlns:a16="http://schemas.microsoft.com/office/drawing/2014/main" id="{ED4CE423-C053-446C-B344-EB83C467AB6B}"/>
                      </a:ext>
                    </a:extLst>
                  </p:cNvPr>
                  <p:cNvSpPr txBox="1"/>
                  <p:nvPr/>
                </p:nvSpPr>
                <p:spPr>
                  <a:xfrm>
                    <a:off x="5713744" y="1926723"/>
                    <a:ext cx="111640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Publications</a:t>
                    </a:r>
                  </a:p>
                </p:txBody>
              </p:sp>
              <p:sp>
                <p:nvSpPr>
                  <p:cNvPr id="54" name="CuadroTexto 53">
                    <a:extLst>
                      <a:ext uri="{FF2B5EF4-FFF2-40B4-BE49-F238E27FC236}">
                        <a16:creationId xmlns:a16="http://schemas.microsoft.com/office/drawing/2014/main" id="{730589FF-6C83-449A-B023-28430B09F619}"/>
                      </a:ext>
                    </a:extLst>
                  </p:cNvPr>
                  <p:cNvSpPr txBox="1"/>
                  <p:nvPr/>
                </p:nvSpPr>
                <p:spPr>
                  <a:xfrm>
                    <a:off x="5710290" y="2228613"/>
                    <a:ext cx="159673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Social networks</a:t>
                    </a:r>
                  </a:p>
                </p:txBody>
              </p:sp>
              <p:sp>
                <p:nvSpPr>
                  <p:cNvPr id="55" name="CuadroTexto 54">
                    <a:extLst>
                      <a:ext uri="{FF2B5EF4-FFF2-40B4-BE49-F238E27FC236}">
                        <a16:creationId xmlns:a16="http://schemas.microsoft.com/office/drawing/2014/main" id="{560607C5-EE5E-4CD4-B427-E60C8046CB54}"/>
                      </a:ext>
                    </a:extLst>
                  </p:cNvPr>
                  <p:cNvSpPr txBox="1"/>
                  <p:nvPr/>
                </p:nvSpPr>
                <p:spPr>
                  <a:xfrm>
                    <a:off x="5706565" y="2525773"/>
                    <a:ext cx="53929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Web</a:t>
                    </a:r>
                  </a:p>
                </p:txBody>
              </p:sp>
              <p:sp>
                <p:nvSpPr>
                  <p:cNvPr id="56" name="CuadroTexto 55">
                    <a:extLst>
                      <a:ext uri="{FF2B5EF4-FFF2-40B4-BE49-F238E27FC236}">
                        <a16:creationId xmlns:a16="http://schemas.microsoft.com/office/drawing/2014/main" id="{B3F1DD2B-4D2A-480C-BDBF-0EE65F5F386E}"/>
                      </a:ext>
                    </a:extLst>
                  </p:cNvPr>
                  <p:cNvSpPr txBox="1"/>
                  <p:nvPr/>
                </p:nvSpPr>
                <p:spPr>
                  <a:xfrm>
                    <a:off x="7294065" y="1472223"/>
                    <a:ext cx="159673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Rheumatologists</a:t>
                    </a:r>
                  </a:p>
                </p:txBody>
              </p:sp>
              <p:sp>
                <p:nvSpPr>
                  <p:cNvPr id="57" name="CuadroTexto 56">
                    <a:extLst>
                      <a:ext uri="{FF2B5EF4-FFF2-40B4-BE49-F238E27FC236}">
                        <a16:creationId xmlns:a16="http://schemas.microsoft.com/office/drawing/2014/main" id="{2599D1C5-5772-4D6B-BB24-A7029B0E3931}"/>
                      </a:ext>
                    </a:extLst>
                  </p:cNvPr>
                  <p:cNvSpPr txBox="1"/>
                  <p:nvPr/>
                </p:nvSpPr>
                <p:spPr>
                  <a:xfrm>
                    <a:off x="7288009" y="1774113"/>
                    <a:ext cx="159673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Orthopedic surgeons</a:t>
                    </a:r>
                  </a:p>
                </p:txBody>
              </p:sp>
              <p:sp>
                <p:nvSpPr>
                  <p:cNvPr id="58" name="CuadroTexto 57">
                    <a:extLst>
                      <a:ext uri="{FF2B5EF4-FFF2-40B4-BE49-F238E27FC236}">
                        <a16:creationId xmlns:a16="http://schemas.microsoft.com/office/drawing/2014/main" id="{156B88B0-A341-44D0-A6E6-CD32A83A65FA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691" y="2043947"/>
                    <a:ext cx="159673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Public/Private healthcare centers</a:t>
                    </a:r>
                  </a:p>
                </p:txBody>
              </p:sp>
              <p:sp>
                <p:nvSpPr>
                  <p:cNvPr id="59" name="CuadroTexto 58">
                    <a:extLst>
                      <a:ext uri="{FF2B5EF4-FFF2-40B4-BE49-F238E27FC236}">
                        <a16:creationId xmlns:a16="http://schemas.microsoft.com/office/drawing/2014/main" id="{3E3D57FB-046E-47AA-8D95-A7FA06653B6A}"/>
                      </a:ext>
                    </a:extLst>
                  </p:cNvPr>
                  <p:cNvSpPr txBox="1"/>
                  <p:nvPr/>
                </p:nvSpPr>
                <p:spPr>
                  <a:xfrm>
                    <a:off x="7289150" y="2502427"/>
                    <a:ext cx="82210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Patients</a:t>
                    </a:r>
                  </a:p>
                </p:txBody>
              </p:sp>
              <p:grpSp>
                <p:nvGrpSpPr>
                  <p:cNvPr id="15" name="Grupo 14">
                    <a:extLst>
                      <a:ext uri="{FF2B5EF4-FFF2-40B4-BE49-F238E27FC236}">
                        <a16:creationId xmlns:a16="http://schemas.microsoft.com/office/drawing/2014/main" id="{2726621F-EECC-4A33-B0DB-8A7751EAE27C}"/>
                      </a:ext>
                    </a:extLst>
                  </p:cNvPr>
                  <p:cNvGrpSpPr/>
                  <p:nvPr/>
                </p:nvGrpSpPr>
                <p:grpSpPr>
                  <a:xfrm>
                    <a:off x="124284" y="800175"/>
                    <a:ext cx="8716825" cy="5460926"/>
                    <a:chOff x="124284" y="800175"/>
                    <a:chExt cx="8716825" cy="5460926"/>
                  </a:xfrm>
                </p:grpSpPr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8B2A5226-AB45-476A-8089-9A6A4A4002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68065" y="837658"/>
                      <a:ext cx="138927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Segments</a:t>
                      </a:r>
                    </a:p>
                  </p:txBody>
                </p:sp>
                <p:grpSp>
                  <p:nvGrpSpPr>
                    <p:cNvPr id="41" name="Grupo 40">
                      <a:extLst>
                        <a:ext uri="{FF2B5EF4-FFF2-40B4-BE49-F238E27FC236}">
                          <a16:creationId xmlns:a16="http://schemas.microsoft.com/office/drawing/2014/main" id="{69CA3BD9-B3F0-46E2-963C-934BF64EB5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284" y="800175"/>
                      <a:ext cx="8716825" cy="5460926"/>
                      <a:chOff x="124284" y="800175"/>
                      <a:chExt cx="8716825" cy="5460926"/>
                    </a:xfrm>
                  </p:grpSpPr>
                  <p:sp>
                    <p:nvSpPr>
                      <p:cNvPr id="9" name="Rectángulo 8">
                        <a:extLst>
                          <a:ext uri="{FF2B5EF4-FFF2-40B4-BE49-F238E27FC236}">
                            <a16:creationId xmlns:a16="http://schemas.microsoft.com/office/drawing/2014/main" id="{60A56B8C-A4BF-4E30-A5E6-8DF861E33D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76429" y="808723"/>
                        <a:ext cx="2080444" cy="412054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12" name="Rectángulo 11">
                        <a:extLst>
                          <a:ext uri="{FF2B5EF4-FFF2-40B4-BE49-F238E27FC236}">
                            <a16:creationId xmlns:a16="http://schemas.microsoft.com/office/drawing/2014/main" id="{B71EE1E7-765F-43C2-93F5-0DD815743B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94065" y="808723"/>
                        <a:ext cx="1547044" cy="412054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0" name="Rectángulo 9">
                        <a:extLst>
                          <a:ext uri="{FF2B5EF4-FFF2-40B4-BE49-F238E27FC236}">
                            <a16:creationId xmlns:a16="http://schemas.microsoft.com/office/drawing/2014/main" id="{B6D33E30-0697-419F-BAA0-2ECBEA116D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6106" y="808723"/>
                        <a:ext cx="1547044" cy="225364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0" name="CuadroTexto 39">
                        <a:extLst>
                          <a:ext uri="{FF2B5EF4-FFF2-40B4-BE49-F238E27FC236}">
                            <a16:creationId xmlns:a16="http://schemas.microsoft.com/office/drawing/2014/main" id="{D50D8401-00A4-40F0-90BA-AEF52D1C8D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97328" y="837658"/>
                        <a:ext cx="138927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Customer Relationships</a:t>
                        </a:r>
                      </a:p>
                    </p:txBody>
                  </p:sp>
                  <p:sp>
                    <p:nvSpPr>
                      <p:cNvPr id="6" name="Rectángulo 5">
                        <a:extLst>
                          <a:ext uri="{FF2B5EF4-FFF2-40B4-BE49-F238E27FC236}">
                            <a16:creationId xmlns:a16="http://schemas.microsoft.com/office/drawing/2014/main" id="{BE71530B-3C19-442D-86E7-24986515F4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385" y="808723"/>
                        <a:ext cx="1376288" cy="413324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7" name="Rectángulo 6">
                        <a:extLst>
                          <a:ext uri="{FF2B5EF4-FFF2-40B4-BE49-F238E27FC236}">
                            <a16:creationId xmlns:a16="http://schemas.microsoft.com/office/drawing/2014/main" id="{95A2B8F9-F5FA-43F9-8536-A57B3A5FE4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57129" y="808723"/>
                        <a:ext cx="1978844" cy="225364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8" name="Rectángulo 7">
                        <a:extLst>
                          <a:ext uri="{FF2B5EF4-FFF2-40B4-BE49-F238E27FC236}">
                            <a16:creationId xmlns:a16="http://schemas.microsoft.com/office/drawing/2014/main" id="{66EAE1BC-F4A5-4BA1-BD60-4D4963CEA0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57129" y="3113163"/>
                        <a:ext cx="1978844" cy="182880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1" name="Rectángulo 10">
                        <a:extLst>
                          <a:ext uri="{FF2B5EF4-FFF2-40B4-BE49-F238E27FC236}">
                            <a16:creationId xmlns:a16="http://schemas.microsoft.com/office/drawing/2014/main" id="{2754C2EB-B507-4953-9F75-D9D1BEE919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97329" y="3113163"/>
                        <a:ext cx="1547044" cy="181610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3" name="Rectángulo 12">
                        <a:extLst>
                          <a:ext uri="{FF2B5EF4-FFF2-40B4-BE49-F238E27FC236}">
                            <a16:creationId xmlns:a16="http://schemas.microsoft.com/office/drawing/2014/main" id="{892455FD-DD79-4F93-A4AE-844B04242FF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258110" y="2862338"/>
                        <a:ext cx="1281037" cy="5516488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4" name="Rectángulo 13">
                        <a:extLst>
                          <a:ext uri="{FF2B5EF4-FFF2-40B4-BE49-F238E27FC236}">
                            <a16:creationId xmlns:a16="http://schemas.microsoft.com/office/drawing/2014/main" id="{6E732332-04D7-48A5-9484-FF0E26CE907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628700" y="4048692"/>
                        <a:ext cx="1281038" cy="3143780"/>
                      </a:xfrm>
                      <a:prstGeom prst="rect">
                        <a:avLst/>
                      </a:prstGeom>
                      <a:solidFill>
                        <a:srgbClr val="2696E2">
                          <a:alpha val="2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pic>
                    <p:nvPicPr>
                      <p:cNvPr id="16" name="Imagen 15">
                        <a:extLst>
                          <a:ext uri="{FF2B5EF4-FFF2-40B4-BE49-F238E27FC236}">
                            <a16:creationId xmlns:a16="http://schemas.microsoft.com/office/drawing/2014/main" id="{D5DBBCCD-C41C-4427-B4F8-F5265AB5EE7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8317" y="927099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" name="Imagen 17" descr="Imagen que contiene objeto&#10;&#10;Descripción generada con confianza alta">
                        <a:extLst>
                          <a:ext uri="{FF2B5EF4-FFF2-40B4-BE49-F238E27FC236}">
                            <a16:creationId xmlns:a16="http://schemas.microsoft.com/office/drawing/2014/main" id="{F12DCB07-14E3-40A4-9894-54EAF4A8B81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62674" y="901700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" name="Imagen 19" descr="Imagen que contiene edificio&#10;&#10;Descripción generada con confianza alta">
                        <a:extLst>
                          <a:ext uri="{FF2B5EF4-FFF2-40B4-BE49-F238E27FC236}">
                            <a16:creationId xmlns:a16="http://schemas.microsoft.com/office/drawing/2014/main" id="{251E5CCD-59E7-4366-93FD-151F371744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73165" y="882650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2" name="Imagen 21">
                        <a:extLst>
                          <a:ext uri="{FF2B5EF4-FFF2-40B4-BE49-F238E27FC236}">
                            <a16:creationId xmlns:a16="http://schemas.microsoft.com/office/drawing/2014/main" id="{ECE1E665-970D-4BAE-B766-56980BAA0C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16275" y="837658"/>
                        <a:ext cx="324559" cy="32455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Imagen 23">
                        <a:extLst>
                          <a:ext uri="{FF2B5EF4-FFF2-40B4-BE49-F238E27FC236}">
                            <a16:creationId xmlns:a16="http://schemas.microsoft.com/office/drawing/2014/main" id="{C04575DD-2CF5-4BF6-9E84-3E166EB69F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43768" y="882650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6" name="Imagen 25">
                        <a:extLst>
                          <a:ext uri="{FF2B5EF4-FFF2-40B4-BE49-F238E27FC236}">
                            <a16:creationId xmlns:a16="http://schemas.microsoft.com/office/drawing/2014/main" id="{6627D605-9295-4098-85E7-7AA786C6A5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28950" y="3148026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Imagen 27">
                        <a:extLst>
                          <a:ext uri="{FF2B5EF4-FFF2-40B4-BE49-F238E27FC236}">
                            <a16:creationId xmlns:a16="http://schemas.microsoft.com/office/drawing/2014/main" id="{1B275FF3-ADEF-48C9-B36F-523677D8CC4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22244" y="3113163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Imagen 33">
                        <a:extLst>
                          <a:ext uri="{FF2B5EF4-FFF2-40B4-BE49-F238E27FC236}">
                            <a16:creationId xmlns:a16="http://schemas.microsoft.com/office/drawing/2014/main" id="{F5337D79-072C-4FDE-BDC5-1C2EFB4AC7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65375" y="5024513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6" name="Imagen 35">
                        <a:extLst>
                          <a:ext uri="{FF2B5EF4-FFF2-40B4-BE49-F238E27FC236}">
                            <a16:creationId xmlns:a16="http://schemas.microsoft.com/office/drawing/2014/main" id="{EE3C1F33-8CFF-4FB7-8778-60000A285E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82689" y="5074947"/>
                        <a:ext cx="324000" cy="324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7" name="CuadroTexto 36">
                        <a:extLst>
                          <a:ext uri="{FF2B5EF4-FFF2-40B4-BE49-F238E27FC236}">
                            <a16:creationId xmlns:a16="http://schemas.microsoft.com/office/drawing/2014/main" id="{C696445F-A177-49AB-8992-F314B2CB309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4284" y="800175"/>
                        <a:ext cx="97790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Key Partners</a:t>
                        </a:r>
                      </a:p>
                    </p:txBody>
                  </p:sp>
                  <p:sp>
                    <p:nvSpPr>
                      <p:cNvPr id="38" name="CuadroTexto 37">
                        <a:extLst>
                          <a:ext uri="{FF2B5EF4-FFF2-40B4-BE49-F238E27FC236}">
                            <a16:creationId xmlns:a16="http://schemas.microsoft.com/office/drawing/2014/main" id="{AC84FBA7-5511-4CBC-B39F-8B861DBE6E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72857" y="800175"/>
                        <a:ext cx="97790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Key Activities</a:t>
                        </a:r>
                      </a:p>
                    </p:txBody>
                  </p:sp>
                  <p:sp>
                    <p:nvSpPr>
                      <p:cNvPr id="39" name="CuadroTexto 38">
                        <a:extLst>
                          <a:ext uri="{FF2B5EF4-FFF2-40B4-BE49-F238E27FC236}">
                            <a16:creationId xmlns:a16="http://schemas.microsoft.com/office/drawing/2014/main" id="{2B507748-C48F-40A4-9DA0-950D0CC50F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49252" y="809663"/>
                        <a:ext cx="120054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Value Proposition</a:t>
                        </a:r>
                      </a:p>
                    </p:txBody>
                  </p:sp>
                </p:grpSp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FBD1E878-4C06-45D9-9A4C-F202601502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72857" y="3100463"/>
                      <a:ext cx="122007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Resources</a:t>
                      </a:r>
                    </a:p>
                  </p:txBody>
                </p:sp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7251CCF0-977A-4C09-B549-1D7C7C01EE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96200" y="3121274"/>
                      <a:ext cx="12200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Channels</a:t>
                      </a:r>
                    </a:p>
                  </p:txBody>
                </p:sp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9352346E-C729-4EBA-97F4-06611EE3BC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284" y="4994888"/>
                      <a:ext cx="144857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Structure</a:t>
                      </a:r>
                    </a:p>
                  </p:txBody>
                </p:sp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5C718532-9D6A-4836-9C88-A95BA07E6B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7676" y="4994887"/>
                      <a:ext cx="173065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Streams</a:t>
                      </a:r>
                    </a:p>
                  </p:txBody>
                </p:sp>
                <p:sp>
                  <p:nvSpPr>
                    <p:cNvPr id="35" name="CuadroTexto 34">
                      <a:extLst>
                        <a:ext uri="{FF2B5EF4-FFF2-40B4-BE49-F238E27FC236}">
                          <a16:creationId xmlns:a16="http://schemas.microsoft.com/office/drawing/2014/main" id="{104CA0D8-60CC-45A9-A57F-23632BA6DF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4284" y="1441771"/>
                      <a:ext cx="977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Hospitals</a:t>
                      </a:r>
                    </a:p>
                  </p:txBody>
                </p:sp>
                <p:sp>
                  <p:nvSpPr>
                    <p:cNvPr id="42" name="CuadroTexto 41">
                      <a:extLst>
                        <a:ext uri="{FF2B5EF4-FFF2-40B4-BE49-F238E27FC236}">
                          <a16:creationId xmlns:a16="http://schemas.microsoft.com/office/drawing/2014/main" id="{49D659CA-C64D-4491-9C11-A0CA6AC733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106" y="1718770"/>
                      <a:ext cx="90121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partners</a:t>
                      </a:r>
                    </a:p>
                  </p:txBody>
                </p:sp>
                <p:sp>
                  <p:nvSpPr>
                    <p:cNvPr id="43" name="CuadroTexto 42">
                      <a:extLst>
                        <a:ext uri="{FF2B5EF4-FFF2-40B4-BE49-F238E27FC236}">
                          <a16:creationId xmlns:a16="http://schemas.microsoft.com/office/drawing/2014/main" id="{4176DD40-E9CA-4303-92F3-10415EDFF0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470" y="2216830"/>
                      <a:ext cx="9779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 companies</a:t>
                      </a:r>
                    </a:p>
                  </p:txBody>
                </p:sp>
                <p:sp>
                  <p:nvSpPr>
                    <p:cNvPr id="44" name="CuadroTexto 43">
                      <a:extLst>
                        <a:ext uri="{FF2B5EF4-FFF2-40B4-BE49-F238E27FC236}">
                          <a16:creationId xmlns:a16="http://schemas.microsoft.com/office/drawing/2014/main" id="{08DE757A-B5AC-456B-BBBB-38C37A9E01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9858" y="2717256"/>
                      <a:ext cx="119914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device companies</a:t>
                      </a:r>
                    </a:p>
                  </p:txBody>
                </p:sp>
                <p:sp>
                  <p:nvSpPr>
                    <p:cNvPr id="45" name="CuadroTexto 44">
                      <a:extLst>
                        <a:ext uri="{FF2B5EF4-FFF2-40B4-BE49-F238E27FC236}">
                          <a16:creationId xmlns:a16="http://schemas.microsoft.com/office/drawing/2014/main" id="{B6F30AE8-3513-4EDC-AF87-A5A2C16980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887" y="3217021"/>
                      <a:ext cx="117222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 and R&amp;D centers</a:t>
                      </a:r>
                    </a:p>
                  </p:txBody>
                </p:sp>
                <p:sp>
                  <p:nvSpPr>
                    <p:cNvPr id="46" name="CuadroTexto 45">
                      <a:extLst>
                        <a:ext uri="{FF2B5EF4-FFF2-40B4-BE49-F238E27FC236}">
                          <a16:creationId xmlns:a16="http://schemas.microsoft.com/office/drawing/2014/main" id="{7CA84D6F-A140-4D97-BA96-33BD80C788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84173" y="1441771"/>
                      <a:ext cx="977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R&amp;D</a:t>
                      </a:r>
                    </a:p>
                  </p:txBody>
                </p:sp>
                <p:sp>
                  <p:nvSpPr>
                    <p:cNvPr id="47" name="CuadroTexto 46">
                      <a:extLst>
                        <a:ext uri="{FF2B5EF4-FFF2-40B4-BE49-F238E27FC236}">
                          <a16:creationId xmlns:a16="http://schemas.microsoft.com/office/drawing/2014/main" id="{C7F5C13F-CFDC-4B02-BA5D-01854A31B0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84173" y="1738815"/>
                      <a:ext cx="977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</a:t>
                      </a:r>
                    </a:p>
                  </p:txBody>
                </p:sp>
                <p:sp>
                  <p:nvSpPr>
                    <p:cNvPr id="48" name="CuadroTexto 47">
                      <a:extLst>
                        <a:ext uri="{FF2B5EF4-FFF2-40B4-BE49-F238E27FC236}">
                          <a16:creationId xmlns:a16="http://schemas.microsoft.com/office/drawing/2014/main" id="{7CC987C1-420E-4B36-876E-2110F46607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84172" y="2035859"/>
                      <a:ext cx="158895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strategy</a:t>
                      </a:r>
                    </a:p>
                  </p:txBody>
                </p:sp>
                <p:sp>
                  <p:nvSpPr>
                    <p:cNvPr id="49" name="CuadroTexto 48">
                      <a:extLst>
                        <a:ext uri="{FF2B5EF4-FFF2-40B4-BE49-F238E27FC236}">
                          <a16:creationId xmlns:a16="http://schemas.microsoft.com/office/drawing/2014/main" id="{928B9372-ECDB-4E4D-9670-043C916F0D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84173" y="2332903"/>
                      <a:ext cx="977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strategy</a:t>
                      </a:r>
                    </a:p>
                  </p:txBody>
                </p:sp>
                <p:sp>
                  <p:nvSpPr>
                    <p:cNvPr id="52" name="CuadroTexto 51">
                      <a:extLst>
                        <a:ext uri="{FF2B5EF4-FFF2-40B4-BE49-F238E27FC236}">
                          <a16:creationId xmlns:a16="http://schemas.microsoft.com/office/drawing/2014/main" id="{5A4801BA-9549-4C71-B074-3817244926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2266" y="1438282"/>
                      <a:ext cx="137628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 and congress</a:t>
                      </a:r>
                    </a:p>
                  </p:txBody>
                </p:sp>
                <p:sp>
                  <p:nvSpPr>
                    <p:cNvPr id="60" name="CuadroTexto 59">
                      <a:extLst>
                        <a:ext uri="{FF2B5EF4-FFF2-40B4-BE49-F238E27FC236}">
                          <a16:creationId xmlns:a16="http://schemas.microsoft.com/office/drawing/2014/main" id="{43B5F0B6-9B39-4240-8D99-40952F7E73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6565" y="3474053"/>
                      <a:ext cx="83845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</a:p>
                  </p:txBody>
                </p:sp>
                <p:sp>
                  <p:nvSpPr>
                    <p:cNvPr id="61" name="CuadroTexto 60">
                      <a:extLst>
                        <a:ext uri="{FF2B5EF4-FFF2-40B4-BE49-F238E27FC236}">
                          <a16:creationId xmlns:a16="http://schemas.microsoft.com/office/drawing/2014/main" id="{69B77DAC-F587-4D54-AA66-D57D89C8AB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96200" y="3767714"/>
                      <a:ext cx="108948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</a:t>
                      </a:r>
                    </a:p>
                  </p:txBody>
                </p:sp>
                <p:sp>
                  <p:nvSpPr>
                    <p:cNvPr id="62" name="CuadroTexto 61">
                      <a:extLst>
                        <a:ext uri="{FF2B5EF4-FFF2-40B4-BE49-F238E27FC236}">
                          <a16:creationId xmlns:a16="http://schemas.microsoft.com/office/drawing/2014/main" id="{238E6E59-12D3-436F-9C60-E698B5677E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16106" y="4057943"/>
                      <a:ext cx="10301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Distributors</a:t>
                      </a:r>
                    </a:p>
                  </p:txBody>
                </p:sp>
              </p:grpSp>
              <p:sp>
                <p:nvSpPr>
                  <p:cNvPr id="63" name="CuadroTexto 62">
                    <a:extLst>
                      <a:ext uri="{FF2B5EF4-FFF2-40B4-BE49-F238E27FC236}">
                        <a16:creationId xmlns:a16="http://schemas.microsoft.com/office/drawing/2014/main" id="{7CE3DC77-9EFE-4B64-8E37-2E32B4F2E67C}"/>
                      </a:ext>
                    </a:extLst>
                  </p:cNvPr>
                  <p:cNvSpPr txBox="1"/>
                  <p:nvPr/>
                </p:nvSpPr>
                <p:spPr>
                  <a:xfrm>
                    <a:off x="147712" y="5302664"/>
                    <a:ext cx="83845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R&amp;D</a:t>
                    </a:r>
                  </a:p>
                </p:txBody>
              </p:sp>
              <p:sp>
                <p:nvSpPr>
                  <p:cNvPr id="64" name="CuadroTexto 63">
                    <a:extLst>
                      <a:ext uri="{FF2B5EF4-FFF2-40B4-BE49-F238E27FC236}">
                        <a16:creationId xmlns:a16="http://schemas.microsoft.com/office/drawing/2014/main" id="{B090FE1C-D946-4E31-BF28-8CCFB798FDFD}"/>
                      </a:ext>
                    </a:extLst>
                  </p:cNvPr>
                  <p:cNvSpPr txBox="1"/>
                  <p:nvPr/>
                </p:nvSpPr>
                <p:spPr>
                  <a:xfrm>
                    <a:off x="144904" y="5524269"/>
                    <a:ext cx="10955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Infrastructure</a:t>
                    </a:r>
                  </a:p>
                </p:txBody>
              </p:sp>
              <p:sp>
                <p:nvSpPr>
                  <p:cNvPr id="65" name="CuadroTexto 64">
                    <a:extLst>
                      <a:ext uri="{FF2B5EF4-FFF2-40B4-BE49-F238E27FC236}">
                        <a16:creationId xmlns:a16="http://schemas.microsoft.com/office/drawing/2014/main" id="{42BE3CA2-29B8-4659-8D07-A1820622B8C1}"/>
                      </a:ext>
                    </a:extLst>
                  </p:cNvPr>
                  <p:cNvSpPr txBox="1"/>
                  <p:nvPr/>
                </p:nvSpPr>
                <p:spPr>
                  <a:xfrm>
                    <a:off x="155156" y="5754185"/>
                    <a:ext cx="10955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Materials</a:t>
                    </a:r>
                  </a:p>
                </p:txBody>
              </p:sp>
              <p:sp>
                <p:nvSpPr>
                  <p:cNvPr id="66" name="CuadroTexto 65">
                    <a:extLst>
                      <a:ext uri="{FF2B5EF4-FFF2-40B4-BE49-F238E27FC236}">
                        <a16:creationId xmlns:a16="http://schemas.microsoft.com/office/drawing/2014/main" id="{3EFC0396-2181-4139-9E61-FAB14DF82CBE}"/>
                      </a:ext>
                    </a:extLst>
                  </p:cNvPr>
                  <p:cNvSpPr txBox="1"/>
                  <p:nvPr/>
                </p:nvSpPr>
                <p:spPr>
                  <a:xfrm>
                    <a:off x="147777" y="5975790"/>
                    <a:ext cx="10955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Regulatory</a:t>
                    </a:r>
                  </a:p>
                </p:txBody>
              </p:sp>
              <p:sp>
                <p:nvSpPr>
                  <p:cNvPr id="67" name="CuadroTexto 66">
                    <a:extLst>
                      <a:ext uri="{FF2B5EF4-FFF2-40B4-BE49-F238E27FC236}">
                        <a16:creationId xmlns:a16="http://schemas.microsoft.com/office/drawing/2014/main" id="{5DD0E1CE-D2A6-47DF-83C2-0DCCB9A38ABC}"/>
                      </a:ext>
                    </a:extLst>
                  </p:cNvPr>
                  <p:cNvSpPr txBox="1"/>
                  <p:nvPr/>
                </p:nvSpPr>
                <p:spPr>
                  <a:xfrm>
                    <a:off x="5686526" y="5302663"/>
                    <a:ext cx="10955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Direct sales</a:t>
                    </a:r>
                  </a:p>
                </p:txBody>
              </p: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7EAFBD1D-7B34-4D84-949B-1B8E2C13422E}"/>
                      </a:ext>
                    </a:extLst>
                  </p:cNvPr>
                  <p:cNvSpPr txBox="1"/>
                  <p:nvPr/>
                </p:nvSpPr>
                <p:spPr>
                  <a:xfrm>
                    <a:off x="5686189" y="5567452"/>
                    <a:ext cx="10955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Licensing</a:t>
                    </a:r>
                  </a:p>
                </p:txBody>
              </p:sp>
            </p:grpSp>
            <p:sp>
              <p:nvSpPr>
                <p:cNvPr id="51" name="CuadroTexto 50">
                  <a:extLst>
                    <a:ext uri="{FF2B5EF4-FFF2-40B4-BE49-F238E27FC236}">
                      <a16:creationId xmlns:a16="http://schemas.microsoft.com/office/drawing/2014/main" id="{430F4F9C-C4A4-4975-9BC5-293014F8D622}"/>
                    </a:ext>
                  </a:extLst>
                </p:cNvPr>
                <p:cNvSpPr txBox="1"/>
                <p:nvPr/>
              </p:nvSpPr>
              <p:spPr>
                <a:xfrm>
                  <a:off x="3544048" y="1434713"/>
                  <a:ext cx="21299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Coating technology to increase tissue integration (TI)</a:t>
                  </a:r>
                </a:p>
              </p:txBody>
            </p:sp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E364DB6F-6B3C-4462-9255-8E8E4B017B27}"/>
                    </a:ext>
                  </a:extLst>
                </p:cNvPr>
                <p:cNvSpPr txBox="1"/>
                <p:nvPr/>
              </p:nvSpPr>
              <p:spPr>
                <a:xfrm>
                  <a:off x="3595206" y="2631049"/>
                  <a:ext cx="20616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Improved patients’ quality of life</a:t>
                  </a:r>
                </a:p>
              </p:txBody>
            </p:sp>
            <p:cxnSp>
              <p:nvCxnSpPr>
                <p:cNvPr id="23" name="Conector recto de flecha 22">
                  <a:extLst>
                    <a:ext uri="{FF2B5EF4-FFF2-40B4-BE49-F238E27FC236}">
                      <a16:creationId xmlns:a16="http://schemas.microsoft.com/office/drawing/2014/main" id="{40E70752-0AD3-464A-AD60-5509FAAAFF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0107" y="2129345"/>
                  <a:ext cx="0" cy="3420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EECAA449-3860-4290-A3D2-932184B73058}"/>
                  </a:ext>
                </a:extLst>
              </p:cNvPr>
              <p:cNvSpPr txBox="1"/>
              <p:nvPr/>
            </p:nvSpPr>
            <p:spPr>
              <a:xfrm>
                <a:off x="3108177" y="3674483"/>
                <a:ext cx="14447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Human resources</a:t>
                </a:r>
              </a:p>
            </p:txBody>
          </p:sp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189F8204-C0DE-497C-8371-71C050360231}"/>
                  </a:ext>
                </a:extLst>
              </p:cNvPr>
              <p:cNvSpPr txBox="1"/>
              <p:nvPr/>
            </p:nvSpPr>
            <p:spPr>
              <a:xfrm>
                <a:off x="3122156" y="3949737"/>
                <a:ext cx="14447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Know-how</a:t>
                </a:r>
              </a:p>
            </p:txBody>
          </p:sp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1D610B34-80C1-49A5-A943-3AED14523FF5}"/>
                  </a:ext>
                </a:extLst>
              </p:cNvPr>
              <p:cNvSpPr txBox="1"/>
              <p:nvPr/>
            </p:nvSpPr>
            <p:spPr>
              <a:xfrm>
                <a:off x="3122156" y="4273553"/>
                <a:ext cx="14447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IP</a:t>
                </a:r>
              </a:p>
            </p:txBody>
          </p:sp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20AC347F-B2A2-4831-BA8F-947F9E8C3F8E}"/>
                </a:ext>
              </a:extLst>
            </p:cNvPr>
            <p:cNvSpPr txBox="1"/>
            <p:nvPr/>
          </p:nvSpPr>
          <p:spPr>
            <a:xfrm>
              <a:off x="5119211" y="3092714"/>
              <a:ext cx="2061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Minimized risk of implant failure</a:t>
              </a:r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F2D1C7F-CA3B-4636-8C45-818C3100EEA5}"/>
              </a:ext>
            </a:extLst>
          </p:cNvPr>
          <p:cNvSpPr txBox="1"/>
          <p:nvPr/>
        </p:nvSpPr>
        <p:spPr>
          <a:xfrm>
            <a:off x="5070358" y="3534454"/>
            <a:ext cx="20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Minimized need of reintervention</a:t>
            </a:r>
          </a:p>
        </p:txBody>
      </p:sp>
    </p:spTree>
    <p:extLst>
      <p:ext uri="{BB962C8B-B14F-4D97-AF65-F5344CB8AC3E}">
        <p14:creationId xmlns:p14="http://schemas.microsoft.com/office/powerpoint/2010/main" val="3363753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aMas_Enterprises" id="{0CC8AA51-C930-4641-8C83-58E828103BFA}" vid="{FCCFA299-85E6-403B-91E3-CC3A50E7B3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9637</TotalTime>
  <Words>1306</Words>
  <Application>Microsoft Macintosh PowerPoint</Application>
  <PresentationFormat>Panorámica</PresentationFormat>
  <Paragraphs>478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Tema de Office</vt:lpstr>
      <vt:lpstr>BioGellics</vt:lpstr>
      <vt:lpstr>BIOGELICS</vt:lpstr>
      <vt:lpstr>The problem</vt:lpstr>
      <vt:lpstr>Our solution</vt:lpstr>
      <vt:lpstr>WHAT WE HAVE ACHIEVED</vt:lpstr>
      <vt:lpstr>WHAT WE HAVE ACHIEVED</vt:lpstr>
      <vt:lpstr>Biogellics Pipeline</vt:lpstr>
      <vt:lpstr>Business model</vt:lpstr>
      <vt:lpstr>Canvas</vt:lpstr>
      <vt:lpstr>The market: Global orthopedic implants market</vt:lpstr>
      <vt:lpstr>Our competitors: Osteochondral repair</vt:lpstr>
      <vt:lpstr>Partnership and collaborations</vt:lpstr>
      <vt:lpstr>PoC: PEEK </vt:lpstr>
      <vt:lpstr>PoC: Osteochondral scaffold</vt:lpstr>
      <vt:lpstr>Hurdless</vt:lpstr>
      <vt:lpstr>Our Development</vt:lpstr>
      <vt:lpstr>Technology development</vt:lpstr>
      <vt:lpstr>The team</vt:lpstr>
      <vt:lpstr>Round</vt:lpstr>
      <vt:lpstr>Budget allocation</vt:lpstr>
      <vt:lpstr>Exit Strategy</vt:lpstr>
      <vt:lpstr>IDEA2</vt:lpstr>
      <vt:lpstr>IDEA2</vt:lpstr>
      <vt:lpstr>BioGellics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Mas</dc:creator>
  <cp:lastModifiedBy>Salvador Borrós</cp:lastModifiedBy>
  <cp:revision>442</cp:revision>
  <cp:lastPrinted>2019-10-07T16:19:25Z</cp:lastPrinted>
  <dcterms:created xsi:type="dcterms:W3CDTF">2018-06-16T18:02:18Z</dcterms:created>
  <dcterms:modified xsi:type="dcterms:W3CDTF">2019-12-04T14:08:22Z</dcterms:modified>
</cp:coreProperties>
</file>