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4"/>
  </p:notesMasterIdLst>
  <p:sldIdLst>
    <p:sldId id="256" r:id="rId2"/>
    <p:sldId id="282" r:id="rId3"/>
    <p:sldId id="269" r:id="rId4"/>
    <p:sldId id="273" r:id="rId5"/>
    <p:sldId id="274" r:id="rId6"/>
    <p:sldId id="275" r:id="rId7"/>
    <p:sldId id="263" r:id="rId8"/>
    <p:sldId id="276" r:id="rId9"/>
    <p:sldId id="278" r:id="rId10"/>
    <p:sldId id="283" r:id="rId11"/>
    <p:sldId id="279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8951"/>
  </p:normalViewPr>
  <p:slideViewPr>
    <p:cSldViewPr snapToGrid="0">
      <p:cViewPr>
        <p:scale>
          <a:sx n="90" d="100"/>
          <a:sy n="90" d="100"/>
        </p:scale>
        <p:origin x="8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A0FC5-25CF-A14C-93C1-CF93CDC04FA4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0043C-8565-5540-8232-3B25AE4E67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35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0043C-8565-5540-8232-3B25AE4E67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90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0043C-8565-5540-8232-3B25AE4E679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35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PRELIMIARY MARKET SIZE</a:t>
            </a:r>
          </a:p>
          <a:p>
            <a:r>
              <a:rPr lang="en-US" dirty="0"/>
              <a:t>COMPETITOR ANALYSIS </a:t>
            </a:r>
          </a:p>
          <a:p>
            <a:r>
              <a:rPr lang="en-US" dirty="0"/>
              <a:t>POTENTIAL REVENUE – TARGET ACO (RISK-CONTRACTED), SUBSCRIPTION MODEL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0043C-8565-5540-8232-3B25AE4E679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83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0043C-8565-5540-8232-3B25AE4E67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605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2045 million costs nationwide in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0043C-8565-5540-8232-3B25AE4E67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30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0043C-8565-5540-8232-3B25AE4E679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08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0043C-8565-5540-8232-3B25AE4E679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2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ym typeface="Wingdings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Medications can improve symptoms, but side effects limit adherence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Medications can be titrated from once a day to once every hour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Finding the optimal medication dose is a dynamic process, but difficult for providers who see patients every few months ---&gt; therefore need for a good way to closely monitor these patients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0043C-8565-5540-8232-3B25AE4E67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543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Current:</a:t>
            </a:r>
          </a:p>
          <a:p>
            <a:pPr lvl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Relies on patient or family recognition of confusion (which can be highly variable)</a:t>
            </a:r>
          </a:p>
          <a:p>
            <a:pPr lvl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Once a patient presents to clinic, often the diagnosis is already delayed, leading to hospitalization  </a:t>
            </a:r>
          </a:p>
          <a:p>
            <a:pPr lvl="0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Other tools:</a:t>
            </a:r>
          </a:p>
          <a:p>
            <a:pPr lvl="0"/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EncephalApp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based on the Stroop test, validated to diagnose covert HE, but not for monitoring purposes</a:t>
            </a:r>
          </a:p>
          <a:p>
            <a:pPr lvl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Takes 15 – 20 min to complete, boring, difficult for patients to adhere routinely</a:t>
            </a:r>
          </a:p>
          <a:p>
            <a:pPr lvl="0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Diagnostics:</a:t>
            </a:r>
          </a:p>
          <a:p>
            <a:pPr lvl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 detected based on clinical symptoms</a:t>
            </a:r>
          </a:p>
          <a:p>
            <a:pPr lvl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Gold standard currently is psychometric testing (PHES)</a:t>
            </a:r>
          </a:p>
          <a:p>
            <a:pPr lvl="0"/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Time-intensive, needs supervision, mostly for research settings</a:t>
            </a:r>
          </a:p>
          <a:p>
            <a:pPr lvl="0"/>
            <a:endParaRPr lang="en-US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0043C-8565-5540-8232-3B25AE4E679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45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Quantity and quality</a:t>
            </a:r>
          </a:p>
          <a:p>
            <a:r>
              <a:rPr lang="en-US" dirty="0"/>
              <a:t>Been studied for other movement disorders such as PD and 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0043C-8565-5540-8232-3B25AE4E67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60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0043C-8565-5540-8232-3B25AE4E679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905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0043C-8565-5540-8232-3B25AE4E67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99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2E89C5-F09A-478A-B98B-73D199DC676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A8ACDC-A5B9-4259-A184-BDF9CFC0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963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89C5-F09A-478A-B98B-73D199DC676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ACDC-A5B9-4259-A184-BDF9CFC0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17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2E89C5-F09A-478A-B98B-73D199DC676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A8ACDC-A5B9-4259-A184-BDF9CFC0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89C5-F09A-478A-B98B-73D199DC676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5A8ACDC-A5B9-4259-A184-BDF9CFC0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3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2E89C5-F09A-478A-B98B-73D199DC676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A8ACDC-A5B9-4259-A184-BDF9CFC0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321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89C5-F09A-478A-B98B-73D199DC676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ACDC-A5B9-4259-A184-BDF9CFC0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80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89C5-F09A-478A-B98B-73D199DC676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ACDC-A5B9-4259-A184-BDF9CFC0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89C5-F09A-478A-B98B-73D199DC676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ACDC-A5B9-4259-A184-BDF9CFC0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9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89C5-F09A-478A-B98B-73D199DC676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ACDC-A5B9-4259-A184-BDF9CFC0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35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FC2E89C5-F09A-478A-B98B-73D199DC676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A8ACDC-A5B9-4259-A184-BDF9CFC0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9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E89C5-F09A-478A-B98B-73D199DC676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8ACDC-A5B9-4259-A184-BDF9CFC00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10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FC2E89C5-F09A-478A-B98B-73D199DC6768}" type="datetimeFigureOut">
              <a:rPr lang="en-US" smtClean="0"/>
              <a:t>12/3/19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5A8ACDC-A5B9-4259-A184-BDF9CFC00AD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906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tiff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5.wdp"/><Relationship Id="rId12" Type="http://schemas.microsoft.com/office/2007/relationships/hdphoto" Target="../media/hdphoto7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tiff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7.png"/><Relationship Id="rId9" Type="http://schemas.openxmlformats.org/officeDocument/2006/relationships/image" Target="../media/image2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8.png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0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svg"/><Relationship Id="rId18" Type="http://schemas.openxmlformats.org/officeDocument/2006/relationships/image" Target="../media/image44.png"/><Relationship Id="rId3" Type="http://schemas.openxmlformats.org/officeDocument/2006/relationships/image" Target="../media/image29.tiff"/><Relationship Id="rId21" Type="http://schemas.openxmlformats.org/officeDocument/2006/relationships/image" Target="../media/image47.svg"/><Relationship Id="rId7" Type="http://schemas.openxmlformats.org/officeDocument/2006/relationships/image" Target="../media/image33.sv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5" Type="http://schemas.openxmlformats.org/officeDocument/2006/relationships/image" Target="../media/image41.svg"/><Relationship Id="rId10" Type="http://schemas.openxmlformats.org/officeDocument/2006/relationships/image" Target="../media/image36.png"/><Relationship Id="rId19" Type="http://schemas.openxmlformats.org/officeDocument/2006/relationships/image" Target="../media/image45.svg"/><Relationship Id="rId4" Type="http://schemas.openxmlformats.org/officeDocument/2006/relationships/image" Target="../media/image30.png"/><Relationship Id="rId9" Type="http://schemas.openxmlformats.org/officeDocument/2006/relationships/image" Target="../media/image35.sv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E7F7F47-306C-45C1-A49B-85BC2C62CA50}"/>
              </a:ext>
            </a:extLst>
          </p:cNvPr>
          <p:cNvSpPr txBox="1"/>
          <p:nvPr/>
        </p:nvSpPr>
        <p:spPr>
          <a:xfrm>
            <a:off x="662730" y="765197"/>
            <a:ext cx="9840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Hepatic Encephalopathy App for Liver Disease (HEALD)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49CA10-855E-4B14-B805-66C15384FFC5}"/>
              </a:ext>
            </a:extLst>
          </p:cNvPr>
          <p:cNvSpPr txBox="1"/>
          <p:nvPr/>
        </p:nvSpPr>
        <p:spPr>
          <a:xfrm>
            <a:off x="4572983" y="4951860"/>
            <a:ext cx="670699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Xing Li, MD, MBA</a:t>
            </a:r>
          </a:p>
          <a:p>
            <a:pPr algn="r"/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Thomas Wang, MD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Department of Internal Medicine, Hepatology and Liver Center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Massachusetts General Hospital, Boston, MA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40BA04-42C5-4EAB-95E1-2E3FEE34F9A7}"/>
              </a:ext>
            </a:extLst>
          </p:cNvPr>
          <p:cNvSpPr/>
          <p:nvPr/>
        </p:nvSpPr>
        <p:spPr>
          <a:xfrm>
            <a:off x="838200" y="3377297"/>
            <a:ext cx="10463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Passive Monitoring Tool to Prevent HE Readmissions for Patients with Cirrhosis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81FC5EB-A158-4046-A527-A7BFA6FEC80C}"/>
              </a:ext>
            </a:extLst>
          </p:cNvPr>
          <p:cNvSpPr/>
          <p:nvPr/>
        </p:nvSpPr>
        <p:spPr>
          <a:xfrm>
            <a:off x="2816942" y="4364633"/>
            <a:ext cx="846303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December 5</a:t>
            </a:r>
            <a:r>
              <a:rPr lang="en-US" sz="22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2019, Idea</a:t>
            </a:r>
            <a:r>
              <a:rPr lang="en-US" sz="2200" baseline="30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</a:t>
            </a:r>
            <a:r>
              <a:rPr lang="en-US" sz="2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Global Commencement</a:t>
            </a:r>
          </a:p>
        </p:txBody>
      </p:sp>
      <p:pic>
        <p:nvPicPr>
          <p:cNvPr id="1026" name="Picture 2" descr="Image result for mit idea squared">
            <a:extLst>
              <a:ext uri="{FF2B5EF4-FFF2-40B4-BE49-F238E27FC236}">
                <a16:creationId xmlns:a16="http://schemas.microsoft.com/office/drawing/2014/main" id="{061A6256-9734-43E5-BBFA-3136A8E6A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2" y="5259636"/>
            <a:ext cx="3624191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928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CB859C3-4695-1C41-81AC-CDA073CB7C80}"/>
              </a:ext>
            </a:extLst>
          </p:cNvPr>
          <p:cNvSpPr txBox="1"/>
          <p:nvPr/>
        </p:nvSpPr>
        <p:spPr>
          <a:xfrm>
            <a:off x="721453" y="748419"/>
            <a:ext cx="10877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Short-term strategy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0CAA64-6DED-5745-81E9-FB95BC1ED36E}"/>
              </a:ext>
            </a:extLst>
          </p:cNvPr>
          <p:cNvSpPr/>
          <p:nvPr/>
        </p:nvSpPr>
        <p:spPr>
          <a:xfrm>
            <a:off x="721453" y="2454362"/>
            <a:ext cx="107193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Apply for grants: 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Institutional and society grants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mbria" panose="020405030504060302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Design and Conduct Pilot study: 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Proof-of-concept study for small number of patients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Apple iWatch with </a:t>
            </a:r>
            <a:r>
              <a:rPr lang="en-US" sz="28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ResearchKit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 platform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mbria" panose="02040503050406030204" pitchFamily="18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File intellectual property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8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Develop commercial strategy</a:t>
            </a:r>
            <a:endParaRPr lang="en-US" sz="2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59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C3547E1-C784-4DC4-A050-C76F5794D3AA}"/>
              </a:ext>
            </a:extLst>
          </p:cNvPr>
          <p:cNvSpPr txBox="1"/>
          <p:nvPr/>
        </p:nvSpPr>
        <p:spPr>
          <a:xfrm>
            <a:off x="721453" y="748419"/>
            <a:ext cx="10877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Team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C107FA-5EF4-4027-82E7-7756A2FDDD76}"/>
              </a:ext>
            </a:extLst>
          </p:cNvPr>
          <p:cNvSpPr/>
          <p:nvPr/>
        </p:nvSpPr>
        <p:spPr>
          <a:xfrm>
            <a:off x="828367" y="2143036"/>
            <a:ext cx="996007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Cofounders: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Thomas Wang, MD – clinician, expertise in research design/implementation and innovative technology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Xing Li, MD, MBA – clinician, business and financial strategy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Cambria" panose="02040503050406030204" pitchFamily="18" charset="0"/>
            </a:endParaRPr>
          </a:p>
          <a:p>
            <a:r>
              <a:rPr lang="en-US" sz="24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Current advisors:</a:t>
            </a:r>
          </a:p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Jason Tucker–Schwartz – strategy, idea</a:t>
            </a:r>
            <a:r>
              <a:rPr lang="en-US" sz="24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advisor</a:t>
            </a:r>
          </a:p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Claire Zhao – machine-learning, idea</a:t>
            </a:r>
            <a:r>
              <a:rPr lang="en-US" sz="2400" baseline="30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advisor</a:t>
            </a:r>
          </a:p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Raymond Chung, MD – clinical, MGH liver department chair</a:t>
            </a:r>
          </a:p>
          <a:p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Nneka </a:t>
            </a:r>
            <a:r>
              <a:rPr lang="en-US" sz="2400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Ufere</a:t>
            </a:r>
            <a:r>
              <a:rPr lang="en-US" sz="2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MD – clinical, MGH liver fellow</a:t>
            </a:r>
          </a:p>
        </p:txBody>
      </p:sp>
    </p:spTree>
    <p:extLst>
      <p:ext uri="{BB962C8B-B14F-4D97-AF65-F5344CB8AC3E}">
        <p14:creationId xmlns:p14="http://schemas.microsoft.com/office/powerpoint/2010/main" val="600772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E7F7F47-306C-45C1-A49B-85BC2C62CA50}"/>
              </a:ext>
            </a:extLst>
          </p:cNvPr>
          <p:cNvSpPr txBox="1"/>
          <p:nvPr/>
        </p:nvSpPr>
        <p:spPr>
          <a:xfrm>
            <a:off x="1311659" y="767367"/>
            <a:ext cx="98402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Hepatic Encephalopathy App for Liver Disease (HEALD)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49CA10-855E-4B14-B805-66C15384FFC5}"/>
              </a:ext>
            </a:extLst>
          </p:cNvPr>
          <p:cNvSpPr txBox="1"/>
          <p:nvPr/>
        </p:nvSpPr>
        <p:spPr>
          <a:xfrm>
            <a:off x="2029624" y="5313196"/>
            <a:ext cx="8132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Xing Li, MD, MBA, xli70@partners.org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Thomas Wang, MD, twang16@partners.og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40BA04-42C5-4EAB-95E1-2E3FEE34F9A7}"/>
              </a:ext>
            </a:extLst>
          </p:cNvPr>
          <p:cNvSpPr/>
          <p:nvPr/>
        </p:nvSpPr>
        <p:spPr>
          <a:xfrm>
            <a:off x="816768" y="3377296"/>
            <a:ext cx="1046321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Passive Monitoring Tool to Prevent HE Readmissions for Patients with Cirrhosis</a:t>
            </a:r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Thank you for listening!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4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BF5B8247-7C20-7D41-83C6-048EEB2CE234}"/>
              </a:ext>
            </a:extLst>
          </p:cNvPr>
          <p:cNvSpPr/>
          <p:nvPr/>
        </p:nvSpPr>
        <p:spPr>
          <a:xfrm>
            <a:off x="4268421" y="4183580"/>
            <a:ext cx="3657600" cy="1860516"/>
          </a:xfrm>
          <a:prstGeom prst="roundRect">
            <a:avLst/>
          </a:prstGeom>
          <a:solidFill>
            <a:srgbClr val="386658">
              <a:alpha val="29804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600K people with cirrhosis in the US; 70% will develop HE</a:t>
            </a:r>
          </a:p>
        </p:txBody>
      </p:sp>
      <p:pic>
        <p:nvPicPr>
          <p:cNvPr id="4" name="Picture 4" descr="Image result for patient and caregiver icon">
            <a:extLst>
              <a:ext uri="{FF2B5EF4-FFF2-40B4-BE49-F238E27FC236}">
                <a16:creationId xmlns:a16="http://schemas.microsoft.com/office/drawing/2014/main" id="{BD94EB08-4433-4795-A377-4B73E303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76" y="2058034"/>
            <a:ext cx="1856239" cy="185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91D9790-3D78-D048-9642-523AE0DDB2B4}"/>
              </a:ext>
            </a:extLst>
          </p:cNvPr>
          <p:cNvGrpSpPr/>
          <p:nvPr/>
        </p:nvGrpSpPr>
        <p:grpSpPr>
          <a:xfrm>
            <a:off x="814115" y="2104248"/>
            <a:ext cx="2346033" cy="1659149"/>
            <a:chOff x="5005318" y="1947554"/>
            <a:chExt cx="5741099" cy="43426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E5056FD1-25AB-A146-8CC4-9D5B54FBF178}"/>
                </a:ext>
              </a:extLst>
            </p:cNvPr>
            <p:cNvGrpSpPr/>
            <p:nvPr/>
          </p:nvGrpSpPr>
          <p:grpSpPr>
            <a:xfrm>
              <a:off x="5005318" y="1947554"/>
              <a:ext cx="4937183" cy="4342600"/>
              <a:chOff x="5005318" y="1947554"/>
              <a:chExt cx="4937183" cy="4342600"/>
            </a:xfrm>
          </p:grpSpPr>
          <p:pic>
            <p:nvPicPr>
              <p:cNvPr id="7" name="Picture 8" descr="Image result for toxic brain icon">
                <a:extLst>
                  <a:ext uri="{FF2B5EF4-FFF2-40B4-BE49-F238E27FC236}">
                    <a16:creationId xmlns:a16="http://schemas.microsoft.com/office/drawing/2014/main" id="{BC0689CE-BC02-4478-AA4F-35F3C98643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8918" y="1947554"/>
                <a:ext cx="2313309" cy="22545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43941CB-05AE-3644-935A-98594D068F6A}"/>
                  </a:ext>
                </a:extLst>
              </p:cNvPr>
              <p:cNvGrpSpPr/>
              <p:nvPr/>
            </p:nvGrpSpPr>
            <p:grpSpPr>
              <a:xfrm>
                <a:off x="5005318" y="3031459"/>
                <a:ext cx="4937183" cy="3258695"/>
                <a:chOff x="5005318" y="3031459"/>
                <a:chExt cx="4937183" cy="3258695"/>
              </a:xfrm>
            </p:grpSpPr>
            <p:pic>
              <p:nvPicPr>
                <p:cNvPr id="5" name="Picture 6" descr="Image result for liver cirrhosis">
                  <a:extLst>
                    <a:ext uri="{FF2B5EF4-FFF2-40B4-BE49-F238E27FC236}">
                      <a16:creationId xmlns:a16="http://schemas.microsoft.com/office/drawing/2014/main" id="{4E9E82E3-4126-4BEE-87BD-520B7852C13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005318" y="4456144"/>
                  <a:ext cx="4937183" cy="183401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6" name="Arrow: Left 5">
                  <a:extLst>
                    <a:ext uri="{FF2B5EF4-FFF2-40B4-BE49-F238E27FC236}">
                      <a16:creationId xmlns:a16="http://schemas.microsoft.com/office/drawing/2014/main" id="{C1D024BF-2C27-4D6F-9CE3-758758000F92}"/>
                    </a:ext>
                  </a:extLst>
                </p:cNvPr>
                <p:cNvSpPr/>
                <p:nvPr/>
              </p:nvSpPr>
              <p:spPr>
                <a:xfrm rot="10800000">
                  <a:off x="6923624" y="4911706"/>
                  <a:ext cx="971552" cy="766987"/>
                </a:xfrm>
                <a:prstGeom prst="leftArrow">
                  <a:avLst/>
                </a:prstGeom>
                <a:solidFill>
                  <a:schemeClr val="accent6">
                    <a:lumMod val="75000"/>
                  </a:schemeClr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Arrow: Circular 7">
                  <a:extLst>
                    <a:ext uri="{FF2B5EF4-FFF2-40B4-BE49-F238E27FC236}">
                      <a16:creationId xmlns:a16="http://schemas.microsoft.com/office/drawing/2014/main" id="{7675B336-5337-4DDA-99C4-022E7461E53E}"/>
                    </a:ext>
                  </a:extLst>
                </p:cNvPr>
                <p:cNvSpPr/>
                <p:nvPr/>
              </p:nvSpPr>
              <p:spPr>
                <a:xfrm rot="16200000">
                  <a:off x="6647999" y="3071327"/>
                  <a:ext cx="1726538" cy="1646801"/>
                </a:xfrm>
                <a:prstGeom prst="circularArrow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9" name="Arrow: Circular 8">
              <a:extLst>
                <a:ext uri="{FF2B5EF4-FFF2-40B4-BE49-F238E27FC236}">
                  <a16:creationId xmlns:a16="http://schemas.microsoft.com/office/drawing/2014/main" id="{62566B01-A4F1-4939-9D1B-CBEA61396D94}"/>
                </a:ext>
              </a:extLst>
            </p:cNvPr>
            <p:cNvSpPr/>
            <p:nvPr/>
          </p:nvSpPr>
          <p:spPr>
            <a:xfrm rot="5400000">
              <a:off x="9014478" y="3026054"/>
              <a:ext cx="1726535" cy="1737343"/>
            </a:xfrm>
            <a:prstGeom prst="circular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C3547E1-C784-4DC4-A050-C76F5794D3AA}"/>
              </a:ext>
            </a:extLst>
          </p:cNvPr>
          <p:cNvSpPr txBox="1"/>
          <p:nvPr/>
        </p:nvSpPr>
        <p:spPr>
          <a:xfrm>
            <a:off x="721453" y="662576"/>
            <a:ext cx="10965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Hepatic encephalopathy (HE) is a highly prevalent, disabling and costly problem in the US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E8729E6-54D7-EA4F-B639-A43B5F415718}"/>
              </a:ext>
            </a:extLst>
          </p:cNvPr>
          <p:cNvSpPr/>
          <p:nvPr/>
        </p:nvSpPr>
        <p:spPr>
          <a:xfrm>
            <a:off x="314603" y="4199938"/>
            <a:ext cx="3657600" cy="1847888"/>
          </a:xfrm>
          <a:prstGeom prst="roundRect">
            <a:avLst/>
          </a:prstGeom>
          <a:solidFill>
            <a:srgbClr val="386658">
              <a:alpha val="29804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 is neurocognitive decline resulting from liver dysfunction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FC46984-4A61-5E4F-B2AB-569F89DF1E8A}"/>
              </a:ext>
            </a:extLst>
          </p:cNvPr>
          <p:cNvSpPr/>
          <p:nvPr/>
        </p:nvSpPr>
        <p:spPr>
          <a:xfrm>
            <a:off x="8222239" y="4167224"/>
            <a:ext cx="3659447" cy="1847888"/>
          </a:xfrm>
          <a:prstGeom prst="roundRect">
            <a:avLst/>
          </a:prstGeom>
          <a:solidFill>
            <a:srgbClr val="386658">
              <a:alpha val="29804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&gt;115K admissions per year due to HE</a:t>
            </a:r>
            <a:r>
              <a:rPr lang="en-US" sz="24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&gt;$7 billion healthcare charges</a:t>
            </a:r>
            <a:r>
              <a:rPr lang="en-US" sz="2400" baseline="30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en-US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8C82FF-E523-8E46-B576-A27BBE4F8B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1472" t="26542" r="20184" b="26659"/>
          <a:stretch/>
        </p:blipFill>
        <p:spPr>
          <a:xfrm>
            <a:off x="8592864" y="1894888"/>
            <a:ext cx="2621386" cy="2005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6404407-2D2A-8848-9E25-663F316B2D7F}"/>
              </a:ext>
            </a:extLst>
          </p:cNvPr>
          <p:cNvSpPr txBox="1"/>
          <p:nvPr/>
        </p:nvSpPr>
        <p:spPr>
          <a:xfrm>
            <a:off x="185738" y="6252382"/>
            <a:ext cx="11695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1. </a:t>
            </a:r>
            <a:r>
              <a:rPr lang="en-US" sz="1500" dirty="0" err="1"/>
              <a:t>Stephanova</a:t>
            </a:r>
            <a:r>
              <a:rPr lang="en-US" sz="1500" dirty="0"/>
              <a:t> M., Mishra A., Venkatesan, C., et al. In-hospital mortality and economic burden associated with hepatic encephalopathy in the United States from 2005 to 2009. Clinical Gastroenterology and Hepatology. 2012; 10(9): 1034-41. </a:t>
            </a:r>
          </a:p>
        </p:txBody>
      </p:sp>
    </p:spTree>
    <p:extLst>
      <p:ext uri="{BB962C8B-B14F-4D97-AF65-F5344CB8AC3E}">
        <p14:creationId xmlns:p14="http://schemas.microsoft.com/office/powerpoint/2010/main" val="1723543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F5B8247-7C20-7D41-83C6-048EEB2CE234}"/>
              </a:ext>
            </a:extLst>
          </p:cNvPr>
          <p:cNvSpPr/>
          <p:nvPr/>
        </p:nvSpPr>
        <p:spPr>
          <a:xfrm>
            <a:off x="7421648" y="4685458"/>
            <a:ext cx="3855724" cy="2001370"/>
          </a:xfrm>
          <a:prstGeom prst="rect">
            <a:avLst/>
          </a:prstGeom>
          <a:noFill/>
          <a:ln w="38100">
            <a:solidFill>
              <a:srgbClr val="3866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u="sng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A8268F-E64E-524C-926C-23ADEB577907}"/>
              </a:ext>
            </a:extLst>
          </p:cNvPr>
          <p:cNvSpPr/>
          <p:nvPr/>
        </p:nvSpPr>
        <p:spPr>
          <a:xfrm flipH="1">
            <a:off x="8192581" y="4435493"/>
            <a:ext cx="45719" cy="67327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5B984D-E259-4342-8CD3-95035F2D7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064" y="2077391"/>
            <a:ext cx="1016000" cy="1016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AC77E2D8-29A9-8948-906B-14F36A2B5F04}"/>
              </a:ext>
            </a:extLst>
          </p:cNvPr>
          <p:cNvSpPr/>
          <p:nvPr/>
        </p:nvSpPr>
        <p:spPr>
          <a:xfrm rot="10800000" flipH="1">
            <a:off x="4712694" y="3787008"/>
            <a:ext cx="45719" cy="41804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CDF2B4A-7B53-7547-A622-C9CB1057A976}"/>
              </a:ext>
            </a:extLst>
          </p:cNvPr>
          <p:cNvSpPr/>
          <p:nvPr/>
        </p:nvSpPr>
        <p:spPr>
          <a:xfrm rot="10800000" flipH="1">
            <a:off x="1929009" y="3771621"/>
            <a:ext cx="45719" cy="4180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2BFE39-1A30-034F-859D-B410B1DD5985}"/>
              </a:ext>
            </a:extLst>
          </p:cNvPr>
          <p:cNvSpPr txBox="1"/>
          <p:nvPr/>
        </p:nvSpPr>
        <p:spPr>
          <a:xfrm>
            <a:off x="721453" y="748419"/>
            <a:ext cx="10965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average HE patient journey – meet Joe who is 48 and has cirrhosis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237D48A-9D9F-4445-A514-2FDD909773FB}"/>
              </a:ext>
            </a:extLst>
          </p:cNvPr>
          <p:cNvSpPr/>
          <p:nvPr/>
        </p:nvSpPr>
        <p:spPr>
          <a:xfrm flipH="1">
            <a:off x="906067" y="4452547"/>
            <a:ext cx="45719" cy="67327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E0E78120-A086-D546-973B-1645D635ABEB}"/>
              </a:ext>
            </a:extLst>
          </p:cNvPr>
          <p:cNvSpPr/>
          <p:nvPr/>
        </p:nvSpPr>
        <p:spPr>
          <a:xfrm>
            <a:off x="687528" y="5081531"/>
            <a:ext cx="482053" cy="507119"/>
          </a:xfrm>
          <a:prstGeom prst="donut">
            <a:avLst>
              <a:gd name="adj" fmla="val 1111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Striped Right Arrow 16">
            <a:extLst>
              <a:ext uri="{FF2B5EF4-FFF2-40B4-BE49-F238E27FC236}">
                <a16:creationId xmlns:a16="http://schemas.microsoft.com/office/drawing/2014/main" id="{1C207942-F318-6A4B-B54A-37C5BF312298}"/>
              </a:ext>
            </a:extLst>
          </p:cNvPr>
          <p:cNvSpPr/>
          <p:nvPr/>
        </p:nvSpPr>
        <p:spPr>
          <a:xfrm>
            <a:off x="572596" y="4051341"/>
            <a:ext cx="11263369" cy="553997"/>
          </a:xfrm>
          <a:prstGeom prst="striped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42E4816-77B3-8648-9DDE-3E2F2EEEE4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1074" y1="41113" x2="51074" y2="41113"/>
                        <a14:foregroundMark x1="45898" y1="42090" x2="45898" y2="42090"/>
                        <a14:foregroundMark x1="51074" y1="18164" x2="47461" y2="35742"/>
                        <a14:foregroundMark x1="47461" y1="35742" x2="47852" y2="43555"/>
                        <a14:foregroundMark x1="47852" y1="43555" x2="51660" y2="49805"/>
                        <a14:foregroundMark x1="51660" y1="49805" x2="56348" y2="44141"/>
                        <a14:foregroundMark x1="56348" y1="44141" x2="51758" y2="53809"/>
                        <a14:foregroundMark x1="51758" y1="53809" x2="55664" y2="60645"/>
                        <a14:foregroundMark x1="55664" y1="60645" x2="57520" y2="85156"/>
                        <a14:foregroundMark x1="57520" y1="85156" x2="54980" y2="58594"/>
                        <a14:foregroundMark x1="54980" y1="58594" x2="46191" y2="57129"/>
                        <a14:foregroundMark x1="46191" y1="57129" x2="45508" y2="80371"/>
                        <a14:foregroundMark x1="45508" y1="80371" x2="42969" y2="54785"/>
                        <a14:foregroundMark x1="42969" y1="54785" x2="39941" y2="47266"/>
                        <a14:foregroundMark x1="39941" y1="47266" x2="40332" y2="37598"/>
                        <a14:foregroundMark x1="40332" y1="37598" x2="47070" y2="32227"/>
                        <a14:foregroundMark x1="47070" y1="32227" x2="50391" y2="23633"/>
                        <a14:foregroundMark x1="50391" y1="23633" x2="48828" y2="15820"/>
                        <a14:foregroundMark x1="48828" y1="15820" x2="52441" y2="31738"/>
                        <a14:foregroundMark x1="52441" y1="31738" x2="59570" y2="33691"/>
                        <a14:foregroundMark x1="59570" y1="33691" x2="63184" y2="532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1164" y="2289077"/>
            <a:ext cx="2005900" cy="20059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5ECA321-F635-BF41-805B-9A629644E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167" y1="31746" x2="51750" y2="3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0845" y="5568122"/>
            <a:ext cx="2239541" cy="117575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7D74699-A828-CA41-BE41-16CC278102C2}"/>
              </a:ext>
            </a:extLst>
          </p:cNvPr>
          <p:cNvSpPr txBox="1"/>
          <p:nvPr/>
        </p:nvSpPr>
        <p:spPr>
          <a:xfrm>
            <a:off x="1492243" y="4675477"/>
            <a:ext cx="21381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Hospitalized for 1 week for HE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Discharged with meds</a:t>
            </a:r>
          </a:p>
        </p:txBody>
      </p:sp>
      <p:sp>
        <p:nvSpPr>
          <p:cNvPr id="36" name="Donut 35">
            <a:extLst>
              <a:ext uri="{FF2B5EF4-FFF2-40B4-BE49-F238E27FC236}">
                <a16:creationId xmlns:a16="http://schemas.microsoft.com/office/drawing/2014/main" id="{FE64F9E7-39EA-5644-92E0-BCC637DA6950}"/>
              </a:ext>
            </a:extLst>
          </p:cNvPr>
          <p:cNvSpPr/>
          <p:nvPr/>
        </p:nvSpPr>
        <p:spPr>
          <a:xfrm rot="10800000">
            <a:off x="1706781" y="3269854"/>
            <a:ext cx="482053" cy="507119"/>
          </a:xfrm>
          <a:prstGeom prst="donut">
            <a:avLst>
              <a:gd name="adj" fmla="val 1111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F53AB9B-BD42-8442-9B89-3B3F4BD250D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794" t="12057" r="24558" b="18716"/>
          <a:stretch/>
        </p:blipFill>
        <p:spPr>
          <a:xfrm>
            <a:off x="1334309" y="1950152"/>
            <a:ext cx="1181277" cy="1143239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5A95985-636C-294D-8EEF-AFC3A609C144}"/>
              </a:ext>
            </a:extLst>
          </p:cNvPr>
          <p:cNvSpPr txBox="1"/>
          <p:nvPr/>
        </p:nvSpPr>
        <p:spPr>
          <a:xfrm>
            <a:off x="2458383" y="2182938"/>
            <a:ext cx="224766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Seen in liver clinic doing better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Meds decreased</a:t>
            </a:r>
          </a:p>
        </p:txBody>
      </p:sp>
      <p:sp>
        <p:nvSpPr>
          <p:cNvPr id="41" name="Donut 40">
            <a:extLst>
              <a:ext uri="{FF2B5EF4-FFF2-40B4-BE49-F238E27FC236}">
                <a16:creationId xmlns:a16="http://schemas.microsoft.com/office/drawing/2014/main" id="{CB31C19D-2AC2-424D-A29A-2CD28A687398}"/>
              </a:ext>
            </a:extLst>
          </p:cNvPr>
          <p:cNvSpPr/>
          <p:nvPr/>
        </p:nvSpPr>
        <p:spPr>
          <a:xfrm rot="10800000">
            <a:off x="4509214" y="3264882"/>
            <a:ext cx="482053" cy="507119"/>
          </a:xfrm>
          <a:prstGeom prst="donut">
            <a:avLst>
              <a:gd name="adj" fmla="val 1111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D30601-8045-6040-BBA7-4D55FF83DE5E}"/>
              </a:ext>
            </a:extLst>
          </p:cNvPr>
          <p:cNvSpPr txBox="1"/>
          <p:nvPr/>
        </p:nvSpPr>
        <p:spPr>
          <a:xfrm>
            <a:off x="5063986" y="2155923"/>
            <a:ext cx="2247661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Self-stopped meds due to side effects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Started to become more confused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2858E6-D7E2-BC42-84F5-7CD2050CA833}"/>
              </a:ext>
            </a:extLst>
          </p:cNvPr>
          <p:cNvSpPr/>
          <p:nvPr/>
        </p:nvSpPr>
        <p:spPr>
          <a:xfrm rot="10800000" flipH="1">
            <a:off x="7729754" y="3755646"/>
            <a:ext cx="45719" cy="4180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54942B05-8227-CE45-B540-F609C23227E7}"/>
              </a:ext>
            </a:extLst>
          </p:cNvPr>
          <p:cNvSpPr/>
          <p:nvPr/>
        </p:nvSpPr>
        <p:spPr>
          <a:xfrm rot="10800000">
            <a:off x="7511588" y="3250655"/>
            <a:ext cx="482053" cy="507119"/>
          </a:xfrm>
          <a:prstGeom prst="donut">
            <a:avLst>
              <a:gd name="adj" fmla="val 1111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D8196EA-4F14-F74B-B99B-9880DD5379F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794" t="12057" r="24558" b="18716"/>
          <a:stretch/>
        </p:blipFill>
        <p:spPr>
          <a:xfrm>
            <a:off x="7139114" y="2013771"/>
            <a:ext cx="1181277" cy="11432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1AE6F99-9227-7B4F-98A3-E4038E952976}"/>
              </a:ext>
            </a:extLst>
          </p:cNvPr>
          <p:cNvSpPr txBox="1"/>
          <p:nvPr/>
        </p:nvSpPr>
        <p:spPr>
          <a:xfrm>
            <a:off x="8320391" y="2161549"/>
            <a:ext cx="21648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Seen in clinic but </a:t>
            </a:r>
            <a:r>
              <a:rPr lang="en-US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due to severity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HE, </a:t>
            </a:r>
            <a:r>
              <a:rPr lang="en-US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sent to ED</a:t>
            </a:r>
          </a:p>
        </p:txBody>
      </p:sp>
      <p:sp>
        <p:nvSpPr>
          <p:cNvPr id="23" name="Donut 22">
            <a:extLst>
              <a:ext uri="{FF2B5EF4-FFF2-40B4-BE49-F238E27FC236}">
                <a16:creationId xmlns:a16="http://schemas.microsoft.com/office/drawing/2014/main" id="{422121AB-E974-B44B-8816-522FE7148A76}"/>
              </a:ext>
            </a:extLst>
          </p:cNvPr>
          <p:cNvSpPr/>
          <p:nvPr/>
        </p:nvSpPr>
        <p:spPr>
          <a:xfrm>
            <a:off x="7978224" y="5102330"/>
            <a:ext cx="482053" cy="507119"/>
          </a:xfrm>
          <a:prstGeom prst="donut">
            <a:avLst>
              <a:gd name="adj" fmla="val 1111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A3FC2F9-9E97-2E44-8F41-A19CFCBFD5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46167" y1="31746" x2="51750" y2="3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9851" y="5588921"/>
            <a:ext cx="2239541" cy="117575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784DE31-00E9-AB4D-B387-31E84D60A11D}"/>
              </a:ext>
            </a:extLst>
          </p:cNvPr>
          <p:cNvSpPr txBox="1"/>
          <p:nvPr/>
        </p:nvSpPr>
        <p:spPr>
          <a:xfrm>
            <a:off x="8660460" y="4977123"/>
            <a:ext cx="245207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Hospitalized for </a:t>
            </a:r>
            <a:r>
              <a:rPr lang="en-US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days for HE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Discharged with additional meds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C6804C-38FC-B44D-962B-6EAC238387DB}"/>
              </a:ext>
            </a:extLst>
          </p:cNvPr>
          <p:cNvSpPr/>
          <p:nvPr/>
        </p:nvSpPr>
        <p:spPr>
          <a:xfrm rot="10800000" flipH="1">
            <a:off x="11044454" y="3774696"/>
            <a:ext cx="45719" cy="41804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nut 32">
            <a:extLst>
              <a:ext uri="{FF2B5EF4-FFF2-40B4-BE49-F238E27FC236}">
                <a16:creationId xmlns:a16="http://schemas.microsoft.com/office/drawing/2014/main" id="{66BD8023-7015-4941-83CA-C526AACE4572}"/>
              </a:ext>
            </a:extLst>
          </p:cNvPr>
          <p:cNvSpPr/>
          <p:nvPr/>
        </p:nvSpPr>
        <p:spPr>
          <a:xfrm rot="10800000">
            <a:off x="10826288" y="3269705"/>
            <a:ext cx="482053" cy="507119"/>
          </a:xfrm>
          <a:prstGeom prst="donut">
            <a:avLst>
              <a:gd name="adj" fmla="val 11111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02CCA5F-58B0-8045-81E0-D31C8122472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1794" t="12057" r="24558" b="18716"/>
          <a:stretch/>
        </p:blipFill>
        <p:spPr>
          <a:xfrm>
            <a:off x="10453814" y="2032821"/>
            <a:ext cx="1181277" cy="114323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F5B8247-7C20-7D41-83C6-048EEB2CE234}"/>
              </a:ext>
            </a:extLst>
          </p:cNvPr>
          <p:cNvSpPr/>
          <p:nvPr/>
        </p:nvSpPr>
        <p:spPr>
          <a:xfrm>
            <a:off x="4189015" y="5006909"/>
            <a:ext cx="2958456" cy="1487590"/>
          </a:xfrm>
          <a:prstGeom prst="rect">
            <a:avLst/>
          </a:prstGeom>
          <a:solidFill>
            <a:srgbClr val="386658">
              <a:alpha val="29804"/>
            </a:srgbClr>
          </a:solidFill>
          <a:ln w="38100">
            <a:solidFill>
              <a:srgbClr val="3866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With proper monitoring, </a:t>
            </a:r>
            <a:r>
              <a:rPr lang="en-US" b="1" u="sng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re-admission is preventable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7155211" y="4711266"/>
            <a:ext cx="238733" cy="317194"/>
          </a:xfrm>
          <a:prstGeom prst="line">
            <a:avLst/>
          </a:prstGeom>
          <a:ln w="38100">
            <a:solidFill>
              <a:srgbClr val="38665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cxnSpLocks/>
          </p:cNvCxnSpPr>
          <p:nvPr/>
        </p:nvCxnSpPr>
        <p:spPr>
          <a:xfrm>
            <a:off x="7175175" y="6494499"/>
            <a:ext cx="218769" cy="207319"/>
          </a:xfrm>
          <a:prstGeom prst="line">
            <a:avLst/>
          </a:prstGeom>
          <a:ln w="38100">
            <a:solidFill>
              <a:srgbClr val="386658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565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2BFE39-1A30-034F-859D-B410B1DD5985}"/>
              </a:ext>
            </a:extLst>
          </p:cNvPr>
          <p:cNvSpPr txBox="1"/>
          <p:nvPr/>
        </p:nvSpPr>
        <p:spPr>
          <a:xfrm>
            <a:off x="721453" y="748419"/>
            <a:ext cx="10965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HE is slow and progressive, but can be </a:t>
            </a:r>
            <a:r>
              <a:rPr lang="en-US" sz="3000" b="1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reversible</a:t>
            </a:r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if caught and treated early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64E4664-57E2-6240-AC69-5B01D28F4F68}"/>
              </a:ext>
            </a:extLst>
          </p:cNvPr>
          <p:cNvGrpSpPr/>
          <p:nvPr/>
        </p:nvGrpSpPr>
        <p:grpSpPr>
          <a:xfrm>
            <a:off x="53317" y="1911991"/>
            <a:ext cx="11633792" cy="4946009"/>
            <a:chOff x="108780" y="559964"/>
            <a:chExt cx="11633792" cy="4946009"/>
          </a:xfrm>
        </p:grpSpPr>
        <p:sp>
          <p:nvSpPr>
            <p:cNvPr id="4" name="Isosceles Triangle 4">
              <a:extLst>
                <a:ext uri="{FF2B5EF4-FFF2-40B4-BE49-F238E27FC236}">
                  <a16:creationId xmlns:a16="http://schemas.microsoft.com/office/drawing/2014/main" id="{9B491310-4D10-1040-9E29-E2AB427E0A65}"/>
                </a:ext>
              </a:extLst>
            </p:cNvPr>
            <p:cNvSpPr/>
            <p:nvPr/>
          </p:nvSpPr>
          <p:spPr>
            <a:xfrm>
              <a:off x="1076825" y="559964"/>
              <a:ext cx="184558" cy="188753"/>
            </a:xfrm>
            <a:prstGeom prst="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B4C54B-5694-4B43-9E0C-346380D9547E}"/>
                </a:ext>
              </a:extLst>
            </p:cNvPr>
            <p:cNvGrpSpPr/>
            <p:nvPr/>
          </p:nvGrpSpPr>
          <p:grpSpPr>
            <a:xfrm>
              <a:off x="108780" y="611606"/>
              <a:ext cx="11633792" cy="4894367"/>
              <a:chOff x="108780" y="611606"/>
              <a:chExt cx="11633792" cy="4894367"/>
            </a:xfrm>
          </p:grpSpPr>
          <p:sp>
            <p:nvSpPr>
              <p:cNvPr id="7" name="Isosceles Triangle 20">
                <a:extLst>
                  <a:ext uri="{FF2B5EF4-FFF2-40B4-BE49-F238E27FC236}">
                    <a16:creationId xmlns:a16="http://schemas.microsoft.com/office/drawing/2014/main" id="{075BCAEF-0672-8148-98F9-F76123F08945}"/>
                  </a:ext>
                </a:extLst>
              </p:cNvPr>
              <p:cNvSpPr/>
              <p:nvPr/>
            </p:nvSpPr>
            <p:spPr>
              <a:xfrm rot="4407749">
                <a:off x="11180997" y="582555"/>
                <a:ext cx="284635" cy="342737"/>
              </a:xfrm>
              <a:prstGeom prst="triangl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CDA977EC-7311-7649-B564-6BD7CE4F882D}"/>
                  </a:ext>
                </a:extLst>
              </p:cNvPr>
              <p:cNvGrpSpPr/>
              <p:nvPr/>
            </p:nvGrpSpPr>
            <p:grpSpPr>
              <a:xfrm>
                <a:off x="108780" y="624979"/>
                <a:ext cx="11633792" cy="4880994"/>
                <a:chOff x="108780" y="624979"/>
                <a:chExt cx="11633792" cy="4880994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id="{45B0FE3B-39EF-654D-A0FA-648E7E6744DD}"/>
                    </a:ext>
                  </a:extLst>
                </p:cNvPr>
                <p:cNvCxnSpPr/>
                <p:nvPr/>
              </p:nvCxnSpPr>
              <p:spPr>
                <a:xfrm flipV="1">
                  <a:off x="1169104" y="4143162"/>
                  <a:ext cx="10477850" cy="58723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60F08190-29E4-C242-93FB-F3BD56A83054}"/>
                    </a:ext>
                  </a:extLst>
                </p:cNvPr>
                <p:cNvGrpSpPr/>
                <p:nvPr/>
              </p:nvGrpSpPr>
              <p:grpSpPr>
                <a:xfrm>
                  <a:off x="108780" y="624979"/>
                  <a:ext cx="11633792" cy="4880994"/>
                  <a:chOff x="108780" y="624979"/>
                  <a:chExt cx="11633792" cy="4880994"/>
                </a:xfrm>
              </p:grpSpPr>
              <p:sp>
                <p:nvSpPr>
                  <p:cNvPr id="11" name="Isosceles Triangle 5">
                    <a:extLst>
                      <a:ext uri="{FF2B5EF4-FFF2-40B4-BE49-F238E27FC236}">
                        <a16:creationId xmlns:a16="http://schemas.microsoft.com/office/drawing/2014/main" id="{FA77DB0D-5A86-FE47-9E5D-CF4529DACD41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11555917" y="4062245"/>
                    <a:ext cx="184558" cy="188753"/>
                  </a:xfrm>
                  <a:prstGeom prst="triangle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BDEDA8CF-2F0F-B04B-BFB9-7C6691EF1E30}"/>
                      </a:ext>
                    </a:extLst>
                  </p:cNvPr>
                  <p:cNvSpPr/>
                  <p:nvPr/>
                </p:nvSpPr>
                <p:spPr>
                  <a:xfrm>
                    <a:off x="1117934" y="4799883"/>
                    <a:ext cx="1872758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No visible symptoms</a:t>
                    </a:r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54870269-5358-124D-8C41-2BC4571E1545}"/>
                      </a:ext>
                    </a:extLst>
                  </p:cNvPr>
                  <p:cNvSpPr/>
                  <p:nvPr/>
                </p:nvSpPr>
                <p:spPr>
                  <a:xfrm>
                    <a:off x="2990691" y="4793405"/>
                    <a:ext cx="2147803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Attention and sleep disturbances</a:t>
                    </a: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A0046B70-7810-5043-8B3B-37DC6FE2BB74}"/>
                      </a:ext>
                    </a:extLst>
                  </p:cNvPr>
                  <p:cNvSpPr/>
                  <p:nvPr/>
                </p:nvSpPr>
                <p:spPr>
                  <a:xfrm>
                    <a:off x="5069988" y="4778813"/>
                    <a:ext cx="2147803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Confusion, slow speech, tremors</a:t>
                    </a:r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31AEAE4D-E4F6-EB40-91B3-202C08866297}"/>
                      </a:ext>
                    </a:extLst>
                  </p:cNvPr>
                  <p:cNvSpPr/>
                  <p:nvPr/>
                </p:nvSpPr>
                <p:spPr>
                  <a:xfrm>
                    <a:off x="7042810" y="4767309"/>
                    <a:ext cx="2147803" cy="73866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Marked confusion and somnolence</a:t>
                    </a:r>
                  </a:p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endParaRPr lang="en-US" sz="1400" dirty="0">
                      <a:latin typeface="Verdana" panose="020B0604030504040204" pitchFamily="34" charset="0"/>
                      <a:ea typeface="Verdana" panose="020B0604030504040204" pitchFamily="34" charset="0"/>
                      <a:cs typeface="Verdana" panose="020B0604030504040204" pitchFamily="34" charset="0"/>
                    </a:endParaRPr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5D92A25B-93BE-2F41-92D8-1FDE7BA12B18}"/>
                      </a:ext>
                    </a:extLst>
                  </p:cNvPr>
                  <p:cNvSpPr/>
                  <p:nvPr/>
                </p:nvSpPr>
                <p:spPr>
                  <a:xfrm>
                    <a:off x="9230820" y="4767309"/>
                    <a:ext cx="2147803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buFont typeface="Arial" panose="020B0604020202020204" pitchFamily="34" charset="0"/>
                      <a:buChar char="•"/>
                    </a:pPr>
                    <a:r>
                      <a:rPr lang="en-U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a:t>Complete unresponsiveness</a:t>
                    </a:r>
                  </a:p>
                </p:txBody>
              </p: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439134E9-B435-2D4A-9AE5-5081BB8108CD}"/>
                      </a:ext>
                    </a:extLst>
                  </p:cNvPr>
                  <p:cNvGrpSpPr/>
                  <p:nvPr/>
                </p:nvGrpSpPr>
                <p:grpSpPr>
                  <a:xfrm>
                    <a:off x="108780" y="624979"/>
                    <a:ext cx="11054579" cy="4002918"/>
                    <a:chOff x="108780" y="624979"/>
                    <a:chExt cx="11054579" cy="4002918"/>
                  </a:xfrm>
                </p:grpSpPr>
                <p:cxnSp>
                  <p:nvCxnSpPr>
                    <p:cNvPr id="18" name="Straight Connector 17">
                      <a:extLst>
                        <a:ext uri="{FF2B5EF4-FFF2-40B4-BE49-F238E27FC236}">
                          <a16:creationId xmlns:a16="http://schemas.microsoft.com/office/drawing/2014/main" id="{F30F637E-EF77-ED43-B984-9C170FFE2B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182587" y="788682"/>
                      <a:ext cx="9949745" cy="3406725"/>
                    </a:xfrm>
                    <a:prstGeom prst="line">
                      <a:avLst/>
                    </a:prstGeom>
                    <a:ln w="28575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>
                      <a:extLst>
                        <a:ext uri="{FF2B5EF4-FFF2-40B4-BE49-F238E27FC236}">
                          <a16:creationId xmlns:a16="http://schemas.microsoft.com/office/drawing/2014/main" id="{F8648748-13BC-B643-A5E3-27B600AAFB0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1169104" y="675353"/>
                      <a:ext cx="0" cy="3547543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" name="Straight Connector 19">
                      <a:extLst>
                        <a:ext uri="{FF2B5EF4-FFF2-40B4-BE49-F238E27FC236}">
                          <a16:creationId xmlns:a16="http://schemas.microsoft.com/office/drawing/2014/main" id="{FF354A51-7F6C-C047-B385-A7EFB061E79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3105563" y="654340"/>
                      <a:ext cx="0" cy="3547545"/>
                    </a:xfrm>
                    <a:prstGeom prst="line">
                      <a:avLst/>
                    </a:prstGeom>
                    <a:ln w="28575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1" name="Straight Connector 20">
                      <a:extLst>
                        <a:ext uri="{FF2B5EF4-FFF2-40B4-BE49-F238E27FC236}">
                          <a16:creationId xmlns:a16="http://schemas.microsoft.com/office/drawing/2014/main" id="{1D40871F-2F23-884F-810D-69982CD3B06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5011262" y="654340"/>
                      <a:ext cx="0" cy="3541067"/>
                    </a:xfrm>
                    <a:prstGeom prst="line">
                      <a:avLst/>
                    </a:prstGeom>
                    <a:ln w="28575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Straight Connector 21">
                      <a:extLst>
                        <a:ext uri="{FF2B5EF4-FFF2-40B4-BE49-F238E27FC236}">
                          <a16:creationId xmlns:a16="http://schemas.microsoft.com/office/drawing/2014/main" id="{E5DE68ED-FFBB-0947-8A6B-3AF7B414FFA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7034407" y="624979"/>
                      <a:ext cx="0" cy="3576906"/>
                    </a:xfrm>
                    <a:prstGeom prst="line">
                      <a:avLst/>
                    </a:prstGeom>
                    <a:ln w="28575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78E4349E-9FDA-3F47-99A2-4DA72B545F1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9065940" y="624979"/>
                      <a:ext cx="0" cy="3570428"/>
                    </a:xfrm>
                    <a:prstGeom prst="line">
                      <a:avLst/>
                    </a:prstGeom>
                    <a:ln w="28575" cap="flat" cmpd="sng" algn="ctr">
                      <a:solidFill>
                        <a:schemeClr val="dk1"/>
                      </a:solidFill>
                      <a:prstDash val="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3098CB17-57BE-FB42-B4A7-2FB9C8024B6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40397" y="4286239"/>
                      <a:ext cx="140934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1</a:t>
                      </a:r>
                    </a:p>
                  </p:txBody>
                </p: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FA7E29F4-187C-1A46-847A-A6B950EB005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14957" y="4286239"/>
                      <a:ext cx="140934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2</a:t>
                      </a:r>
                    </a:p>
                  </p:txBody>
                </p:sp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198D0CEE-1B5A-114F-B7CC-304B7D49F5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581786" y="4286239"/>
                      <a:ext cx="140934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3</a:t>
                      </a:r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197B0F2D-D2EC-5643-91BA-1F7F5D9C55D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09106" y="4286239"/>
                      <a:ext cx="140934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     4</a:t>
                      </a:r>
                    </a:p>
                  </p:txBody>
                </p:sp>
                <p:pic>
                  <p:nvPicPr>
                    <p:cNvPr id="28" name="Picture 2" descr="Image result for sleep illustration">
                      <a:extLst>
                        <a:ext uri="{FF2B5EF4-FFF2-40B4-BE49-F238E27FC236}">
                          <a16:creationId xmlns:a16="http://schemas.microsoft.com/office/drawing/2014/main" id="{F90F5979-E5AC-E24B-8600-ABC980C7BC53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print">
                      <a:duotone>
                        <a:prstClr val="black"/>
                        <a:schemeClr val="accent6">
                          <a:tint val="45000"/>
                          <a:satMod val="400000"/>
                        </a:schemeClr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4">
                              <a14:imgEffect>
                                <a14:backgroundRemoval t="10000" b="99138" l="6554" r="89888">
                                  <a14:foregroundMark x1="19288" y1="92759" x2="19288" y2="92759"/>
                                  <a14:foregroundMark x1="19569" y1="98966" x2="19569" y2="98966"/>
                                  <a14:foregroundMark x1="80056" y1="99310" x2="80056" y2="99310"/>
                                  <a14:foregroundMark x1="75468" y1="91724" x2="75468" y2="91724"/>
                                  <a14:foregroundMark x1="72097" y1="66207" x2="72097" y2="66207"/>
                                  <a14:foregroundMark x1="62921" y1="49655" x2="62921" y2="49655"/>
                                  <a14:foregroundMark x1="50375" y1="43966" x2="50375" y2="43966"/>
                                  <a14:foregroundMark x1="36330" y1="49655" x2="36330" y2="49655"/>
                                  <a14:foregroundMark x1="28371" y1="68276" x2="28371" y2="68276"/>
                                  <a14:foregroundMark x1="24813" y1="91552" x2="24813" y2="91552"/>
                                  <a14:foregroundMark x1="52247" y1="90690" x2="52247" y2="90690"/>
                                  <a14:foregroundMark x1="11236" y1="37931" x2="11236" y2="37931"/>
                                  <a14:foregroundMark x1="24719" y1="23448" x2="24719" y2="23448"/>
                                  <a14:foregroundMark x1="13296" y1="39138" x2="13296" y2="39138"/>
                                  <a14:foregroundMark x1="14794" y1="37241" x2="14794" y2="37241"/>
                                  <a14:foregroundMark x1="12547" y1="35862" x2="12547" y2="35862"/>
                                  <a14:foregroundMark x1="10581" y1="35517" x2="10581" y2="35517"/>
                                  <a14:foregroundMark x1="9551" y1="38966" x2="9551" y2="38966"/>
                                  <a14:foregroundMark x1="6554" y1="39483" x2="6554" y2="39483"/>
                                  <a14:foregroundMark x1="10206" y1="34310" x2="10206" y2="34310"/>
                                  <a14:foregroundMark x1="85861" y1="21207" x2="85861" y2="21207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3143504" y="1950680"/>
                      <a:ext cx="1656850" cy="996887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29" name="Picture 4" descr="Image result for asterixis illustration">
                      <a:extLst>
                        <a:ext uri="{FF2B5EF4-FFF2-40B4-BE49-F238E27FC236}">
                          <a16:creationId xmlns:a16="http://schemas.microsoft.com/office/drawing/2014/main" id="{9E24FA59-4B04-9744-9617-18A65213E34E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 cstate="print">
                      <a:grayscl/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396285" y="1579074"/>
                      <a:ext cx="1026921" cy="63859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0" name="Picture 6" descr="Image result for slow speech illustration">
                      <a:extLst>
                        <a:ext uri="{FF2B5EF4-FFF2-40B4-BE49-F238E27FC236}">
                          <a16:creationId xmlns:a16="http://schemas.microsoft.com/office/drawing/2014/main" id="{CA7EDC82-28F7-984C-9CF1-FA0C63E31BE6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7">
                              <a14:imgEffect>
                                <a14:backgroundRemoval t="7722" b="92085" l="16522" r="79130">
                                  <a14:foregroundMark x1="60326" y1="38610" x2="60326" y2="38610"/>
                                  <a14:foregroundMark x1="73696" y1="19305" x2="73696" y2="19305"/>
                                  <a14:foregroundMark x1="37391" y1="13127" x2="37391" y2="13127"/>
                                  <a14:foregroundMark x1="20652" y1="15637" x2="20652" y2="15637"/>
                                  <a14:foregroundMark x1="28478" y1="37452" x2="28478" y2="37452"/>
                                  <a14:foregroundMark x1="35326" y1="56950" x2="35326" y2="56950"/>
                                  <a14:foregroundMark x1="32935" y1="64865" x2="32935" y2="64865"/>
                                  <a14:foregroundMark x1="28152" y1="38031" x2="29239" y2="34363"/>
                                  <a14:foregroundMark x1="32283" y1="21042" x2="32283" y2="21042"/>
                                  <a14:foregroundMark x1="28913" y1="16795" x2="23587" y2="51351"/>
                                  <a14:foregroundMark x1="23587" y1="51351" x2="36739" y2="20463"/>
                                  <a14:foregroundMark x1="36087" y1="16216" x2="36087" y2="16216"/>
                                  <a14:foregroundMark x1="45326" y1="8301" x2="31957" y2="44981"/>
                                  <a14:foregroundMark x1="31957" y1="44981" x2="35000" y2="40541"/>
                                  <a14:foregroundMark x1="24130" y1="15058" x2="17677" y2="42960"/>
                                  <a14:foregroundMark x1="17320" y1="50168" x2="24783" y2="79151"/>
                                  <a14:foregroundMark x1="24783" y1="79151" x2="27500" y2="79923"/>
                                  <a14:foregroundMark x1="62391" y1="39189" x2="62391" y2="39189"/>
                                  <a14:foregroundMark x1="61630" y1="38610" x2="61630" y2="38610"/>
                                  <a14:foregroundMark x1="61630" y1="52703" x2="61630" y2="52703"/>
                                  <a14:foregroundMark x1="63370" y1="45367" x2="63370" y2="45367"/>
                                  <a14:foregroundMark x1="62065" y1="39961" x2="62065" y2="39961"/>
                                  <a14:foregroundMark x1="67174" y1="24710" x2="67174" y2="24710"/>
                                  <a14:foregroundMark x1="68152" y1="30695" x2="68152" y2="30695"/>
                                  <a14:foregroundMark x1="69565" y1="36293" x2="69565" y2="36293"/>
                                  <a14:foregroundMark x1="69891" y1="40541" x2="69891" y2="42278"/>
                                  <a14:foregroundMark x1="70217" y1="44788" x2="70217" y2="44788"/>
                                  <a14:foregroundMark x1="58500" y1="63151" x2="58587" y2="67954"/>
                                  <a14:foregroundMark x1="57935" y1="32046" x2="58038" y2="37767"/>
                                  <a14:foregroundMark x1="59135" y1="37094" x2="59239" y2="31274"/>
                                  <a14:foregroundMark x1="58587" y1="67954" x2="58671" y2="63217"/>
                                  <a14:foregroundMark x1="59239" y1="31274" x2="58587" y2="30116"/>
                                  <a14:foregroundMark x1="71304" y1="48456" x2="66522" y2="76834"/>
                                  <a14:foregroundMark x1="70543" y1="13127" x2="79239" y2="47104"/>
                                  <a14:foregroundMark x1="79239" y1="47104" x2="73696" y2="86100"/>
                                  <a14:foregroundMark x1="73261" y1="85521" x2="70217" y2="92085"/>
                                  <a14:backgroundMark x1="59239" y1="49035" x2="59239" y2="49035"/>
                                  <a14:backgroundMark x1="58587" y1="42857" x2="58587" y2="58108"/>
                                  <a14:backgroundMark x1="58261" y1="40541" x2="58913" y2="44788"/>
                                  <a14:backgroundMark x1="57609" y1="38031" x2="58587" y2="42857"/>
                                  <a14:backgroundMark x1="58261" y1="40541" x2="56848" y2="37452"/>
                                  <a14:backgroundMark x1="58913" y1="55019" x2="57935" y2="62934"/>
                                  <a14:backgroundMark x1="15543" y1="42278" x2="17283" y2="50193"/>
                                </a14:backgroundRemoval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8095" r="14384"/>
                    <a:stretch/>
                  </p:blipFill>
                  <p:spPr bwMode="auto">
                    <a:xfrm>
                      <a:off x="5680737" y="2729184"/>
                      <a:ext cx="1053434" cy="878420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1" name="Picture 10" descr="Image result for difficulty walking illustration">
                      <a:extLst>
                        <a:ext uri="{FF2B5EF4-FFF2-40B4-BE49-F238E27FC236}">
                          <a16:creationId xmlns:a16="http://schemas.microsoft.com/office/drawing/2014/main" id="{BC362186-3959-0F4F-A907-4901BDEFC970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271003" y="2238112"/>
                      <a:ext cx="705134" cy="1377972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2" name="Picture 14" descr="https://png2.kisspng.com/sh/148d39087f3f1350cbe69a7802be3a57/L0KzQYm3UsE3N6FriZH0aYP2gLBuTfNwdpd6i9t4bj3webBrTfltdKZ4jORqdHnyfn79hfN1d6Mygd51dYP3grL7if9vNaF6kux1ZYOwcsb6if5me6QyiNd4cHzoPYboWMY3aZNqeaIENUC6PoWCWMYzPGY1Sac6OEe4SIaCUMY2P2kziNDw/kisspng-confusion-mind-illustration-vector-illustration-puzzles-business-people-5a866abea09507.4986245015187585906578.png">
                      <a:extLst>
                        <a:ext uri="{FF2B5EF4-FFF2-40B4-BE49-F238E27FC236}">
                          <a16:creationId xmlns:a16="http://schemas.microsoft.com/office/drawing/2014/main" id="{76DEF83B-7AB4-7244-9839-C58CEE508911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9" cstate="print">
                      <a:extLst>
                        <a:ext uri="{BEBA8EAE-BF5A-486C-A8C5-ECC9F3942E4B}">
                          <a14:imgProps xmlns:a14="http://schemas.microsoft.com/office/drawing/2010/main">
                            <a14:imgLayer r:embed="rId10">
                              <a14:imgEffect>
                                <a14:brightnessContrast bright="-40000"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7976137" y="1869089"/>
                      <a:ext cx="1054505" cy="1054505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33" name="Picture 16" descr="Image result for bedridden illustration">
                      <a:extLst>
                        <a:ext uri="{FF2B5EF4-FFF2-40B4-BE49-F238E27FC236}">
                          <a16:creationId xmlns:a16="http://schemas.microsoft.com/office/drawing/2014/main" id="{E88991D9-63B6-C745-9F63-083F5167DE4F}"/>
                        </a:ext>
                      </a:extLst>
                    </p:cNvPr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>
                      <a:extLst>
                        <a:ext uri="{BEBA8EAE-BF5A-486C-A8C5-ECC9F3942E4B}">
                          <a14:imgProps xmlns:a14="http://schemas.microsoft.com/office/drawing/2010/main">
                            <a14:imgLayer r:embed="rId12">
                              <a14:imgEffect>
                                <a14:backgroundRemoval t="10000" b="90000" l="10000" r="90000">
                                  <a14:foregroundMark x1="43333" y1="48222" x2="43333" y2="48222"/>
                                  <a14:foregroundMark x1="48000" y1="49111" x2="48000" y2="49111"/>
                                  <a14:foregroundMark x1="56667" y1="49556" x2="56667" y2="49556"/>
                                  <a14:foregroundMark x1="60444" y1="49556" x2="60444" y2="49556"/>
                                  <a14:foregroundMark x1="63333" y1="49556" x2="63333" y2="49556"/>
                                  <a14:foregroundMark x1="63333" y1="49556" x2="63333" y2="49556"/>
                                  <a14:foregroundMark x1="66444" y1="49556" x2="66444" y2="49556"/>
                                  <a14:foregroundMark x1="59556" y1="32667" x2="59556" y2="32667"/>
                                  <a14:foregroundMark x1="36667" y1="42667" x2="36667" y2="42667"/>
                                </a14:backgroundRemoval>
                              </a14:imgEffect>
                              <a14:imgEffect>
                                <a14:brightnessContrast bright="-40000" contrast="40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719648" y="1950680"/>
                      <a:ext cx="2352621" cy="2352621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sp>
                  <p:nvSpPr>
                    <p:cNvPr id="34" name="TextBox 33">
                      <a:extLst>
                        <a:ext uri="{FF2B5EF4-FFF2-40B4-BE49-F238E27FC236}">
                          <a16:creationId xmlns:a16="http://schemas.microsoft.com/office/drawing/2014/main" id="{8DEC5300-9D17-794D-B47D-9579A0DFA8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506420" y="4289343"/>
                      <a:ext cx="159914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Minimal</a:t>
                      </a:r>
                    </a:p>
                  </p:txBody>
                </p: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E2EC4A22-1B6A-1A43-BB33-DE8AB2A13CE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9327" y="2205109"/>
                      <a:ext cx="1000487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Time</a:t>
                      </a:r>
                    </a:p>
                  </p:txBody>
                </p:sp>
                <p:sp>
                  <p:nvSpPr>
                    <p:cNvPr id="36" name="Arrow: Left 23">
                      <a:extLst>
                        <a:ext uri="{FF2B5EF4-FFF2-40B4-BE49-F238E27FC236}">
                          <a16:creationId xmlns:a16="http://schemas.microsoft.com/office/drawing/2014/main" id="{05A2B42B-AF75-C04C-A221-8767ADEF8B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17449" y="3592769"/>
                      <a:ext cx="3163887" cy="494813"/>
                    </a:xfrm>
                    <a:prstGeom prst="leftArrow">
                      <a:avLst/>
                    </a:prstGeom>
                    <a:solidFill>
                      <a:schemeClr val="accent1">
                        <a:lumMod val="60000"/>
                        <a:lumOff val="40000"/>
                      </a:schemeClr>
                    </a:solidFill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3"/>
                    </a:fillRef>
                    <a:effectRef idx="1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" name="Arrow: Left 24">
                      <a:extLst>
                        <a:ext uri="{FF2B5EF4-FFF2-40B4-BE49-F238E27FC236}">
                          <a16:creationId xmlns:a16="http://schemas.microsoft.com/office/drawing/2014/main" id="{C3408F81-EC1C-2B48-A8C4-5C866DA4006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5044818" y="3592768"/>
                      <a:ext cx="5613887" cy="494813"/>
                    </a:xfrm>
                    <a:prstGeom prst="leftArrow">
                      <a:avLst/>
                    </a:prstGeom>
                    <a:ln/>
                  </p:spPr>
                  <p:style>
                    <a:lnRef idx="3">
                      <a:schemeClr val="lt1"/>
                    </a:lnRef>
                    <a:fillRef idx="1">
                      <a:schemeClr val="accent6"/>
                    </a:fillRef>
                    <a:effectRef idx="1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TextBox 37">
                      <a:extLst>
                        <a:ext uri="{FF2B5EF4-FFF2-40B4-BE49-F238E27FC236}">
                          <a16:creationId xmlns:a16="http://schemas.microsoft.com/office/drawing/2014/main" id="{0F38095C-9B2C-B54B-841D-1188FF52097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39618" y="3637297"/>
                      <a:ext cx="115507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Covert</a:t>
                      </a:r>
                    </a:p>
                  </p:txBody>
                </p:sp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8094CA15-231C-7C4C-B84B-B3E1DE8CC63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72242" y="3647014"/>
                      <a:ext cx="115507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Overt</a:t>
                      </a:r>
                    </a:p>
                  </p:txBody>
                </p:sp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5E619499-E88F-814B-9654-3D6BC657198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08780" y="4248901"/>
                      <a:ext cx="1599143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Stages</a:t>
                      </a:r>
                    </a:p>
                  </p:txBody>
                </p:sp>
                <p:sp>
                  <p:nvSpPr>
                    <p:cNvPr id="41" name="TextBox 40">
                      <a:extLst>
                        <a:ext uri="{FF2B5EF4-FFF2-40B4-BE49-F238E27FC236}">
                          <a16:creationId xmlns:a16="http://schemas.microsoft.com/office/drawing/2014/main" id="{5416BC1F-475C-8A49-A20C-8511FB9CFA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581574" y="781599"/>
                      <a:ext cx="100048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chemeClr val="accent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Home</a:t>
                      </a:r>
                    </a:p>
                  </p:txBody>
                </p:sp>
                <p:sp>
                  <p:nvSpPr>
                    <p:cNvPr id="42" name="TextBox 41">
                      <a:extLst>
                        <a:ext uri="{FF2B5EF4-FFF2-40B4-BE49-F238E27FC236}">
                          <a16:creationId xmlns:a16="http://schemas.microsoft.com/office/drawing/2014/main" id="{F0EEEFEF-EE5C-3949-A5B1-A99E06440CC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01326" y="788682"/>
                      <a:ext cx="139437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Hospital</a:t>
                      </a:r>
                    </a:p>
                  </p:txBody>
                </p:sp>
                <p:sp>
                  <p:nvSpPr>
                    <p:cNvPr id="43" name="TextBox 42">
                      <a:extLst>
                        <a:ext uri="{FF2B5EF4-FFF2-40B4-BE49-F238E27FC236}">
                          <a16:creationId xmlns:a16="http://schemas.microsoft.com/office/drawing/2014/main" id="{F508FF80-3FFC-294C-A83B-C2FDF36E577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173119" y="773269"/>
                      <a:ext cx="198421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Hospital +/- ICU</a:t>
                      </a:r>
                    </a:p>
                  </p:txBody>
                </p:sp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FB5D2D58-E89B-5542-B906-86C3A20CFB7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179147" y="773906"/>
                      <a:ext cx="198421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Coma</a:t>
                      </a:r>
                    </a:p>
                  </p:txBody>
                </p:sp>
              </p:grpSp>
            </p:grpSp>
          </p:grp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5FF726A7-A752-A346-B5DD-2D75A925BCA8}"/>
              </a:ext>
            </a:extLst>
          </p:cNvPr>
          <p:cNvSpPr txBox="1"/>
          <p:nvPr/>
        </p:nvSpPr>
        <p:spPr>
          <a:xfrm>
            <a:off x="3253443" y="2537744"/>
            <a:ext cx="1568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OUR FOCUS</a:t>
            </a: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56D774F0-D5B9-754F-9594-51E0135F1BC3}"/>
              </a:ext>
            </a:extLst>
          </p:cNvPr>
          <p:cNvSpPr/>
          <p:nvPr/>
        </p:nvSpPr>
        <p:spPr>
          <a:xfrm>
            <a:off x="2950218" y="1856866"/>
            <a:ext cx="2053726" cy="3779085"/>
          </a:xfrm>
          <a:prstGeom prst="frame">
            <a:avLst>
              <a:gd name="adj1" fmla="val 696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Multiply 48">
            <a:extLst>
              <a:ext uri="{FF2B5EF4-FFF2-40B4-BE49-F238E27FC236}">
                <a16:creationId xmlns:a16="http://schemas.microsoft.com/office/drawing/2014/main" id="{2DF9B341-E49B-0D45-A235-34FFC810A831}"/>
              </a:ext>
            </a:extLst>
          </p:cNvPr>
          <p:cNvSpPr/>
          <p:nvPr/>
        </p:nvSpPr>
        <p:spPr>
          <a:xfrm>
            <a:off x="4637606" y="2068389"/>
            <a:ext cx="599981" cy="1969698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1B750E9-C63A-2146-83DA-EB97371AB7B3}"/>
              </a:ext>
            </a:extLst>
          </p:cNvPr>
          <p:cNvGrpSpPr/>
          <p:nvPr/>
        </p:nvGrpSpPr>
        <p:grpSpPr>
          <a:xfrm>
            <a:off x="1257833" y="1911024"/>
            <a:ext cx="10214808" cy="3457349"/>
            <a:chOff x="1257833" y="1911024"/>
            <a:chExt cx="10214808" cy="345734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5FA0BFA-21C0-F244-BD65-0BD6999E9F3C}"/>
                </a:ext>
              </a:extLst>
            </p:cNvPr>
            <p:cNvSpPr/>
            <p:nvPr/>
          </p:nvSpPr>
          <p:spPr>
            <a:xfrm>
              <a:off x="1257833" y="1911024"/>
              <a:ext cx="10214808" cy="34573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472C2A9-4F00-6D4C-8835-1727BAF900DE}"/>
                </a:ext>
              </a:extLst>
            </p:cNvPr>
            <p:cNvSpPr txBox="1"/>
            <p:nvPr/>
          </p:nvSpPr>
          <p:spPr>
            <a:xfrm>
              <a:off x="1336630" y="2440661"/>
              <a:ext cx="9872202" cy="240065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~46,000 preventable HE-related hospital re-admissions occur per year costing the healthcare system ~$2 billion, mostly from delayed recognition. There is a clear unmet need to catch HE flares early.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803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2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2BFE39-1A30-034F-859D-B410B1DD5985}"/>
              </a:ext>
            </a:extLst>
          </p:cNvPr>
          <p:cNvSpPr txBox="1"/>
          <p:nvPr/>
        </p:nvSpPr>
        <p:spPr>
          <a:xfrm>
            <a:off x="721453" y="748419"/>
            <a:ext cx="10965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Outpatient monitoring and medication titration can lead to fewer re-admissions and improve patient outcomes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EE897-848F-9F47-B3C5-7E0F6D1F3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2073" y="3733076"/>
            <a:ext cx="2495036" cy="24950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E69258-9E1A-3646-B773-0E989D6C34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188" b="82188" l="5600" r="96200">
                        <a14:foregroundMark x1="93200" y1="39063" x2="93200" y2="39063"/>
                        <a14:foregroundMark x1="96200" y1="37500" x2="96200" y2="37500"/>
                        <a14:foregroundMark x1="80800" y1="17188" x2="80800" y2="17188"/>
                        <a14:foregroundMark x1="5800" y1="55313" x2="5800" y2="55313"/>
                        <a14:foregroundMark x1="45800" y1="82188" x2="45800" y2="82188"/>
                      </a14:backgroundRemoval>
                    </a14:imgEffect>
                    <a14:imgEffect>
                      <a14:artisticMarker/>
                    </a14:imgEffect>
                  </a14:imgLayer>
                </a14:imgProps>
              </a:ext>
            </a:extLst>
          </a:blip>
          <a:srcRect t="11742" b="10498"/>
          <a:stretch/>
        </p:blipFill>
        <p:spPr>
          <a:xfrm>
            <a:off x="2989263" y="3765757"/>
            <a:ext cx="6213474" cy="3092243"/>
          </a:xfrm>
          <a:prstGeom prst="rect">
            <a:avLst/>
          </a:prstGeom>
          <a:ln>
            <a:noFill/>
          </a:ln>
        </p:spPr>
      </p:pic>
      <p:pic>
        <p:nvPicPr>
          <p:cNvPr id="8" name="Graphic 7" descr="Brain in head">
            <a:extLst>
              <a:ext uri="{FF2B5EF4-FFF2-40B4-BE49-F238E27FC236}">
                <a16:creationId xmlns:a16="http://schemas.microsoft.com/office/drawing/2014/main" id="{5D3C03CD-5910-314F-8BB6-184BDFEE5C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4891" y="3733076"/>
            <a:ext cx="2495036" cy="2495036"/>
          </a:xfrm>
          <a:prstGeom prst="rect">
            <a:avLst/>
          </a:prstGeom>
        </p:spPr>
      </p:pic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DA02E54-3B6F-3547-8DCE-C7C4E1B1B6F2}"/>
              </a:ext>
            </a:extLst>
          </p:cNvPr>
          <p:cNvSpPr/>
          <p:nvPr/>
        </p:nvSpPr>
        <p:spPr>
          <a:xfrm>
            <a:off x="504891" y="2337859"/>
            <a:ext cx="3872564" cy="10156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Intended benefits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1A4CB01-B867-5C49-A00E-C4BA4E3784C3}"/>
              </a:ext>
            </a:extLst>
          </p:cNvPr>
          <p:cNvSpPr/>
          <p:nvPr/>
        </p:nvSpPr>
        <p:spPr>
          <a:xfrm>
            <a:off x="7814545" y="2337859"/>
            <a:ext cx="3872564" cy="10156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Side effects</a:t>
            </a:r>
          </a:p>
        </p:txBody>
      </p:sp>
      <p:pic>
        <p:nvPicPr>
          <p:cNvPr id="21" name="Graphic 20" descr="Medicine">
            <a:extLst>
              <a:ext uri="{FF2B5EF4-FFF2-40B4-BE49-F238E27FC236}">
                <a16:creationId xmlns:a16="http://schemas.microsoft.com/office/drawing/2014/main" id="{C4E4948C-DB13-C84D-BEB2-92D081C0C4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41058" y="3168490"/>
            <a:ext cx="1709883" cy="170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99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2BFE39-1A30-034F-859D-B410B1DD5985}"/>
              </a:ext>
            </a:extLst>
          </p:cNvPr>
          <p:cNvSpPr txBox="1"/>
          <p:nvPr/>
        </p:nvSpPr>
        <p:spPr>
          <a:xfrm>
            <a:off x="721453" y="748419"/>
            <a:ext cx="10965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Currently there is a not a way to practically monitor patient symptoms to prevent hospital re-admissions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19C683-5214-D44D-AF0B-5A9982DCF4D4}"/>
              </a:ext>
            </a:extLst>
          </p:cNvPr>
          <p:cNvGrpSpPr/>
          <p:nvPr/>
        </p:nvGrpSpPr>
        <p:grpSpPr>
          <a:xfrm>
            <a:off x="508385" y="2238292"/>
            <a:ext cx="11175229" cy="4217632"/>
            <a:chOff x="508385" y="2238292"/>
            <a:chExt cx="11175229" cy="4217632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95BE708-58EF-1D4D-8B0B-DAE4B6E33A5D}"/>
                </a:ext>
              </a:extLst>
            </p:cNvPr>
            <p:cNvSpPr/>
            <p:nvPr/>
          </p:nvSpPr>
          <p:spPr>
            <a:xfrm>
              <a:off x="508385" y="2238292"/>
              <a:ext cx="3407082" cy="1362832"/>
            </a:xfrm>
            <a:custGeom>
              <a:avLst/>
              <a:gdLst>
                <a:gd name="connsiteX0" fmla="*/ 0 w 3407082"/>
                <a:gd name="connsiteY0" fmla="*/ 0 h 1362832"/>
                <a:gd name="connsiteX1" fmla="*/ 3407082 w 3407082"/>
                <a:gd name="connsiteY1" fmla="*/ 0 h 1362832"/>
                <a:gd name="connsiteX2" fmla="*/ 3407082 w 3407082"/>
                <a:gd name="connsiteY2" fmla="*/ 1362832 h 1362832"/>
                <a:gd name="connsiteX3" fmla="*/ 0 w 3407082"/>
                <a:gd name="connsiteY3" fmla="*/ 1362832 h 1362832"/>
                <a:gd name="connsiteX4" fmla="*/ 0 w 3407082"/>
                <a:gd name="connsiteY4" fmla="*/ 0 h 136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7082" h="1362832">
                  <a:moveTo>
                    <a:pt x="0" y="0"/>
                  </a:moveTo>
                  <a:lnTo>
                    <a:pt x="3407082" y="0"/>
                  </a:lnTo>
                  <a:lnTo>
                    <a:pt x="3407082" y="1362832"/>
                  </a:lnTo>
                  <a:lnTo>
                    <a:pt x="0" y="13628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Current clinical practice for HE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D36EF0-3C30-F644-B998-F806F37FCDB5}"/>
                </a:ext>
              </a:extLst>
            </p:cNvPr>
            <p:cNvSpPr/>
            <p:nvPr/>
          </p:nvSpPr>
          <p:spPr>
            <a:xfrm>
              <a:off x="508385" y="3601124"/>
              <a:ext cx="3407082" cy="285480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3DB8451-9223-6140-B2E0-2788181422C7}"/>
                </a:ext>
              </a:extLst>
            </p:cNvPr>
            <p:cNvSpPr/>
            <p:nvPr/>
          </p:nvSpPr>
          <p:spPr>
            <a:xfrm>
              <a:off x="4392458" y="2238292"/>
              <a:ext cx="3407082" cy="1362832"/>
            </a:xfrm>
            <a:custGeom>
              <a:avLst/>
              <a:gdLst>
                <a:gd name="connsiteX0" fmla="*/ 0 w 3407082"/>
                <a:gd name="connsiteY0" fmla="*/ 0 h 1362832"/>
                <a:gd name="connsiteX1" fmla="*/ 3407082 w 3407082"/>
                <a:gd name="connsiteY1" fmla="*/ 0 h 1362832"/>
                <a:gd name="connsiteX2" fmla="*/ 3407082 w 3407082"/>
                <a:gd name="connsiteY2" fmla="*/ 1362832 h 1362832"/>
                <a:gd name="connsiteX3" fmla="*/ 0 w 3407082"/>
                <a:gd name="connsiteY3" fmla="*/ 1362832 h 1362832"/>
                <a:gd name="connsiteX4" fmla="*/ 0 w 3407082"/>
                <a:gd name="connsiteY4" fmla="*/ 0 h 136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7082" h="1362832">
                  <a:moveTo>
                    <a:pt x="0" y="0"/>
                  </a:moveTo>
                  <a:lnTo>
                    <a:pt x="3407082" y="0"/>
                  </a:lnTo>
                  <a:lnTo>
                    <a:pt x="3407082" y="1362832"/>
                  </a:lnTo>
                  <a:lnTo>
                    <a:pt x="0" y="13628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Diagnostics for early HE limited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D79A9B3-A1F6-9746-AC74-EA51CFCE2C05}"/>
                </a:ext>
              </a:extLst>
            </p:cNvPr>
            <p:cNvSpPr/>
            <p:nvPr/>
          </p:nvSpPr>
          <p:spPr>
            <a:xfrm>
              <a:off x="4392458" y="3601124"/>
              <a:ext cx="3407082" cy="285480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4F47A37-69BF-384C-A0BB-46BB69CAF253}"/>
                </a:ext>
              </a:extLst>
            </p:cNvPr>
            <p:cNvSpPr/>
            <p:nvPr/>
          </p:nvSpPr>
          <p:spPr>
            <a:xfrm>
              <a:off x="8276532" y="2238292"/>
              <a:ext cx="3407082" cy="1362832"/>
            </a:xfrm>
            <a:custGeom>
              <a:avLst/>
              <a:gdLst>
                <a:gd name="connsiteX0" fmla="*/ 0 w 3407082"/>
                <a:gd name="connsiteY0" fmla="*/ 0 h 1362832"/>
                <a:gd name="connsiteX1" fmla="*/ 3407082 w 3407082"/>
                <a:gd name="connsiteY1" fmla="*/ 0 h 1362832"/>
                <a:gd name="connsiteX2" fmla="*/ 3407082 w 3407082"/>
                <a:gd name="connsiteY2" fmla="*/ 1362832 h 1362832"/>
                <a:gd name="connsiteX3" fmla="*/ 0 w 3407082"/>
                <a:gd name="connsiteY3" fmla="*/ 1362832 h 1362832"/>
                <a:gd name="connsiteX4" fmla="*/ 0 w 3407082"/>
                <a:gd name="connsiteY4" fmla="*/ 0 h 1362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7082" h="1362832">
                  <a:moveTo>
                    <a:pt x="0" y="0"/>
                  </a:moveTo>
                  <a:lnTo>
                    <a:pt x="3407082" y="0"/>
                  </a:lnTo>
                  <a:lnTo>
                    <a:pt x="3407082" y="1362832"/>
                  </a:lnTo>
                  <a:lnTo>
                    <a:pt x="0" y="136283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36" tIns="113792" rIns="199136" bIns="113792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Other budding tools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C567C5-7C6E-FF4A-8D45-1F3DD647520C}"/>
                </a:ext>
              </a:extLst>
            </p:cNvPr>
            <p:cNvSpPr/>
            <p:nvPr/>
          </p:nvSpPr>
          <p:spPr>
            <a:xfrm>
              <a:off x="8276532" y="3601124"/>
              <a:ext cx="3407082" cy="2854800"/>
            </a:xfrm>
            <a:prstGeom prst="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48BDDA-3692-4D48-AE0B-16F944D622E2}"/>
              </a:ext>
            </a:extLst>
          </p:cNvPr>
          <p:cNvCxnSpPr/>
          <p:nvPr/>
        </p:nvCxnSpPr>
        <p:spPr>
          <a:xfrm flipV="1">
            <a:off x="533400" y="3627120"/>
            <a:ext cx="3352800" cy="28041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C1780B3A-3A2A-8E49-BA66-C79031A98E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6167" y1="31746" x2="51750" y2="3127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4497" y="4788677"/>
            <a:ext cx="3225225" cy="169324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B3AB33-A22E-204F-A27A-BDD92E16FB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833" b="79000" l="27125" r="70000">
                        <a14:foregroundMark x1="59250" y1="27667" x2="59250" y2="27667"/>
                        <a14:foregroundMark x1="34875" y1="32333" x2="34875" y2="32333"/>
                        <a14:foregroundMark x1="35500" y1="49833" x2="35500" y2="49833"/>
                        <a14:foregroundMark x1="34875" y1="69500" x2="34875" y2="69500"/>
                        <a14:foregroundMark x1="34875" y1="79000" x2="34875" y2="79000"/>
                      </a14:backgroundRemoval>
                    </a14:imgEffect>
                  </a14:imgLayer>
                </a14:imgProps>
              </a:ext>
            </a:extLst>
          </a:blip>
          <a:srcRect l="21794" t="12057" r="24558" b="18716"/>
          <a:stretch/>
        </p:blipFill>
        <p:spPr>
          <a:xfrm>
            <a:off x="504133" y="3627120"/>
            <a:ext cx="1613170" cy="15612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AF05771-6A93-5343-96F1-3736636240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2457" y="3627120"/>
            <a:ext cx="3407083" cy="28288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B1BCD8-6F59-AA42-9B60-5D80D12E9F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7856" y="3601124"/>
            <a:ext cx="1699647" cy="304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0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C3547E1-C784-4DC4-A050-C76F5794D3AA}"/>
              </a:ext>
            </a:extLst>
          </p:cNvPr>
          <p:cNvSpPr txBox="1"/>
          <p:nvPr/>
        </p:nvSpPr>
        <p:spPr>
          <a:xfrm>
            <a:off x="721453" y="748419"/>
            <a:ext cx="10877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propose an app-linked wristwatch tool to monitor progression of HE at home and catch flares early </a:t>
            </a:r>
          </a:p>
        </p:txBody>
      </p:sp>
      <p:pic>
        <p:nvPicPr>
          <p:cNvPr id="4098" name="Picture 2" descr="Image result for app solution icon">
            <a:extLst>
              <a:ext uri="{FF2B5EF4-FFF2-40B4-BE49-F238E27FC236}">
                <a16:creationId xmlns:a16="http://schemas.microsoft.com/office/drawing/2014/main" id="{F842EFF7-CC5A-410C-B443-5B6C71762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762" y="3873422"/>
            <a:ext cx="4262509" cy="266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rrow: Left 18">
            <a:extLst>
              <a:ext uri="{FF2B5EF4-FFF2-40B4-BE49-F238E27FC236}">
                <a16:creationId xmlns:a16="http://schemas.microsoft.com/office/drawing/2014/main" id="{A6641B3D-EEB1-4209-93F9-21A930FF95C5}"/>
              </a:ext>
            </a:extLst>
          </p:cNvPr>
          <p:cNvSpPr/>
          <p:nvPr/>
        </p:nvSpPr>
        <p:spPr>
          <a:xfrm rot="12165057">
            <a:off x="2701317" y="4154729"/>
            <a:ext cx="1589701" cy="670486"/>
          </a:xfrm>
          <a:prstGeom prst="leftArrow">
            <a:avLst>
              <a:gd name="adj1" fmla="val 38061"/>
              <a:gd name="adj2" fmla="val 35496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Fitness band">
            <a:extLst>
              <a:ext uri="{FF2B5EF4-FFF2-40B4-BE49-F238E27FC236}">
                <a16:creationId xmlns:a16="http://schemas.microsoft.com/office/drawing/2014/main" id="{43DFF98F-E6AD-4947-9024-FCB315139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6157">
            <a:off x="4693283" y="4427826"/>
            <a:ext cx="1939168" cy="1939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DB369AE-D30F-F049-A93B-18CF5A6DDDAE}"/>
              </a:ext>
            </a:extLst>
          </p:cNvPr>
          <p:cNvGrpSpPr/>
          <p:nvPr/>
        </p:nvGrpSpPr>
        <p:grpSpPr>
          <a:xfrm>
            <a:off x="354867" y="3419100"/>
            <a:ext cx="2125352" cy="3215866"/>
            <a:chOff x="135296" y="2136799"/>
            <a:chExt cx="2950145" cy="4366406"/>
          </a:xfrm>
        </p:grpSpPr>
        <p:pic>
          <p:nvPicPr>
            <p:cNvPr id="1032" name="Picture 8" descr="Image result for sleep wake cycle clipart">
              <a:extLst>
                <a:ext uri="{FF2B5EF4-FFF2-40B4-BE49-F238E27FC236}">
                  <a16:creationId xmlns:a16="http://schemas.microsoft.com/office/drawing/2014/main" id="{2741959F-FC40-4A2F-BFEC-14C5924C16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375" b="96875" l="10000" r="90000">
                          <a14:foregroundMark x1="47444" y1="7656" x2="47444" y2="7656"/>
                          <a14:foregroundMark x1="43111" y1="4375" x2="43111" y2="4375"/>
                          <a14:foregroundMark x1="33889" y1="92969" x2="33889" y2="92969"/>
                          <a14:foregroundMark x1="33889" y1="92969" x2="33889" y2="92969"/>
                          <a14:foregroundMark x1="36556" y1="92344" x2="36556" y2="92344"/>
                          <a14:foregroundMark x1="27778" y1="86250" x2="27778" y2="86250"/>
                          <a14:foregroundMark x1="42444" y1="96875" x2="42444" y2="96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96" y="2136799"/>
              <a:ext cx="2950145" cy="2097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C84FC0-43AD-4713-A802-36969A37E8CE}"/>
                </a:ext>
              </a:extLst>
            </p:cNvPr>
            <p:cNvSpPr/>
            <p:nvPr/>
          </p:nvSpPr>
          <p:spPr>
            <a:xfrm>
              <a:off x="575732" y="4405324"/>
              <a:ext cx="2110752" cy="2097881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2A198B9-E5EE-4B8F-A4A4-A9289E42FB8F}"/>
                </a:ext>
              </a:extLst>
            </p:cNvPr>
            <p:cNvSpPr/>
            <p:nvPr/>
          </p:nvSpPr>
          <p:spPr>
            <a:xfrm>
              <a:off x="709202" y="4531484"/>
              <a:ext cx="1821722" cy="184556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4" name="Picture 10" descr="Image result for walking cartoon clipart image">
              <a:extLst>
                <a:ext uri="{FF2B5EF4-FFF2-40B4-BE49-F238E27FC236}">
                  <a16:creationId xmlns:a16="http://schemas.microsoft.com/office/drawing/2014/main" id="{4D21B912-1AFA-4782-BB1A-2EF42EF93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917" y="4503924"/>
              <a:ext cx="1148637" cy="187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Arrow: Left 30">
            <a:extLst>
              <a:ext uri="{FF2B5EF4-FFF2-40B4-BE49-F238E27FC236}">
                <a16:creationId xmlns:a16="http://schemas.microsoft.com/office/drawing/2014/main" id="{E79ED62B-E8FA-43DC-AE8C-55655EFBDB46}"/>
              </a:ext>
            </a:extLst>
          </p:cNvPr>
          <p:cNvSpPr/>
          <p:nvPr/>
        </p:nvSpPr>
        <p:spPr>
          <a:xfrm rot="10800000">
            <a:off x="2756430" y="5517027"/>
            <a:ext cx="1602392" cy="670486"/>
          </a:xfrm>
          <a:prstGeom prst="leftArrow">
            <a:avLst>
              <a:gd name="adj1" fmla="val 35641"/>
              <a:gd name="adj2" fmla="val 36640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rrow: Left 31">
            <a:extLst>
              <a:ext uri="{FF2B5EF4-FFF2-40B4-BE49-F238E27FC236}">
                <a16:creationId xmlns:a16="http://schemas.microsoft.com/office/drawing/2014/main" id="{9A3691A0-F7F0-4693-B76B-EA7C055F35BF}"/>
              </a:ext>
            </a:extLst>
          </p:cNvPr>
          <p:cNvSpPr/>
          <p:nvPr/>
        </p:nvSpPr>
        <p:spPr>
          <a:xfrm rot="10800000">
            <a:off x="7098472" y="4982407"/>
            <a:ext cx="1602442" cy="670486"/>
          </a:xfrm>
          <a:prstGeom prst="leftArrow">
            <a:avLst>
              <a:gd name="adj1" fmla="val 37214"/>
              <a:gd name="adj2" fmla="val 37214"/>
            </a:avLst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22">
            <a:extLst>
              <a:ext uri="{FF2B5EF4-FFF2-40B4-BE49-F238E27FC236}">
                <a16:creationId xmlns:a16="http://schemas.microsoft.com/office/drawing/2014/main" id="{B7C4FD51-105C-418D-9B7E-2CFE9E0F1E65}"/>
              </a:ext>
            </a:extLst>
          </p:cNvPr>
          <p:cNvSpPr/>
          <p:nvPr/>
        </p:nvSpPr>
        <p:spPr>
          <a:xfrm>
            <a:off x="4119432" y="2479162"/>
            <a:ext cx="3119271" cy="1050649"/>
          </a:xfrm>
          <a:prstGeom prst="roundRect">
            <a:avLst/>
          </a:prstGeom>
          <a:solidFill>
            <a:srgbClr val="386658">
              <a:alpha val="29804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Passive monitoring by wearing the device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F2680464-A3F5-A447-A3A7-56DDAF820484}"/>
              </a:ext>
            </a:extLst>
          </p:cNvPr>
          <p:cNvSpPr/>
          <p:nvPr/>
        </p:nvSpPr>
        <p:spPr>
          <a:xfrm>
            <a:off x="445394" y="2140008"/>
            <a:ext cx="2701253" cy="1050649"/>
          </a:xfrm>
          <a:prstGeom prst="roundRect">
            <a:avLst/>
          </a:prstGeom>
          <a:solidFill>
            <a:srgbClr val="386658">
              <a:alpha val="29804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Tracks sleep and movement patterns 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15963EEC-E410-744D-8391-9964BE2499DC}"/>
              </a:ext>
            </a:extLst>
          </p:cNvPr>
          <p:cNvSpPr/>
          <p:nvPr/>
        </p:nvSpPr>
        <p:spPr>
          <a:xfrm>
            <a:off x="8011762" y="2135553"/>
            <a:ext cx="3734844" cy="1737869"/>
          </a:xfrm>
          <a:prstGeom prst="roundRect">
            <a:avLst/>
          </a:prstGeom>
          <a:solidFill>
            <a:srgbClr val="386658">
              <a:alpha val="29804"/>
            </a:srgb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Utilizes machine-learning algorithm to predict worsening of HE and alert clinicians and patients/families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3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C3547E1-C784-4DC4-A050-C76F5794D3AA}"/>
              </a:ext>
            </a:extLst>
          </p:cNvPr>
          <p:cNvSpPr txBox="1"/>
          <p:nvPr/>
        </p:nvSpPr>
        <p:spPr>
          <a:xfrm>
            <a:off x="657060" y="669764"/>
            <a:ext cx="10877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app will allow patients to visualize trend of HE, and will trigger alerts to providers to prompt intervention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22F83A-3981-DA47-963C-74B4B3EA21B4}"/>
              </a:ext>
            </a:extLst>
          </p:cNvPr>
          <p:cNvSpPr txBox="1"/>
          <p:nvPr/>
        </p:nvSpPr>
        <p:spPr>
          <a:xfrm>
            <a:off x="1581150" y="2171700"/>
            <a:ext cx="30099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Patient/Caretaker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AF51F8-5F6A-4340-8FE5-8E53D05FCCC6}"/>
              </a:ext>
            </a:extLst>
          </p:cNvPr>
          <p:cNvSpPr txBox="1"/>
          <p:nvPr/>
        </p:nvSpPr>
        <p:spPr>
          <a:xfrm>
            <a:off x="7600952" y="2171700"/>
            <a:ext cx="300990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Provider (MD, RN)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ADEE0D-8264-B948-A9C2-6459454ED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900" y="3658819"/>
            <a:ext cx="1047750" cy="1508355"/>
          </a:xfrm>
          <a:prstGeom prst="rect">
            <a:avLst/>
          </a:prstGeom>
        </p:spPr>
      </p:pic>
      <p:pic>
        <p:nvPicPr>
          <p:cNvPr id="7" name="Graphic 6" descr="Smart Phone">
            <a:extLst>
              <a:ext uri="{FF2B5EF4-FFF2-40B4-BE49-F238E27FC236}">
                <a16:creationId xmlns:a16="http://schemas.microsoft.com/office/drawing/2014/main" id="{FAF37114-14D7-C048-B874-31CAE4C91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28898" y="2724923"/>
            <a:ext cx="914400" cy="914400"/>
          </a:xfrm>
          <a:prstGeom prst="rect">
            <a:avLst/>
          </a:prstGeom>
        </p:spPr>
      </p:pic>
      <p:pic>
        <p:nvPicPr>
          <p:cNvPr id="9" name="Graphic 8" descr="Monitor">
            <a:extLst>
              <a:ext uri="{FF2B5EF4-FFF2-40B4-BE49-F238E27FC236}">
                <a16:creationId xmlns:a16="http://schemas.microsoft.com/office/drawing/2014/main" id="{926768B7-3EEA-144D-BC33-74AE2898CA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48702" y="2744419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3FB3C9A-BD91-A149-B648-01522D41E737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67D3712-8916-3D4B-ADFF-E91390A12210}"/>
              </a:ext>
            </a:extLst>
          </p:cNvPr>
          <p:cNvGrpSpPr/>
          <p:nvPr/>
        </p:nvGrpSpPr>
        <p:grpSpPr>
          <a:xfrm>
            <a:off x="4667250" y="4309209"/>
            <a:ext cx="1162050" cy="148491"/>
            <a:chOff x="4667250" y="4309209"/>
            <a:chExt cx="1162050" cy="148491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9A0365C-E679-6C4B-94DD-63771BD553E4}"/>
                </a:ext>
              </a:extLst>
            </p:cNvPr>
            <p:cNvSpPr/>
            <p:nvPr/>
          </p:nvSpPr>
          <p:spPr>
            <a:xfrm>
              <a:off x="4667250" y="4309209"/>
              <a:ext cx="133350" cy="1484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CC0295D-AC43-0043-9C71-9B1F92CE0144}"/>
                </a:ext>
              </a:extLst>
            </p:cNvPr>
            <p:cNvSpPr/>
            <p:nvPr/>
          </p:nvSpPr>
          <p:spPr>
            <a:xfrm>
              <a:off x="4857750" y="4309209"/>
              <a:ext cx="133350" cy="1484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B51BD99-1C7C-354E-B33C-D8A132B157AF}"/>
                </a:ext>
              </a:extLst>
            </p:cNvPr>
            <p:cNvSpPr/>
            <p:nvPr/>
          </p:nvSpPr>
          <p:spPr>
            <a:xfrm>
              <a:off x="5086350" y="4309209"/>
              <a:ext cx="133350" cy="1484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4EFD489-747A-094A-96E5-546FF34172B2}"/>
                </a:ext>
              </a:extLst>
            </p:cNvPr>
            <p:cNvSpPr/>
            <p:nvPr/>
          </p:nvSpPr>
          <p:spPr>
            <a:xfrm>
              <a:off x="5276850" y="4309209"/>
              <a:ext cx="133350" cy="1484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6139AB-DB30-AC4A-B16A-DC2F3300C8C7}"/>
                </a:ext>
              </a:extLst>
            </p:cNvPr>
            <p:cNvSpPr/>
            <p:nvPr/>
          </p:nvSpPr>
          <p:spPr>
            <a:xfrm>
              <a:off x="5505450" y="4309209"/>
              <a:ext cx="133350" cy="1484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35C6E1B-D35E-EC45-8EFA-9A5EA6961CFD}"/>
                </a:ext>
              </a:extLst>
            </p:cNvPr>
            <p:cNvSpPr/>
            <p:nvPr/>
          </p:nvSpPr>
          <p:spPr>
            <a:xfrm>
              <a:off x="5695950" y="4309209"/>
              <a:ext cx="133350" cy="1484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418EB3-5447-8C4D-9EF3-FA101DC6810C}"/>
              </a:ext>
            </a:extLst>
          </p:cNvPr>
          <p:cNvGrpSpPr/>
          <p:nvPr/>
        </p:nvGrpSpPr>
        <p:grpSpPr>
          <a:xfrm>
            <a:off x="6838950" y="4309209"/>
            <a:ext cx="1162050" cy="148491"/>
            <a:chOff x="6838950" y="4309209"/>
            <a:chExt cx="1162050" cy="148491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D7E155D-5741-F34C-9424-8FEF1E241995}"/>
                </a:ext>
              </a:extLst>
            </p:cNvPr>
            <p:cNvSpPr/>
            <p:nvPr/>
          </p:nvSpPr>
          <p:spPr>
            <a:xfrm>
              <a:off x="6838950" y="4309209"/>
              <a:ext cx="133350" cy="1484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2796886B-59CE-3147-8E3A-46C4D4A94225}"/>
                </a:ext>
              </a:extLst>
            </p:cNvPr>
            <p:cNvSpPr/>
            <p:nvPr/>
          </p:nvSpPr>
          <p:spPr>
            <a:xfrm>
              <a:off x="7029450" y="4309209"/>
              <a:ext cx="133350" cy="1484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984208EC-1C42-7D4A-A146-EACD4A5A311C}"/>
                </a:ext>
              </a:extLst>
            </p:cNvPr>
            <p:cNvSpPr/>
            <p:nvPr/>
          </p:nvSpPr>
          <p:spPr>
            <a:xfrm>
              <a:off x="7258050" y="4309209"/>
              <a:ext cx="133350" cy="1484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1ADE6093-6903-5041-AEA2-CA60593594E4}"/>
                </a:ext>
              </a:extLst>
            </p:cNvPr>
            <p:cNvSpPr/>
            <p:nvPr/>
          </p:nvSpPr>
          <p:spPr>
            <a:xfrm>
              <a:off x="7448550" y="4309209"/>
              <a:ext cx="133350" cy="1484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D3F105-1D84-1E40-AAC5-CF1903B1487B}"/>
                </a:ext>
              </a:extLst>
            </p:cNvPr>
            <p:cNvSpPr/>
            <p:nvPr/>
          </p:nvSpPr>
          <p:spPr>
            <a:xfrm>
              <a:off x="7677150" y="4309209"/>
              <a:ext cx="133350" cy="1484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0500DED-DB79-4D4C-B513-73B6886A20CD}"/>
                </a:ext>
              </a:extLst>
            </p:cNvPr>
            <p:cNvSpPr/>
            <p:nvPr/>
          </p:nvSpPr>
          <p:spPr>
            <a:xfrm>
              <a:off x="7867650" y="4309209"/>
              <a:ext cx="133350" cy="148491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681CAF0-E0AD-3B41-99AC-35234B7863CB}"/>
              </a:ext>
            </a:extLst>
          </p:cNvPr>
          <p:cNvSpPr txBox="1"/>
          <p:nvPr/>
        </p:nvSpPr>
        <p:spPr>
          <a:xfrm>
            <a:off x="285748" y="3891646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 summary of sleep and movement data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641C5A-A453-094E-8E91-7BBCFAE66EFA}"/>
              </a:ext>
            </a:extLst>
          </p:cNvPr>
          <p:cNvSpPr txBox="1"/>
          <p:nvPr/>
        </p:nvSpPr>
        <p:spPr>
          <a:xfrm>
            <a:off x="285748" y="4933414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Trend of HE progression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009F4B-1855-6147-AD62-E06E64C46DF1}"/>
              </a:ext>
            </a:extLst>
          </p:cNvPr>
          <p:cNvSpPr txBox="1"/>
          <p:nvPr/>
        </p:nvSpPr>
        <p:spPr>
          <a:xfrm>
            <a:off x="285748" y="5732294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 to notify provider </a:t>
            </a:r>
          </a:p>
        </p:txBody>
      </p:sp>
      <p:pic>
        <p:nvPicPr>
          <p:cNvPr id="8" name="Graphic 7" descr="Upward trend">
            <a:extLst>
              <a:ext uri="{FF2B5EF4-FFF2-40B4-BE49-F238E27FC236}">
                <a16:creationId xmlns:a16="http://schemas.microsoft.com/office/drawing/2014/main" id="{24E668EB-E81A-7D4F-AEF7-0C6D44984A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48702" y="4739634"/>
            <a:ext cx="914400" cy="914400"/>
          </a:xfrm>
          <a:prstGeom prst="rect">
            <a:avLst/>
          </a:prstGeom>
        </p:spPr>
      </p:pic>
      <p:pic>
        <p:nvPicPr>
          <p:cNvPr id="19" name="Graphic 18" descr="Upward trend">
            <a:extLst>
              <a:ext uri="{FF2B5EF4-FFF2-40B4-BE49-F238E27FC236}">
                <a16:creationId xmlns:a16="http://schemas.microsoft.com/office/drawing/2014/main" id="{092BD665-6F7D-A44D-AE57-7FCA6130A7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28898" y="4719309"/>
            <a:ext cx="914400" cy="914400"/>
          </a:xfrm>
          <a:prstGeom prst="rect">
            <a:avLst/>
          </a:prstGeom>
        </p:spPr>
      </p:pic>
      <p:pic>
        <p:nvPicPr>
          <p:cNvPr id="27" name="Graphic 26" descr="Warning">
            <a:extLst>
              <a:ext uri="{FF2B5EF4-FFF2-40B4-BE49-F238E27FC236}">
                <a16:creationId xmlns:a16="http://schemas.microsoft.com/office/drawing/2014/main" id="{DFBFF958-3E08-B24E-9024-0D05B0271E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86048" y="5567481"/>
            <a:ext cx="914400" cy="914400"/>
          </a:xfrm>
          <a:prstGeom prst="rect">
            <a:avLst/>
          </a:prstGeom>
        </p:spPr>
      </p:pic>
      <p:pic>
        <p:nvPicPr>
          <p:cNvPr id="29" name="Graphic 28" descr="Browser window">
            <a:extLst>
              <a:ext uri="{FF2B5EF4-FFF2-40B4-BE49-F238E27FC236}">
                <a16:creationId xmlns:a16="http://schemas.microsoft.com/office/drawing/2014/main" id="{065F081B-3A02-9E4C-8C5F-A9B9DC1DB1E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57473" y="3886200"/>
            <a:ext cx="914400" cy="914400"/>
          </a:xfrm>
          <a:prstGeom prst="rect">
            <a:avLst/>
          </a:prstGeom>
        </p:spPr>
      </p:pic>
      <p:pic>
        <p:nvPicPr>
          <p:cNvPr id="31" name="Graphic 30" descr="Stream">
            <a:extLst>
              <a:ext uri="{FF2B5EF4-FFF2-40B4-BE49-F238E27FC236}">
                <a16:creationId xmlns:a16="http://schemas.microsoft.com/office/drawing/2014/main" id="{4D70D8AC-30D6-9B41-8E58-2C2568A9D58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48702" y="3845821"/>
            <a:ext cx="914400" cy="914400"/>
          </a:xfrm>
          <a:prstGeom prst="rect">
            <a:avLst/>
          </a:prstGeom>
        </p:spPr>
      </p:pic>
      <p:pic>
        <p:nvPicPr>
          <p:cNvPr id="33" name="Graphic 32" descr="Receiver">
            <a:extLst>
              <a:ext uri="{FF2B5EF4-FFF2-40B4-BE49-F238E27FC236}">
                <a16:creationId xmlns:a16="http://schemas.microsoft.com/office/drawing/2014/main" id="{9A41C554-90C1-1049-8A7A-B65DE09426A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39037" y="5824656"/>
            <a:ext cx="657225" cy="657225"/>
          </a:xfrm>
          <a:prstGeom prst="rect">
            <a:avLst/>
          </a:prstGeom>
        </p:spPr>
      </p:pic>
      <p:pic>
        <p:nvPicPr>
          <p:cNvPr id="35" name="Graphic 34" descr="Hospital">
            <a:extLst>
              <a:ext uri="{FF2B5EF4-FFF2-40B4-BE49-F238E27FC236}">
                <a16:creationId xmlns:a16="http://schemas.microsoft.com/office/drawing/2014/main" id="{F534A1FF-FFAD-9643-82D8-09572D75DA1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210554" y="5647028"/>
            <a:ext cx="914400" cy="914400"/>
          </a:xfrm>
          <a:prstGeom prst="rect">
            <a:avLst/>
          </a:prstGeom>
        </p:spPr>
      </p:pic>
      <p:pic>
        <p:nvPicPr>
          <p:cNvPr id="37" name="Graphic 36" descr="IV">
            <a:extLst>
              <a:ext uri="{FF2B5EF4-FFF2-40B4-BE49-F238E27FC236}">
                <a16:creationId xmlns:a16="http://schemas.microsoft.com/office/drawing/2014/main" id="{438BEE84-E13C-C245-BC9C-1BBF30F54BB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9105902" y="5647028"/>
            <a:ext cx="914400" cy="91440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6524FEE-AED2-7145-92F1-3AF7ACFDF37A}"/>
              </a:ext>
            </a:extLst>
          </p:cNvPr>
          <p:cNvSpPr txBox="1"/>
          <p:nvPr/>
        </p:nvSpPr>
        <p:spPr>
          <a:xfrm>
            <a:off x="10172704" y="5732294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Alert to prompt outreach/action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09F3DDB-D012-9546-9C63-3C4AD9A93F4F}"/>
              </a:ext>
            </a:extLst>
          </p:cNvPr>
          <p:cNvSpPr txBox="1"/>
          <p:nvPr/>
        </p:nvSpPr>
        <p:spPr>
          <a:xfrm>
            <a:off x="10172702" y="3886200"/>
            <a:ext cx="1943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Daily summary of sleep and movement data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7DC3D55-5EBB-0C47-9A14-3ACB78A4F9E3}"/>
              </a:ext>
            </a:extLst>
          </p:cNvPr>
          <p:cNvSpPr txBox="1"/>
          <p:nvPr/>
        </p:nvSpPr>
        <p:spPr>
          <a:xfrm>
            <a:off x="10163175" y="4932358"/>
            <a:ext cx="1943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Trend of HE progression</a:t>
            </a:r>
          </a:p>
        </p:txBody>
      </p:sp>
    </p:spTree>
    <p:extLst>
      <p:ext uri="{BB962C8B-B14F-4D97-AF65-F5344CB8AC3E}">
        <p14:creationId xmlns:p14="http://schemas.microsoft.com/office/powerpoint/2010/main" val="3141580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0C3547E1-C784-4DC4-A050-C76F5794D3AA}"/>
              </a:ext>
            </a:extLst>
          </p:cNvPr>
          <p:cNvSpPr txBox="1"/>
          <p:nvPr/>
        </p:nvSpPr>
        <p:spPr>
          <a:xfrm>
            <a:off x="721453" y="748419"/>
            <a:ext cx="10877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We conducted clinician interviews, patient surveys and chart reviews to validate our unmet need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5AAA57-A563-40A1-8121-2A0E4C47DF01}"/>
              </a:ext>
            </a:extLst>
          </p:cNvPr>
          <p:cNvSpPr/>
          <p:nvPr/>
        </p:nvSpPr>
        <p:spPr>
          <a:xfrm>
            <a:off x="721453" y="2454362"/>
            <a:ext cx="1071934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Clinician interviews: 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Interviewed a dozen clinicians, who uniformly recognized unmet need, and thought idea was likely clinically impactful in improving outcomes and reducing readmissions</a:t>
            </a:r>
          </a:p>
          <a:p>
            <a:pPr marR="0" lvl="0"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Patient surveys: 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surveyed 50 patients with cirrhosis, 64% already utilize smartphone to manage disease</a:t>
            </a:r>
            <a:endParaRPr lang="en-US" sz="2800" b="1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Cambria" panose="02040503050406030204" pitchFamily="18" charset="0"/>
            </a:endParaRPr>
          </a:p>
          <a:p>
            <a:pPr marR="0" lvl="0">
              <a:spcBef>
                <a:spcPts val="120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Chart reviews: </a:t>
            </a:r>
            <a:r>
              <a:rPr lang="en-US" sz="28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mbria" panose="02040503050406030204" pitchFamily="18" charset="0"/>
              </a:rPr>
              <a:t>reviewed 50 patients admitted to MGH within 3 months for HE, about 40% preventable </a:t>
            </a:r>
            <a:endParaRPr lang="en-US" sz="2800" dirty="0">
              <a:latin typeface="Verdana" panose="020B0604030504040204" pitchFamily="34" charset="0"/>
              <a:ea typeface="Verdana" panose="020B0604030504040204" pitchFamily="34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39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366658"/>
      </a:accent1>
      <a:accent2>
        <a:srgbClr val="8CB64A"/>
      </a:accent2>
      <a:accent3>
        <a:srgbClr val="88D5A9"/>
      </a:accent3>
      <a:accent4>
        <a:srgbClr val="969FA7"/>
      </a:accent4>
      <a:accent5>
        <a:srgbClr val="E8A844"/>
      </a:accent5>
      <a:accent6>
        <a:srgbClr val="A1561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4BEC0EAF-CF86-4D49-B83B-56CC62D3CFF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2540</TotalTime>
  <Words>893</Words>
  <Application>Microsoft Macintosh PowerPoint</Application>
  <PresentationFormat>Widescreen</PresentationFormat>
  <Paragraphs>130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Gill Sans MT</vt:lpstr>
      <vt:lpstr>Verdana</vt:lpstr>
      <vt:lpstr>Wingdings 2</vt:lpstr>
      <vt:lpstr>Dividend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Wang</dc:creator>
  <cp:lastModifiedBy>Microsoft Office User</cp:lastModifiedBy>
  <cp:revision>140</cp:revision>
  <dcterms:created xsi:type="dcterms:W3CDTF">2019-06-10T07:25:22Z</dcterms:created>
  <dcterms:modified xsi:type="dcterms:W3CDTF">2019-12-03T21:09:03Z</dcterms:modified>
</cp:coreProperties>
</file>