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724" r:id="rId2"/>
    <p:sldId id="727" r:id="rId3"/>
    <p:sldId id="728" r:id="rId4"/>
    <p:sldId id="729" r:id="rId5"/>
    <p:sldId id="730" r:id="rId6"/>
    <p:sldId id="732" r:id="rId7"/>
    <p:sldId id="736" r:id="rId8"/>
    <p:sldId id="733" r:id="rId9"/>
    <p:sldId id="734" r:id="rId10"/>
    <p:sldId id="694"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w Version" id="{521DD931-DF15-47FB-AC81-D7D0E002E250}">
          <p14:sldIdLst>
            <p14:sldId id="724"/>
            <p14:sldId id="727"/>
            <p14:sldId id="728"/>
            <p14:sldId id="729"/>
            <p14:sldId id="730"/>
            <p14:sldId id="732"/>
            <p14:sldId id="736"/>
            <p14:sldId id="733"/>
            <p14:sldId id="734"/>
            <p14:sldId id="6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F6"/>
    <a:srgbClr val="3281B0"/>
    <a:srgbClr val="4B9CDB"/>
    <a:srgbClr val="5BA0AD"/>
    <a:srgbClr val="75B0BE"/>
    <a:srgbClr val="5E5E5E"/>
    <a:srgbClr val="797979"/>
    <a:srgbClr val="1968A8"/>
    <a:srgbClr val="D6D6D6"/>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3379"/>
  </p:normalViewPr>
  <p:slideViewPr>
    <p:cSldViewPr snapToGrid="0" snapToObjects="1">
      <p:cViewPr varScale="1">
        <p:scale>
          <a:sx n="105" d="100"/>
          <a:sy n="105" d="100"/>
        </p:scale>
        <p:origin x="1400" y="176"/>
      </p:cViewPr>
      <p:guideLst/>
    </p:cSldViewPr>
  </p:slideViewPr>
  <p:notesTextViewPr>
    <p:cViewPr>
      <p:scale>
        <a:sx n="90" d="100"/>
        <a:sy n="90" d="100"/>
      </p:scale>
      <p:origin x="0" y="0"/>
    </p:cViewPr>
  </p:notesTextViewPr>
  <p:sorterViewPr>
    <p:cViewPr>
      <p:scale>
        <a:sx n="90" d="100"/>
        <a:sy n="90" d="100"/>
      </p:scale>
      <p:origin x="0" y="0"/>
    </p:cViewPr>
  </p:sorterViewPr>
  <p:notesViewPr>
    <p:cSldViewPr snapToGrid="0" snapToObjects="1">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8182C-4320-E34E-94E4-C597BB9790C8}" type="datetimeFigureOut">
              <a:rPr lang="en-US" smtClean="0"/>
              <a:t>12/2/19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65316-C05F-4649-ABAB-C5F685B79CED}" type="slidenum">
              <a:rPr lang="en-US" smtClean="0"/>
              <a:t>‹#›</a:t>
            </a:fld>
            <a:endParaRPr lang="en-US"/>
          </a:p>
        </p:txBody>
      </p:sp>
    </p:spTree>
    <p:extLst>
      <p:ext uri="{BB962C8B-B14F-4D97-AF65-F5344CB8AC3E}">
        <p14:creationId xmlns:p14="http://schemas.microsoft.com/office/powerpoint/2010/main" val="354508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xperimental_reliabili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Reproducibilit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xperimental_reliabilit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Reproducibili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COLON CANCER RESPONSIVE TO IMMUNO-ONCOLOGY (IO)</a:t>
            </a:r>
          </a:p>
          <a:p>
            <a:endParaRPr lang="en-US" dirty="0"/>
          </a:p>
          <a:p>
            <a:r>
              <a:rPr lang="en-US" dirty="0"/>
              <a:t>Cancer immunotherapy, or immuno-oncology, has revolutionized cancer treatment and saved patients thought to be terminally ill. However, like many solid cancers, IO is not effective for most patients with colon cancer. We are working on a drug to make colon cancers responsive to IO therapy</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defTabSz="1884201">
              <a:defRPr/>
            </a:pPr>
            <a:fld id="{45C73934-D492-4443-9427-018DE5D6DDA5}" type="slidenum">
              <a:rPr lang="en-US">
                <a:solidFill>
                  <a:prstClr val="black"/>
                </a:solidFill>
                <a:latin typeface="Calibri Light"/>
              </a:rPr>
              <a:pPr defTabSz="1884201">
                <a:defRPr/>
              </a:pPr>
              <a:t>1</a:t>
            </a:fld>
            <a:endParaRPr lang="en-US" dirty="0">
              <a:solidFill>
                <a:prstClr val="black"/>
              </a:solidFill>
              <a:latin typeface="Calibri Light"/>
            </a:endParaRPr>
          </a:p>
        </p:txBody>
      </p:sp>
    </p:spTree>
    <p:extLst>
      <p:ext uri="{BB962C8B-B14F-4D97-AF65-F5344CB8AC3E}">
        <p14:creationId xmlns:p14="http://schemas.microsoft.com/office/powerpoint/2010/main" val="221362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Immunosuppressive regulatory T (</a:t>
            </a:r>
            <a:r>
              <a:rPr lang="en-US" dirty="0" err="1"/>
              <a:t>T</a:t>
            </a:r>
            <a:r>
              <a:rPr lang="en-US" baseline="-25000" dirty="0" err="1"/>
              <a:t>Reg</a:t>
            </a:r>
            <a:r>
              <a:rPr lang="en-US" dirty="0"/>
              <a:t>) cells and myeloid-derived suppressor cells (MDSCs) secrete numerous tolerogenic cytokines, such as interleukin-10 (IL-10) and transforming growth factor-</a:t>
            </a:r>
            <a:r>
              <a:rPr lang="el-GR" dirty="0"/>
              <a:t>β (</a:t>
            </a:r>
            <a:r>
              <a:rPr lang="en-US" dirty="0"/>
              <a:t>TGF</a:t>
            </a:r>
            <a:r>
              <a:rPr lang="el-GR" dirty="0"/>
              <a:t>β), </a:t>
            </a:r>
            <a:r>
              <a:rPr lang="en-US" dirty="0"/>
              <a:t>which thereby inhibits anti-</a:t>
            </a:r>
            <a:r>
              <a:rPr lang="en-US" dirty="0" err="1"/>
              <a:t>tumour</a:t>
            </a:r>
            <a:r>
              <a:rPr lang="en-US" dirty="0"/>
              <a:t> immune responses. Strategies to inhibit immunosuppressive cytokine secretion or to kill </a:t>
            </a:r>
            <a:r>
              <a:rPr lang="en-US" dirty="0" err="1"/>
              <a:t>T</a:t>
            </a:r>
            <a:r>
              <a:rPr lang="en-US" baseline="-25000" dirty="0" err="1"/>
              <a:t>Reg</a:t>
            </a:r>
            <a:r>
              <a:rPr lang="en-US" dirty="0"/>
              <a:t> cells and MDSCs (inhibitory arrows) diminish immune suppression and promote T cell-mediated </a:t>
            </a:r>
            <a:r>
              <a:rPr lang="en-US" dirty="0" err="1"/>
              <a:t>tumour</a:t>
            </a:r>
            <a:r>
              <a:rPr lang="en-US" dirty="0"/>
              <a:t> destruction.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patients experience resistance to current IO drugs due to immune suppression by other mechanisms</a:t>
            </a:r>
          </a:p>
          <a:p>
            <a:endParaRPr lang="en-US" dirty="0"/>
          </a:p>
        </p:txBody>
      </p:sp>
      <p:sp>
        <p:nvSpPr>
          <p:cNvPr id="4" name="Slide Number Placeholder 3"/>
          <p:cNvSpPr>
            <a:spLocks noGrp="1"/>
          </p:cNvSpPr>
          <p:nvPr>
            <p:ph type="sldNum" sz="quarter" idx="5"/>
          </p:nvPr>
        </p:nvSpPr>
        <p:spPr/>
        <p:txBody>
          <a:bodyPr/>
          <a:lstStyle/>
          <a:p>
            <a:fld id="{167B4F21-DDCC-4190-9ED5-9CEB469BD797}" type="slidenum">
              <a:rPr lang="en-US" smtClean="0"/>
              <a:t>2</a:t>
            </a:fld>
            <a:endParaRPr lang="en-US"/>
          </a:p>
        </p:txBody>
      </p:sp>
    </p:spTree>
    <p:extLst>
      <p:ext uri="{BB962C8B-B14F-4D97-AF65-F5344CB8AC3E}">
        <p14:creationId xmlns:p14="http://schemas.microsoft.com/office/powerpoint/2010/main" val="80132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Immuno-Oncology has focused on enhancing the function of immune cells called T cells to kill cancer cells through drugs called checkpoint inhibitors. However, many cancers fail to respond to checkpoint inhibitors likely because other immunosuppressive pathways are engaged. ME was founded with the purpose of developing 2</a:t>
            </a:r>
            <a:r>
              <a:rPr lang="en-US" baseline="30000" dirty="0"/>
              <a:t>nd</a:t>
            </a:r>
            <a:r>
              <a:rPr lang="en-US" dirty="0"/>
              <a:t> gen drugs on the belief that combination IO therapy will be required to overcome cancer resistance to IO monotherapy.. Our lead drug targets G-CSF which is a key player in immune suppression by cancer cells. G-CSF is a produced by a number of cancer types, especially CRC, and acts as a growth factor for immunosuppressive myeloid cells.</a:t>
            </a:r>
          </a:p>
        </p:txBody>
      </p:sp>
      <p:sp>
        <p:nvSpPr>
          <p:cNvPr id="4" name="Slide Number Placeholder 3"/>
          <p:cNvSpPr>
            <a:spLocks noGrp="1"/>
          </p:cNvSpPr>
          <p:nvPr>
            <p:ph type="sldNum" sz="quarter" idx="5"/>
          </p:nvPr>
        </p:nvSpPr>
        <p:spPr/>
        <p:txBody>
          <a:bodyPr/>
          <a:lstStyle/>
          <a:p>
            <a:fld id="{167B4F21-DDCC-4190-9ED5-9CEB469BD797}" type="slidenum">
              <a:rPr lang="en-US" smtClean="0"/>
              <a:t>3</a:t>
            </a:fld>
            <a:endParaRPr lang="en-US"/>
          </a:p>
        </p:txBody>
      </p:sp>
    </p:spTree>
    <p:extLst>
      <p:ext uri="{BB962C8B-B14F-4D97-AF65-F5344CB8AC3E}">
        <p14:creationId xmlns:p14="http://schemas.microsoft.com/office/powerpoint/2010/main" val="238127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Immuno-Oncology has focused on enhancing the function of immune cells called T cells to kill cancer cells through drugs called checkpoint inhibitors. However, many cancers fail to respond to checkpoint inhibitors likely because other immunosuppressive pathways are engaged. ME was founded with the purpose of developing 2</a:t>
            </a:r>
            <a:r>
              <a:rPr lang="en-US" baseline="30000" dirty="0"/>
              <a:t>nd</a:t>
            </a:r>
            <a:r>
              <a:rPr lang="en-US" dirty="0"/>
              <a:t> gen drugs on the belief that combination IO therapy will be required to overcome cancer resistance to IO monotherapy.. Our lead drug targets G-CSF which is a key player in immune suppression by cancer cells. G-CSF is a produced by a number of cancer types, especially CRC, and acts as a growth factor for immunosuppressive myeloid cells.</a:t>
            </a:r>
          </a:p>
        </p:txBody>
      </p:sp>
      <p:sp>
        <p:nvSpPr>
          <p:cNvPr id="4" name="Slide Number Placeholder 3"/>
          <p:cNvSpPr>
            <a:spLocks noGrp="1"/>
          </p:cNvSpPr>
          <p:nvPr>
            <p:ph type="sldNum" sz="quarter" idx="5"/>
          </p:nvPr>
        </p:nvSpPr>
        <p:spPr/>
        <p:txBody>
          <a:bodyPr/>
          <a:lstStyle/>
          <a:p>
            <a:fld id="{167B4F21-DDCC-4190-9ED5-9CEB469BD797}" type="slidenum">
              <a:rPr lang="en-US" smtClean="0"/>
              <a:t>4</a:t>
            </a:fld>
            <a:endParaRPr lang="en-US"/>
          </a:p>
        </p:txBody>
      </p:sp>
    </p:spTree>
    <p:extLst>
      <p:ext uri="{BB962C8B-B14F-4D97-AF65-F5344CB8AC3E}">
        <p14:creationId xmlns:p14="http://schemas.microsoft.com/office/powerpoint/2010/main" val="221870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Colorectal cancer is the third most common cancer type in the U.S. and the second most deadly. Globally, there are approximately 1.8 million cases of colorectal cancer diagnosed each year, along with over 900,000 deaths caused by the disease. </a:t>
            </a:r>
          </a:p>
          <a:p>
            <a:r>
              <a:rPr lang="en-US" dirty="0"/>
              <a:t>(1) Colorectal cancer has a high incidence world-wide </a:t>
            </a:r>
          </a:p>
          <a:p>
            <a:r>
              <a:rPr lang="en-US" dirty="0"/>
              <a:t>(2) Metastatic CRC has a poor 5-year survival rate</a:t>
            </a:r>
          </a:p>
          <a:p>
            <a:r>
              <a:rPr lang="en-US" dirty="0"/>
              <a:t>(3) IO is not effective against metastatic CRC</a:t>
            </a:r>
          </a:p>
          <a:p>
            <a:endParaRPr lang="en-US" dirty="0"/>
          </a:p>
        </p:txBody>
      </p:sp>
      <p:sp>
        <p:nvSpPr>
          <p:cNvPr id="4" name="Slide Number Placeholder 3"/>
          <p:cNvSpPr>
            <a:spLocks noGrp="1"/>
          </p:cNvSpPr>
          <p:nvPr>
            <p:ph type="sldNum" sz="quarter" idx="5"/>
          </p:nvPr>
        </p:nvSpPr>
        <p:spPr/>
        <p:txBody>
          <a:bodyPr/>
          <a:lstStyle/>
          <a:p>
            <a:fld id="{167B4F21-DDCC-4190-9ED5-9CEB469BD797}" type="slidenum">
              <a:rPr lang="en-US" smtClean="0"/>
              <a:t>5</a:t>
            </a:fld>
            <a:endParaRPr lang="en-US"/>
          </a:p>
        </p:txBody>
      </p:sp>
    </p:spTree>
    <p:extLst>
      <p:ext uri="{BB962C8B-B14F-4D97-AF65-F5344CB8AC3E}">
        <p14:creationId xmlns:p14="http://schemas.microsoft.com/office/powerpoint/2010/main" val="251412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6</a:t>
            </a:fld>
            <a:endParaRPr lang="en-US" dirty="0"/>
          </a:p>
        </p:txBody>
      </p:sp>
    </p:spTree>
    <p:extLst>
      <p:ext uri="{BB962C8B-B14F-4D97-AF65-F5344CB8AC3E}">
        <p14:creationId xmlns:p14="http://schemas.microsoft.com/office/powerpoint/2010/main" val="226380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our expertise – Founders are experts in immunology and cancer. Over 80 pubs and patents and &gt;2M in funding. What do we need? What are we planning to do? Ready to start IND enabling studies and toxicology prior to Phase I trial? GLP (good laboratory practices) manufacturing, </a:t>
            </a:r>
            <a:r>
              <a:rPr lang="en-CA" sz="1200" b="0" i="0" u="none" strike="noStrike" kern="1200" dirty="0">
                <a:solidFill>
                  <a:schemeClr val="tx1"/>
                </a:solidFill>
                <a:effectLst/>
                <a:latin typeface="+mn-lt"/>
                <a:ea typeface="+mn-ea"/>
                <a:cs typeface="+mn-cs"/>
              </a:rPr>
              <a:t>to ensure the uniformity, consistency, </a:t>
            </a:r>
            <a:r>
              <a:rPr lang="en-CA" sz="1200" b="0" i="0" u="none" strike="noStrike" kern="1200" dirty="0">
                <a:solidFill>
                  <a:schemeClr val="tx1"/>
                </a:solidFill>
                <a:effectLst/>
                <a:latin typeface="+mn-lt"/>
                <a:ea typeface="+mn-ea"/>
                <a:cs typeface="+mn-cs"/>
                <a:hlinkClick r:id="rId3" tooltip="Experimental reliability"/>
              </a:rPr>
              <a:t>reliability</a:t>
            </a:r>
            <a:r>
              <a:rPr lang="en-CA" sz="1200" b="0"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hlinkClick r:id="rId4" tooltip="Reproducibility"/>
              </a:rPr>
              <a:t>reproducibility</a:t>
            </a:r>
            <a:r>
              <a:rPr lang="en-CA" sz="1200" b="0" i="0" u="none" strike="noStrike" kern="1200" dirty="0">
                <a:solidFill>
                  <a:schemeClr val="tx1"/>
                </a:solidFill>
                <a:effectLst/>
                <a:latin typeface="+mn-lt"/>
                <a:ea typeface="+mn-ea"/>
                <a:cs typeface="+mn-cs"/>
              </a:rPr>
              <a:t>, quality, and integrity of chemical. Need to take to next step. Say about </a:t>
            </a:r>
            <a:endParaRPr lang="en-US" dirty="0"/>
          </a:p>
          <a:p>
            <a:endParaRPr lang="en-US" dirty="0"/>
          </a:p>
        </p:txBody>
      </p:sp>
      <p:sp>
        <p:nvSpPr>
          <p:cNvPr id="4" name="Slide Number Placeholder 3"/>
          <p:cNvSpPr>
            <a:spLocks noGrp="1"/>
          </p:cNvSpPr>
          <p:nvPr>
            <p:ph type="sldNum" sz="quarter" idx="5"/>
          </p:nvPr>
        </p:nvSpPr>
        <p:spPr/>
        <p:txBody>
          <a:bodyPr/>
          <a:lstStyle/>
          <a:p>
            <a:fld id="{167B4F21-DDCC-4190-9ED5-9CEB469BD797}" type="slidenum">
              <a:rPr lang="en-US" smtClean="0"/>
              <a:t>7</a:t>
            </a:fld>
            <a:endParaRPr lang="en-US"/>
          </a:p>
        </p:txBody>
      </p:sp>
    </p:spTree>
    <p:extLst>
      <p:ext uri="{BB962C8B-B14F-4D97-AF65-F5344CB8AC3E}">
        <p14:creationId xmlns:p14="http://schemas.microsoft.com/office/powerpoint/2010/main" val="419589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our expertise – Founders are experts in immunology and cancer. Over 80 pubs and patents and &gt;2M in funding. What do we need? What are we planning to do? Ready to start IND enabling studies and toxicology prior to Phase I trial? GLP (good laboratory practices) manufacturing, </a:t>
            </a:r>
            <a:r>
              <a:rPr lang="en-CA" sz="1200" b="0" i="0" u="none" strike="noStrike" kern="1200" dirty="0">
                <a:solidFill>
                  <a:schemeClr val="tx1"/>
                </a:solidFill>
                <a:effectLst/>
                <a:latin typeface="+mn-lt"/>
                <a:ea typeface="+mn-ea"/>
                <a:cs typeface="+mn-cs"/>
              </a:rPr>
              <a:t>to ensure the uniformity, consistency, </a:t>
            </a:r>
            <a:r>
              <a:rPr lang="en-CA" sz="1200" b="0" i="0" u="none" strike="noStrike" kern="1200" dirty="0">
                <a:solidFill>
                  <a:schemeClr val="tx1"/>
                </a:solidFill>
                <a:effectLst/>
                <a:latin typeface="+mn-lt"/>
                <a:ea typeface="+mn-ea"/>
                <a:cs typeface="+mn-cs"/>
                <a:hlinkClick r:id="rId3" tooltip="Experimental reliability"/>
              </a:rPr>
              <a:t>reliability</a:t>
            </a:r>
            <a:r>
              <a:rPr lang="en-CA" sz="1200" b="0"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hlinkClick r:id="rId4" tooltip="Reproducibility"/>
              </a:rPr>
              <a:t>reproducibility</a:t>
            </a:r>
            <a:r>
              <a:rPr lang="en-CA" sz="1200" b="0" i="0" u="none" strike="noStrike" kern="1200" dirty="0">
                <a:solidFill>
                  <a:schemeClr val="tx1"/>
                </a:solidFill>
                <a:effectLst/>
                <a:latin typeface="+mn-lt"/>
                <a:ea typeface="+mn-ea"/>
                <a:cs typeface="+mn-cs"/>
              </a:rPr>
              <a:t>, quality, and integrity of chemical. Need to take to next step. Say about </a:t>
            </a:r>
            <a:endParaRPr lang="en-US" dirty="0"/>
          </a:p>
          <a:p>
            <a:endParaRPr lang="en-US" dirty="0"/>
          </a:p>
        </p:txBody>
      </p:sp>
      <p:sp>
        <p:nvSpPr>
          <p:cNvPr id="4" name="Slide Number Placeholder 3"/>
          <p:cNvSpPr>
            <a:spLocks noGrp="1"/>
          </p:cNvSpPr>
          <p:nvPr>
            <p:ph type="sldNum" sz="quarter" idx="5"/>
          </p:nvPr>
        </p:nvSpPr>
        <p:spPr/>
        <p:txBody>
          <a:bodyPr/>
          <a:lstStyle/>
          <a:p>
            <a:fld id="{167B4F21-DDCC-4190-9ED5-9CEB469BD797}" type="slidenum">
              <a:rPr lang="en-US" smtClean="0"/>
              <a:t>8</a:t>
            </a:fld>
            <a:endParaRPr lang="en-US"/>
          </a:p>
        </p:txBody>
      </p:sp>
    </p:spTree>
    <p:extLst>
      <p:ext uri="{BB962C8B-B14F-4D97-AF65-F5344CB8AC3E}">
        <p14:creationId xmlns:p14="http://schemas.microsoft.com/office/powerpoint/2010/main" val="52812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key publications demonstrate the importance of G-CSF as a target in CRC. </a:t>
            </a:r>
          </a:p>
          <a:p>
            <a:endParaRPr lang="en-US" dirty="0"/>
          </a:p>
          <a:p>
            <a:r>
              <a:rPr lang="en-US" dirty="0"/>
              <a:t>We have two high affinity neutralizing G-CSF antibodies that are fully humanized. Worldwide patents have now been filed and ME Therapeutics own 100% of the IP.</a:t>
            </a:r>
          </a:p>
          <a:p>
            <a:endParaRPr lang="en-US" dirty="0"/>
          </a:p>
          <a:p>
            <a:r>
              <a:rPr lang="en-US" dirty="0"/>
              <a:t>In addition, we are collaborating and have support from oncologists at British Columbia Cancer Agency</a:t>
            </a:r>
          </a:p>
          <a:p>
            <a:endParaRPr lang="en-US" dirty="0"/>
          </a:p>
          <a:p>
            <a:r>
              <a:rPr lang="en-US" dirty="0"/>
              <a:t>Our science has been validated by recent academic grant funding– Aims include generating a model to test our antibody, test efficacy of our antibody with checkpoint blockade, examine G-CSF expression in GI cancers and test our antibody with human GI cancer preclinical models.</a:t>
            </a:r>
          </a:p>
          <a:p>
            <a:endParaRPr lang="en-US" dirty="0"/>
          </a:p>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9</a:t>
            </a:fld>
            <a:endParaRPr lang="en-US" dirty="0"/>
          </a:p>
        </p:txBody>
      </p:sp>
    </p:spTree>
    <p:extLst>
      <p:ext uri="{BB962C8B-B14F-4D97-AF65-F5344CB8AC3E}">
        <p14:creationId xmlns:p14="http://schemas.microsoft.com/office/powerpoint/2010/main" val="421650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686C-3901-864A-9AB2-E8B938D44C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4F269-B6B3-844E-BECF-0482CB6E7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92C062-E7F3-F54D-B57A-27C0C00959BF}"/>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5" name="Footer Placeholder 4">
            <a:extLst>
              <a:ext uri="{FF2B5EF4-FFF2-40B4-BE49-F238E27FC236}">
                <a16:creationId xmlns:a16="http://schemas.microsoft.com/office/drawing/2014/main" id="{F207BF3E-AC83-1E46-96C1-05E8E7179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28715-B210-2F48-85C3-F2713DB27AA4}"/>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135397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A9E4-D7FF-1F44-96F6-ECB618B35B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6CB47A-23E4-8945-B13F-587EE670B8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0E46D-3E4E-9640-B035-81DE40D37642}"/>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5" name="Footer Placeholder 4">
            <a:extLst>
              <a:ext uri="{FF2B5EF4-FFF2-40B4-BE49-F238E27FC236}">
                <a16:creationId xmlns:a16="http://schemas.microsoft.com/office/drawing/2014/main" id="{77C1F0CF-CA9E-EB4C-BD22-4F963294D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BCA9C-D5F9-844F-89E4-32931057E280}"/>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86736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4291F3-4D1D-A34B-AAF6-43ABAF51DE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C7F22D-AB38-1543-9FFA-6715D3FB50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69E0E-95A6-9248-818B-C66067999960}"/>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5" name="Footer Placeholder 4">
            <a:extLst>
              <a:ext uri="{FF2B5EF4-FFF2-40B4-BE49-F238E27FC236}">
                <a16:creationId xmlns:a16="http://schemas.microsoft.com/office/drawing/2014/main" id="{AAE7EC9D-5D26-8842-9F43-99CB8085C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22286-513C-914C-B7C4-18EF90B38B16}"/>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81141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812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26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laceholder 2 Circles">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0"/>
          </p:nvPr>
        </p:nvSpPr>
        <p:spPr>
          <a:xfrm>
            <a:off x="1126466" y="1643863"/>
            <a:ext cx="2012204" cy="2011680"/>
          </a:xfrm>
          <a:prstGeom prst="ellipse">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21"/>
          </p:nvPr>
        </p:nvSpPr>
        <p:spPr>
          <a:xfrm>
            <a:off x="3819758" y="1643863"/>
            <a:ext cx="2012204" cy="2011680"/>
          </a:xfrm>
          <a:prstGeom prst="ellipse">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14" name="Picture Placeholder 13"/>
          <p:cNvSpPr>
            <a:spLocks noGrp="1" noChangeAspect="1"/>
          </p:cNvSpPr>
          <p:nvPr>
            <p:ph type="pic" sz="quarter" idx="22"/>
          </p:nvPr>
        </p:nvSpPr>
        <p:spPr>
          <a:xfrm>
            <a:off x="6398148" y="1643863"/>
            <a:ext cx="2012204" cy="2011680"/>
          </a:xfrm>
          <a:prstGeom prst="ellipse">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15" name="Picture Placeholder 13"/>
          <p:cNvSpPr>
            <a:spLocks noGrp="1" noChangeAspect="1"/>
          </p:cNvSpPr>
          <p:nvPr>
            <p:ph type="pic" sz="quarter" idx="23"/>
          </p:nvPr>
        </p:nvSpPr>
        <p:spPr>
          <a:xfrm>
            <a:off x="9092393" y="1643863"/>
            <a:ext cx="2012204" cy="2011680"/>
          </a:xfrm>
          <a:prstGeom prst="ellipse">
            <a:avLst/>
          </a:prstGeom>
          <a:effectLst/>
        </p:spPr>
        <p:txBody>
          <a:bodyPr>
            <a:normAutofit/>
          </a:bodyPr>
          <a:lstStyle>
            <a:lvl1pPr marL="0" indent="0">
              <a:buNone/>
              <a:defRPr sz="1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08153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6335581" y="1542257"/>
            <a:ext cx="5027335" cy="423138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59407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ceholder1">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096794" y="0"/>
            <a:ext cx="6095206"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9782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A6A8-DE41-3943-8A47-FAD1E5346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7FFC36-B074-BE43-B110-9FF5389EFB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E3E13-83F8-B14A-A0DA-BFDCF2708BA9}"/>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5" name="Footer Placeholder 4">
            <a:extLst>
              <a:ext uri="{FF2B5EF4-FFF2-40B4-BE49-F238E27FC236}">
                <a16:creationId xmlns:a16="http://schemas.microsoft.com/office/drawing/2014/main" id="{657E5D91-99A0-574C-9326-78D601AB0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3F120-2D83-4045-8DCE-88CA59FDF933}"/>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127002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9137-7DBE-5C47-861C-B599CACB58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E250E2-E8C4-8443-A1EF-E3BDA00BC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523188-0638-B04C-9D38-49CED34B49C2}"/>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5" name="Footer Placeholder 4">
            <a:extLst>
              <a:ext uri="{FF2B5EF4-FFF2-40B4-BE49-F238E27FC236}">
                <a16:creationId xmlns:a16="http://schemas.microsoft.com/office/drawing/2014/main" id="{5CFD1E2A-E67F-4646-80CA-AE9F8F0A0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05E78-E12D-E044-B0B6-3E526CDD941B}"/>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186337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F7AF-1F41-924E-B81B-32C68D544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8E29A-8E91-884F-9920-9645855A10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261C2-1BCD-9845-A224-F420741453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C6857-814C-4749-BAED-42626A8362A0}"/>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6" name="Footer Placeholder 5">
            <a:extLst>
              <a:ext uri="{FF2B5EF4-FFF2-40B4-BE49-F238E27FC236}">
                <a16:creationId xmlns:a16="http://schemas.microsoft.com/office/drawing/2014/main" id="{FE92AA47-52C0-9A45-99C6-BB31C7C1A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89453-8EAE-4B41-9CF6-E994CBA1BBBB}"/>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61458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397B-6C79-1440-9DF5-154967BB9E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558810-91F4-454F-A78B-FAE8801B90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B03D01-BBE5-2C46-B559-B884C28993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9025EF-A4AF-244D-A477-93876E9FA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78589D-92D8-3642-AFD0-A0687F8D2F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D60382-C43A-2F40-A01D-8D0EED356D61}"/>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8" name="Footer Placeholder 7">
            <a:extLst>
              <a:ext uri="{FF2B5EF4-FFF2-40B4-BE49-F238E27FC236}">
                <a16:creationId xmlns:a16="http://schemas.microsoft.com/office/drawing/2014/main" id="{56682000-A372-9B4F-9EFA-ABEE61492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8BC143-7CC6-CB4D-8B6A-2F434A7C3A4E}"/>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404572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57E2-D2E4-4248-95AB-3D7516665B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34FC37-CE62-EA42-9AF2-C77EF698FC7E}"/>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4" name="Footer Placeholder 3">
            <a:extLst>
              <a:ext uri="{FF2B5EF4-FFF2-40B4-BE49-F238E27FC236}">
                <a16:creationId xmlns:a16="http://schemas.microsoft.com/office/drawing/2014/main" id="{34A15FE4-05DE-A24C-907A-870A59CA82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9C6DFE-AAC2-C944-8C13-7BDFD74AC42C}"/>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363535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AA4FED-2E27-3743-9F49-7DD381EEDDD0}"/>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3" name="Footer Placeholder 2">
            <a:extLst>
              <a:ext uri="{FF2B5EF4-FFF2-40B4-BE49-F238E27FC236}">
                <a16:creationId xmlns:a16="http://schemas.microsoft.com/office/drawing/2014/main" id="{BB186CB2-4245-1242-8DC6-785B07C370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23A0FE-719D-5D4C-98FD-DB8786BAB8CC}"/>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291494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8C55-B946-C946-BDDD-DA9FDD458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680174-25C7-6D4C-A25F-E0F35A09E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07D243-03A2-D547-A454-18F918D0B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36645B-A820-3849-A220-6678E6DE7887}"/>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6" name="Footer Placeholder 5">
            <a:extLst>
              <a:ext uri="{FF2B5EF4-FFF2-40B4-BE49-F238E27FC236}">
                <a16:creationId xmlns:a16="http://schemas.microsoft.com/office/drawing/2014/main" id="{FC05883C-F055-8643-A5DA-47EB8C730F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EA9C2-713A-C946-840D-51B24E295451}"/>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383669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D19-A508-BD43-B07A-928E2DB32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C454FA-4A86-8441-96C9-9EB57A94F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4C9F-C593-4E4E-87D7-AE2DDCAC4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BC5F4D-070F-344B-A968-8F18FAA6F74B}"/>
              </a:ext>
            </a:extLst>
          </p:cNvPr>
          <p:cNvSpPr>
            <a:spLocks noGrp="1"/>
          </p:cNvSpPr>
          <p:nvPr>
            <p:ph type="dt" sz="half" idx="10"/>
          </p:nvPr>
        </p:nvSpPr>
        <p:spPr/>
        <p:txBody>
          <a:bodyPr/>
          <a:lstStyle/>
          <a:p>
            <a:fld id="{9E313159-5B7D-CA40-99CD-78DE473BBE79}" type="datetimeFigureOut">
              <a:rPr lang="en-US" smtClean="0"/>
              <a:t>12/2/19</a:t>
            </a:fld>
            <a:endParaRPr lang="en-US"/>
          </a:p>
        </p:txBody>
      </p:sp>
      <p:sp>
        <p:nvSpPr>
          <p:cNvPr id="6" name="Footer Placeholder 5">
            <a:extLst>
              <a:ext uri="{FF2B5EF4-FFF2-40B4-BE49-F238E27FC236}">
                <a16:creationId xmlns:a16="http://schemas.microsoft.com/office/drawing/2014/main" id="{ACA168BC-DDBA-2243-B890-C90CA84FF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49AE5-0528-FC4A-859F-0B63BD763D8B}"/>
              </a:ext>
            </a:extLst>
          </p:cNvPr>
          <p:cNvSpPr>
            <a:spLocks noGrp="1"/>
          </p:cNvSpPr>
          <p:nvPr>
            <p:ph type="sldNum" sz="quarter" idx="12"/>
          </p:nvPr>
        </p:nvSpPr>
        <p:spPr/>
        <p:txBody>
          <a:bodyPr/>
          <a:lstStyle/>
          <a:p>
            <a:fld id="{41E07705-B8DB-0F45-83BE-3E173F583C48}" type="slidenum">
              <a:rPr lang="en-US" smtClean="0"/>
              <a:t>‹#›</a:t>
            </a:fld>
            <a:endParaRPr lang="en-US"/>
          </a:p>
        </p:txBody>
      </p:sp>
    </p:spTree>
    <p:extLst>
      <p:ext uri="{BB962C8B-B14F-4D97-AF65-F5344CB8AC3E}">
        <p14:creationId xmlns:p14="http://schemas.microsoft.com/office/powerpoint/2010/main" val="298691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3A70D5F-B7B6-42B4-8E7A-A45B16F5BDDE}"/>
              </a:ext>
            </a:extLst>
          </p:cNvPr>
          <p:cNvGraphicFramePr>
            <a:graphicFrameLocks noChangeAspect="1"/>
          </p:cNvGraphicFramePr>
          <p:nvPr userDrawn="1">
            <p:custDataLst>
              <p:tags r:id="rId19"/>
            </p:custDataLst>
            <p:extLst>
              <p:ext uri="{D42A27DB-BD31-4B8C-83A1-F6EECF244321}">
                <p14:modId xmlns:p14="http://schemas.microsoft.com/office/powerpoint/2010/main" val="168365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 name="think-cell Slide" r:id="rId21" imgW="415" imgH="416" progId="TCLayout.ActiveDocument.1">
                  <p:embed/>
                </p:oleObj>
              </mc:Choice>
              <mc:Fallback>
                <p:oleObj name="think-cell Slide" r:id="rId21" imgW="415" imgH="416"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04A4B8-7CD2-4F2B-BD4B-71489CCFD984}"/>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F0EB7D56-5497-DD40-AAE8-3A6B38354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BC3227-E402-7246-B64D-5A358A0C7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81F24-C9AA-2340-859E-C5CE3494F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13159-5B7D-CA40-99CD-78DE473BBE79}" type="datetimeFigureOut">
              <a:rPr lang="en-US" smtClean="0"/>
              <a:t>12/2/19</a:t>
            </a:fld>
            <a:endParaRPr lang="en-US"/>
          </a:p>
        </p:txBody>
      </p:sp>
      <p:sp>
        <p:nvSpPr>
          <p:cNvPr id="5" name="Footer Placeholder 4">
            <a:extLst>
              <a:ext uri="{FF2B5EF4-FFF2-40B4-BE49-F238E27FC236}">
                <a16:creationId xmlns:a16="http://schemas.microsoft.com/office/drawing/2014/main" id="{E3591622-4D65-FA45-A202-0AB9924DC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F1DA8E-E7FE-7640-AE9A-F7B263CE5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07705-B8DB-0F45-83BE-3E173F583C48}" type="slidenum">
              <a:rPr lang="en-US" smtClean="0"/>
              <a:t>‹#›</a:t>
            </a:fld>
            <a:endParaRPr lang="en-US"/>
          </a:p>
        </p:txBody>
      </p:sp>
    </p:spTree>
    <p:extLst>
      <p:ext uri="{BB962C8B-B14F-4D97-AF65-F5344CB8AC3E}">
        <p14:creationId xmlns:p14="http://schemas.microsoft.com/office/powerpoint/2010/main" val="306118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image" Target="../media/image5.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8.emf"/><Relationship Id="rId5" Type="http://schemas.openxmlformats.org/officeDocument/2006/relationships/oleObject" Target="../embeddings/oleObject2.bin"/><Relationship Id="rId10" Type="http://schemas.openxmlformats.org/officeDocument/2006/relationships/image" Target="../media/image7.emf"/><Relationship Id="rId4" Type="http://schemas.openxmlformats.org/officeDocument/2006/relationships/notesSlide" Target="../notesSlides/notesSlide4.xml"/><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emf"/><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D421E-D06C-6347-898C-21BBA6B64149}"/>
              </a:ext>
            </a:extLst>
          </p:cNvPr>
          <p:cNvSpPr/>
          <p:nvPr/>
        </p:nvSpPr>
        <p:spPr>
          <a:xfrm>
            <a:off x="0" y="3161588"/>
            <a:ext cx="12213668" cy="1647440"/>
          </a:xfrm>
          <a:prstGeom prst="rect">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83438" y="3370493"/>
            <a:ext cx="10535461" cy="2103333"/>
          </a:xfrm>
          <a:prstGeom prst="rect">
            <a:avLst/>
          </a:prstGeom>
          <a:noFill/>
        </p:spPr>
        <p:txBody>
          <a:bodyPr wrap="square" rtlCol="0">
            <a:spAutoFit/>
          </a:bodyPr>
          <a:lstStyle/>
          <a:p>
            <a:pPr algn="ctr" defTabSz="914217">
              <a:lnSpc>
                <a:spcPct val="80000"/>
              </a:lnSpc>
            </a:pPr>
            <a:r>
              <a:rPr lang="en-US" sz="5400" b="1" dirty="0">
                <a:solidFill>
                  <a:schemeClr val="bg1"/>
                </a:solidFill>
                <a:latin typeface="Bebas Neue Bold"/>
                <a:cs typeface="Bebas Neue Bold"/>
              </a:rPr>
              <a:t>IMPROVING IMMUNO-ONCOLOGY </a:t>
            </a:r>
          </a:p>
          <a:p>
            <a:pPr algn="ctr" defTabSz="914217">
              <a:lnSpc>
                <a:spcPct val="80000"/>
              </a:lnSpc>
            </a:pPr>
            <a:r>
              <a:rPr lang="en-US" sz="5400" b="1" dirty="0">
                <a:solidFill>
                  <a:schemeClr val="bg1"/>
                </a:solidFill>
                <a:latin typeface="Bebas Neue Bold"/>
                <a:cs typeface="Bebas Neue Bold"/>
              </a:rPr>
              <a:t>FOR COLORECTAL CANCER </a:t>
            </a:r>
          </a:p>
          <a:p>
            <a:pPr algn="ctr" defTabSz="914217">
              <a:lnSpc>
                <a:spcPct val="80000"/>
              </a:lnSpc>
            </a:pPr>
            <a:endParaRPr lang="en-US" sz="5400" b="1" dirty="0">
              <a:solidFill>
                <a:schemeClr val="bg1"/>
              </a:solidFill>
              <a:latin typeface="Bebas Neue Bold"/>
              <a:cs typeface="Bebas Neue Bold"/>
            </a:endParaRPr>
          </a:p>
        </p:txBody>
      </p:sp>
      <p:pic>
        <p:nvPicPr>
          <p:cNvPr id="24" name="Picture 23">
            <a:extLst>
              <a:ext uri="{FF2B5EF4-FFF2-40B4-BE49-F238E27FC236}">
                <a16:creationId xmlns:a16="http://schemas.microsoft.com/office/drawing/2014/main" id="{3882D6D3-352C-4306-B157-5A3FCF6F3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521" y="401792"/>
            <a:ext cx="2125586" cy="2437660"/>
          </a:xfrm>
          <a:prstGeom prst="rect">
            <a:avLst/>
          </a:prstGeom>
        </p:spPr>
      </p:pic>
      <p:sp>
        <p:nvSpPr>
          <p:cNvPr id="18" name="TextBox 17">
            <a:extLst>
              <a:ext uri="{FF2B5EF4-FFF2-40B4-BE49-F238E27FC236}">
                <a16:creationId xmlns:a16="http://schemas.microsoft.com/office/drawing/2014/main" id="{A8C9F68C-3C71-4082-B33F-E9D6448CE992}"/>
              </a:ext>
            </a:extLst>
          </p:cNvPr>
          <p:cNvSpPr txBox="1"/>
          <p:nvPr/>
        </p:nvSpPr>
        <p:spPr>
          <a:xfrm>
            <a:off x="2793011" y="5210291"/>
            <a:ext cx="6647333" cy="1097801"/>
          </a:xfrm>
          <a:prstGeom prst="rect">
            <a:avLst/>
          </a:prstGeom>
          <a:noFill/>
        </p:spPr>
        <p:txBody>
          <a:bodyPr wrap="none" rtlCol="0">
            <a:spAutoFit/>
          </a:bodyPr>
          <a:lstStyle/>
          <a:p>
            <a:pPr algn="ctr" defTabSz="914217">
              <a:lnSpc>
                <a:spcPct val="80000"/>
              </a:lnSpc>
            </a:pPr>
            <a:r>
              <a:rPr lang="en-US" sz="2700" dirty="0">
                <a:latin typeface="Lato Light"/>
                <a:cs typeface="Lato Light"/>
              </a:rPr>
              <a:t>John Priatel, Ph.D., Founder</a:t>
            </a:r>
          </a:p>
          <a:p>
            <a:pPr algn="ctr" defTabSz="914217">
              <a:lnSpc>
                <a:spcPct val="80000"/>
              </a:lnSpc>
            </a:pPr>
            <a:r>
              <a:rPr lang="en-US" sz="2700" dirty="0">
                <a:latin typeface="Lato Light"/>
                <a:cs typeface="Lato Light"/>
              </a:rPr>
              <a:t>IDEA</a:t>
            </a:r>
            <a:r>
              <a:rPr lang="en-US" sz="2700" baseline="30000" dirty="0">
                <a:latin typeface="Lato Light"/>
                <a:cs typeface="Lato Light"/>
              </a:rPr>
              <a:t>2</a:t>
            </a:r>
            <a:r>
              <a:rPr lang="en-US" sz="2700" dirty="0">
                <a:latin typeface="Lato Light"/>
                <a:cs typeface="Lato Light"/>
              </a:rPr>
              <a:t> Global Commencement Workshop, MIT</a:t>
            </a:r>
          </a:p>
          <a:p>
            <a:pPr algn="ctr" defTabSz="914217">
              <a:lnSpc>
                <a:spcPct val="80000"/>
              </a:lnSpc>
            </a:pPr>
            <a:r>
              <a:rPr lang="en-US" sz="2700" dirty="0">
                <a:latin typeface="Lato Light"/>
                <a:cs typeface="Lato Light"/>
              </a:rPr>
              <a:t>December 5-6</a:t>
            </a:r>
            <a:r>
              <a:rPr lang="en-US" sz="2700" baseline="30000" dirty="0">
                <a:latin typeface="Lato Light"/>
                <a:cs typeface="Lato Light"/>
              </a:rPr>
              <a:t>th</a:t>
            </a:r>
            <a:r>
              <a:rPr lang="en-US" sz="2700" dirty="0">
                <a:latin typeface="Lato Light"/>
                <a:cs typeface="Lato Light"/>
              </a:rPr>
              <a:t>, 2019</a:t>
            </a:r>
          </a:p>
        </p:txBody>
      </p:sp>
    </p:spTree>
    <p:extLst>
      <p:ext uri="{BB962C8B-B14F-4D97-AF65-F5344CB8AC3E}">
        <p14:creationId xmlns:p14="http://schemas.microsoft.com/office/powerpoint/2010/main" val="83658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21507" y="443986"/>
            <a:ext cx="2583336" cy="698012"/>
          </a:xfrm>
          <a:prstGeom prst="rect">
            <a:avLst/>
          </a:prstGeom>
          <a:noFill/>
        </p:spPr>
        <p:txBody>
          <a:bodyPr wrap="none" rtlCol="0">
            <a:spAutoFit/>
          </a:bodyPr>
          <a:lstStyle/>
          <a:p>
            <a:pPr>
              <a:lnSpc>
                <a:spcPct val="80000"/>
              </a:lnSpc>
            </a:pPr>
            <a:r>
              <a:rPr lang="en-US" sz="4800" b="1" dirty="0">
                <a:solidFill>
                  <a:schemeClr val="tx2"/>
                </a:solidFill>
                <a:latin typeface="Bebas Neue Bold"/>
                <a:cs typeface="Bebas Neue Bold"/>
              </a:rPr>
              <a:t>CONTACT</a:t>
            </a:r>
          </a:p>
        </p:txBody>
      </p:sp>
      <p:sp>
        <p:nvSpPr>
          <p:cNvPr id="31" name="TextBox 30"/>
          <p:cNvSpPr txBox="1"/>
          <p:nvPr/>
        </p:nvSpPr>
        <p:spPr>
          <a:xfrm>
            <a:off x="600793" y="3190077"/>
            <a:ext cx="5273167" cy="1231086"/>
          </a:xfrm>
          <a:prstGeom prst="rect">
            <a:avLst/>
          </a:prstGeom>
          <a:noFill/>
        </p:spPr>
        <p:txBody>
          <a:bodyPr wrap="square" lIns="121899" tIns="60950" rIns="121899" bIns="60950">
            <a:spAutoFit/>
          </a:bodyPr>
          <a:lstStyle/>
          <a:p>
            <a:pPr defTabSz="914217">
              <a:defRPr/>
            </a:pPr>
            <a:r>
              <a:rPr lang="en-US" sz="2400" dirty="0">
                <a:latin typeface="Lato Light"/>
                <a:ea typeface="Lato Light" charset="0"/>
                <a:cs typeface="Lato Light"/>
              </a:rPr>
              <a:t>3540 – 2350 Health Sciences Mall</a:t>
            </a:r>
          </a:p>
          <a:p>
            <a:pPr defTabSz="914217">
              <a:defRPr/>
            </a:pPr>
            <a:r>
              <a:rPr lang="en-US" sz="2400" dirty="0">
                <a:latin typeface="Lato Light"/>
                <a:ea typeface="Lato Light" charset="0"/>
                <a:cs typeface="Lato Light"/>
              </a:rPr>
              <a:t>Vancouver, BC, Canada</a:t>
            </a:r>
          </a:p>
          <a:p>
            <a:pPr defTabSz="914217">
              <a:defRPr/>
            </a:pPr>
            <a:r>
              <a:rPr lang="en-US" sz="2400" dirty="0">
                <a:latin typeface="Lato Light"/>
                <a:ea typeface="Lato Light" charset="0"/>
                <a:cs typeface="Lato Light"/>
              </a:rPr>
              <a:t>V6T 1Z3</a:t>
            </a:r>
          </a:p>
        </p:txBody>
      </p:sp>
      <p:sp>
        <p:nvSpPr>
          <p:cNvPr id="32" name="TextBox 56"/>
          <p:cNvSpPr txBox="1">
            <a:spLocks noChangeArrowheads="1"/>
          </p:cNvSpPr>
          <p:nvPr/>
        </p:nvSpPr>
        <p:spPr bwMode="auto">
          <a:xfrm>
            <a:off x="521507" y="5529119"/>
            <a:ext cx="5431739" cy="553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99" tIns="60950" rIns="121899" bIns="60950">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r>
              <a:rPr lang="en-US" sz="2800" dirty="0">
                <a:cs typeface="Lato Light" charset="0"/>
              </a:rPr>
              <a:t>Email: salim@metherapeutics.com</a:t>
            </a:r>
          </a:p>
        </p:txBody>
      </p:sp>
      <p:sp>
        <p:nvSpPr>
          <p:cNvPr id="34" name="Rectangle 58"/>
          <p:cNvSpPr>
            <a:spLocks noChangeArrowheads="1"/>
          </p:cNvSpPr>
          <p:nvPr/>
        </p:nvSpPr>
        <p:spPr bwMode="auto">
          <a:xfrm>
            <a:off x="874480" y="2686026"/>
            <a:ext cx="1439582" cy="553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899" tIns="60950" rIns="121899" bIns="60950">
            <a:spAutoFit/>
          </a:bodyPr>
          <a:lstStyle/>
          <a:p>
            <a:r>
              <a:rPr lang="en-US" sz="2800" b="1" dirty="0">
                <a:cs typeface="Lato Light" charset="0"/>
              </a:rPr>
              <a:t>Address</a:t>
            </a:r>
          </a:p>
        </p:txBody>
      </p:sp>
      <p:sp>
        <p:nvSpPr>
          <p:cNvPr id="39" name="Rectangle 59"/>
          <p:cNvSpPr>
            <a:spLocks noChangeArrowheads="1"/>
          </p:cNvSpPr>
          <p:nvPr/>
        </p:nvSpPr>
        <p:spPr bwMode="auto">
          <a:xfrm>
            <a:off x="885018" y="4975141"/>
            <a:ext cx="2062574" cy="553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899" tIns="60950" rIns="121899" bIns="60950">
            <a:spAutoFit/>
          </a:bodyPr>
          <a:lstStyle/>
          <a:p>
            <a:r>
              <a:rPr lang="en-US" sz="2800" b="1" dirty="0">
                <a:cs typeface="Lato Light" charset="0"/>
              </a:rPr>
              <a:t>Contact Info</a:t>
            </a:r>
          </a:p>
        </p:txBody>
      </p:sp>
      <p:sp>
        <p:nvSpPr>
          <p:cNvPr id="41" name="Freeform 161"/>
          <p:cNvSpPr>
            <a:spLocks noChangeArrowheads="1"/>
          </p:cNvSpPr>
          <p:nvPr/>
        </p:nvSpPr>
        <p:spPr bwMode="auto">
          <a:xfrm>
            <a:off x="660961" y="2782863"/>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050"/>
          </a:p>
        </p:txBody>
      </p:sp>
      <p:sp>
        <p:nvSpPr>
          <p:cNvPr id="44" name="Freeform 185"/>
          <p:cNvSpPr>
            <a:spLocks noChangeArrowheads="1"/>
          </p:cNvSpPr>
          <p:nvPr/>
        </p:nvSpPr>
        <p:spPr bwMode="auto">
          <a:xfrm>
            <a:off x="631960" y="5149784"/>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45716" tIns="22858" rIns="45716" bIns="22858" anchor="ctr"/>
          <a:lstStyle/>
          <a:p>
            <a:endParaRPr lang="en-US" sz="1050"/>
          </a:p>
        </p:txBody>
      </p:sp>
      <p:pic>
        <p:nvPicPr>
          <p:cNvPr id="4" name="Picture Placeholder 3">
            <a:extLst>
              <a:ext uri="{FF2B5EF4-FFF2-40B4-BE49-F238E27FC236}">
                <a16:creationId xmlns:a16="http://schemas.microsoft.com/office/drawing/2014/main" id="{CA8B60CD-DA0A-439A-B3E8-7B54831C2B2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38" t="-2744" r="-5640" b="-2455"/>
          <a:stretch/>
        </p:blipFill>
        <p:spPr>
          <a:xfrm>
            <a:off x="6096794" y="0"/>
            <a:ext cx="6095206" cy="6858000"/>
          </a:xfrm>
        </p:spPr>
      </p:pic>
      <p:sp>
        <p:nvSpPr>
          <p:cNvPr id="23" name="Shape 188">
            <a:extLst>
              <a:ext uri="{FF2B5EF4-FFF2-40B4-BE49-F238E27FC236}">
                <a16:creationId xmlns:a16="http://schemas.microsoft.com/office/drawing/2014/main" id="{77BA2F2B-7E0F-4CAA-9780-694F6B972328}"/>
              </a:ext>
            </a:extLst>
          </p:cNvPr>
          <p:cNvSpPr>
            <a:spLocks noChangeArrowheads="1"/>
          </p:cNvSpPr>
          <p:nvPr/>
        </p:nvSpPr>
        <p:spPr bwMode="auto">
          <a:xfrm>
            <a:off x="687652" y="1275482"/>
            <a:ext cx="3585766" cy="871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nchor="ctr"/>
          <a:lstStyle/>
          <a:p>
            <a:pPr defTabSz="584200">
              <a:lnSpc>
                <a:spcPct val="110000"/>
              </a:lnSpc>
              <a:spcBef>
                <a:spcPts val="3000"/>
              </a:spcBef>
            </a:pPr>
            <a:r>
              <a:rPr lang="en-US" sz="2800" b="1" dirty="0">
                <a:cs typeface="Lato Light" charset="0"/>
                <a:sym typeface="Helvetica Neue Light" charset="0"/>
              </a:rPr>
              <a:t>Dr. Salim Dhanji</a:t>
            </a:r>
            <a:r>
              <a:rPr lang="en-US" sz="2800" dirty="0">
                <a:cs typeface="Lato Light" charset="0"/>
                <a:sym typeface="Helvetica Neue Light" charset="0"/>
              </a:rPr>
              <a:t>, PhD, CEO and founder</a:t>
            </a:r>
          </a:p>
        </p:txBody>
      </p:sp>
    </p:spTree>
    <p:extLst>
      <p:ext uri="{BB962C8B-B14F-4D97-AF65-F5344CB8AC3E}">
        <p14:creationId xmlns:p14="http://schemas.microsoft.com/office/powerpoint/2010/main" val="128771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F6"/>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446E9DC-437C-5041-8112-264F69CB130C}"/>
              </a:ext>
            </a:extLst>
          </p:cNvPr>
          <p:cNvGrpSpPr/>
          <p:nvPr/>
        </p:nvGrpSpPr>
        <p:grpSpPr>
          <a:xfrm>
            <a:off x="153670" y="1851003"/>
            <a:ext cx="3422797" cy="4498793"/>
            <a:chOff x="153670" y="1851003"/>
            <a:chExt cx="3422797" cy="4498793"/>
          </a:xfrm>
        </p:grpSpPr>
        <p:pic>
          <p:nvPicPr>
            <p:cNvPr id="4" name="Picture 3">
              <a:extLst>
                <a:ext uri="{FF2B5EF4-FFF2-40B4-BE49-F238E27FC236}">
                  <a16:creationId xmlns:a16="http://schemas.microsoft.com/office/drawing/2014/main" id="{31F69C34-2153-3540-81E8-8794B14BC6AB}"/>
                </a:ext>
              </a:extLst>
            </p:cNvPr>
            <p:cNvPicPr>
              <a:picLocks noChangeAspect="1"/>
            </p:cNvPicPr>
            <p:nvPr/>
          </p:nvPicPr>
          <p:blipFill rotWithShape="1">
            <a:blip r:embed="rId3"/>
            <a:srcRect t="1215"/>
            <a:stretch/>
          </p:blipFill>
          <p:spPr>
            <a:xfrm>
              <a:off x="153670" y="2051518"/>
              <a:ext cx="2875898" cy="4113612"/>
            </a:xfrm>
            <a:prstGeom prst="rect">
              <a:avLst/>
            </a:prstGeom>
          </p:spPr>
        </p:pic>
        <p:cxnSp>
          <p:nvCxnSpPr>
            <p:cNvPr id="114" name="Straight Arrow Connector 113">
              <a:extLst>
                <a:ext uri="{FF2B5EF4-FFF2-40B4-BE49-F238E27FC236}">
                  <a16:creationId xmlns:a16="http://schemas.microsoft.com/office/drawing/2014/main" id="{EE3F90BA-8015-4AE3-842C-CA5EA2FC5565}"/>
                </a:ext>
              </a:extLst>
            </p:cNvPr>
            <p:cNvCxnSpPr>
              <a:cxnSpLocks/>
            </p:cNvCxnSpPr>
            <p:nvPr/>
          </p:nvCxnSpPr>
          <p:spPr>
            <a:xfrm flipH="1" flipV="1">
              <a:off x="2482474" y="5062194"/>
              <a:ext cx="1093993" cy="44024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F02E6CD-DEE9-5741-BEE1-DD8056A7AFF1}"/>
                </a:ext>
              </a:extLst>
            </p:cNvPr>
            <p:cNvSpPr/>
            <p:nvPr/>
          </p:nvSpPr>
          <p:spPr>
            <a:xfrm>
              <a:off x="1073839" y="5995219"/>
              <a:ext cx="717254" cy="2054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688F73-1FC1-184D-997B-1BCD31BB82A4}"/>
                </a:ext>
              </a:extLst>
            </p:cNvPr>
            <p:cNvSpPr txBox="1"/>
            <p:nvPr/>
          </p:nvSpPr>
          <p:spPr>
            <a:xfrm>
              <a:off x="792350" y="5980464"/>
              <a:ext cx="1252394" cy="369332"/>
            </a:xfrm>
            <a:prstGeom prst="rect">
              <a:avLst/>
            </a:prstGeom>
            <a:noFill/>
          </p:spPr>
          <p:txBody>
            <a:bodyPr wrap="none" rtlCol="0">
              <a:spAutoFit/>
            </a:bodyPr>
            <a:lstStyle/>
            <a:p>
              <a:r>
                <a:rPr lang="en-US" dirty="0">
                  <a:solidFill>
                    <a:srgbClr val="3281B0"/>
                  </a:solidFill>
                </a:rPr>
                <a:t>Tumor cells</a:t>
              </a:r>
            </a:p>
          </p:txBody>
        </p:sp>
        <p:sp>
          <p:nvSpPr>
            <p:cNvPr id="24" name="Rectangle 23">
              <a:extLst>
                <a:ext uri="{FF2B5EF4-FFF2-40B4-BE49-F238E27FC236}">
                  <a16:creationId xmlns:a16="http://schemas.microsoft.com/office/drawing/2014/main" id="{837F0444-6B72-5240-87B3-197561DE9863}"/>
                </a:ext>
              </a:extLst>
            </p:cNvPr>
            <p:cNvSpPr/>
            <p:nvPr/>
          </p:nvSpPr>
          <p:spPr>
            <a:xfrm>
              <a:off x="2155393" y="3302991"/>
              <a:ext cx="485583" cy="18623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6C2F85C-B33D-A041-AE23-FB9250D05FCB}"/>
                </a:ext>
              </a:extLst>
            </p:cNvPr>
            <p:cNvSpPr txBox="1"/>
            <p:nvPr/>
          </p:nvSpPr>
          <p:spPr>
            <a:xfrm>
              <a:off x="2092771" y="3211443"/>
              <a:ext cx="668773" cy="369332"/>
            </a:xfrm>
            <a:prstGeom prst="rect">
              <a:avLst/>
            </a:prstGeom>
            <a:noFill/>
          </p:spPr>
          <p:txBody>
            <a:bodyPr wrap="none" rtlCol="0">
              <a:spAutoFit/>
            </a:bodyPr>
            <a:lstStyle/>
            <a:p>
              <a:r>
                <a:rPr lang="en-US" dirty="0">
                  <a:solidFill>
                    <a:srgbClr val="3281B0"/>
                  </a:solidFill>
                </a:rPr>
                <a:t>T cell</a:t>
              </a:r>
            </a:p>
          </p:txBody>
        </p:sp>
        <p:sp>
          <p:nvSpPr>
            <p:cNvPr id="27" name="Rectangle 26">
              <a:extLst>
                <a:ext uri="{FF2B5EF4-FFF2-40B4-BE49-F238E27FC236}">
                  <a16:creationId xmlns:a16="http://schemas.microsoft.com/office/drawing/2014/main" id="{C1CC397E-EE4D-9244-8131-1E60FD269B4A}"/>
                </a:ext>
              </a:extLst>
            </p:cNvPr>
            <p:cNvSpPr/>
            <p:nvPr/>
          </p:nvSpPr>
          <p:spPr>
            <a:xfrm>
              <a:off x="1860830" y="2415515"/>
              <a:ext cx="717254" cy="2054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6944EE9-1A72-CE48-AE40-5498BE83FB59}"/>
                </a:ext>
              </a:extLst>
            </p:cNvPr>
            <p:cNvSpPr txBox="1"/>
            <p:nvPr/>
          </p:nvSpPr>
          <p:spPr>
            <a:xfrm>
              <a:off x="1860830" y="2322954"/>
              <a:ext cx="753732" cy="369332"/>
            </a:xfrm>
            <a:prstGeom prst="rect">
              <a:avLst/>
            </a:prstGeom>
            <a:noFill/>
          </p:spPr>
          <p:txBody>
            <a:bodyPr wrap="none" rtlCol="0">
              <a:spAutoFit/>
            </a:bodyPr>
            <a:lstStyle/>
            <a:p>
              <a:r>
                <a:rPr lang="en-US" dirty="0">
                  <a:solidFill>
                    <a:srgbClr val="3281B0"/>
                  </a:solidFill>
                </a:rPr>
                <a:t>MDSC</a:t>
              </a:r>
            </a:p>
          </p:txBody>
        </p:sp>
        <p:sp>
          <p:nvSpPr>
            <p:cNvPr id="29" name="Rectangle 28">
              <a:extLst>
                <a:ext uri="{FF2B5EF4-FFF2-40B4-BE49-F238E27FC236}">
                  <a16:creationId xmlns:a16="http://schemas.microsoft.com/office/drawing/2014/main" id="{EF77A320-0A6B-8C42-863F-66ED8FCB1C87}"/>
                </a:ext>
              </a:extLst>
            </p:cNvPr>
            <p:cNvSpPr/>
            <p:nvPr/>
          </p:nvSpPr>
          <p:spPr>
            <a:xfrm>
              <a:off x="806269" y="1944404"/>
              <a:ext cx="717254" cy="2054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DE9D32B-1321-6B46-980A-BB34185FF8F0}"/>
                </a:ext>
              </a:extLst>
            </p:cNvPr>
            <p:cNvSpPr txBox="1"/>
            <p:nvPr/>
          </p:nvSpPr>
          <p:spPr>
            <a:xfrm>
              <a:off x="792350" y="1851003"/>
              <a:ext cx="668773" cy="369332"/>
            </a:xfrm>
            <a:prstGeom prst="rect">
              <a:avLst/>
            </a:prstGeom>
            <a:noFill/>
          </p:spPr>
          <p:txBody>
            <a:bodyPr wrap="none" rtlCol="0">
              <a:spAutoFit/>
            </a:bodyPr>
            <a:lstStyle/>
            <a:p>
              <a:r>
                <a:rPr lang="en-US" dirty="0">
                  <a:solidFill>
                    <a:srgbClr val="3281B0"/>
                  </a:solidFill>
                </a:rPr>
                <a:t>T cell</a:t>
              </a:r>
            </a:p>
          </p:txBody>
        </p:sp>
        <p:sp>
          <p:nvSpPr>
            <p:cNvPr id="31" name="Rectangle 30">
              <a:extLst>
                <a:ext uri="{FF2B5EF4-FFF2-40B4-BE49-F238E27FC236}">
                  <a16:creationId xmlns:a16="http://schemas.microsoft.com/office/drawing/2014/main" id="{C3DA3EF4-2150-3146-A349-D85227773668}"/>
                </a:ext>
              </a:extLst>
            </p:cNvPr>
            <p:cNvSpPr/>
            <p:nvPr/>
          </p:nvSpPr>
          <p:spPr>
            <a:xfrm>
              <a:off x="792350" y="3757017"/>
              <a:ext cx="201097" cy="1596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C155158-51CA-4F45-A5AB-5575BD479D6F}"/>
                </a:ext>
              </a:extLst>
            </p:cNvPr>
            <p:cNvSpPr txBox="1"/>
            <p:nvPr/>
          </p:nvSpPr>
          <p:spPr>
            <a:xfrm>
              <a:off x="683270" y="3695810"/>
              <a:ext cx="450764" cy="369332"/>
            </a:xfrm>
            <a:prstGeom prst="rect">
              <a:avLst/>
            </a:prstGeom>
            <a:noFill/>
          </p:spPr>
          <p:txBody>
            <a:bodyPr wrap="none" rtlCol="0">
              <a:spAutoFit/>
            </a:bodyPr>
            <a:lstStyle/>
            <a:p>
              <a:r>
                <a:rPr lang="en-US" dirty="0">
                  <a:solidFill>
                    <a:srgbClr val="3281B0"/>
                  </a:solidFill>
                </a:rPr>
                <a:t>DC</a:t>
              </a:r>
            </a:p>
          </p:txBody>
        </p:sp>
      </p:grpSp>
      <p:pic>
        <p:nvPicPr>
          <p:cNvPr id="77" name="Picture 76">
            <a:extLst>
              <a:ext uri="{FF2B5EF4-FFF2-40B4-BE49-F238E27FC236}">
                <a16:creationId xmlns:a16="http://schemas.microsoft.com/office/drawing/2014/main" id="{4C6728E0-D2A3-B848-AA74-41FE4D198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38" y="0"/>
            <a:ext cx="949210" cy="1088571"/>
          </a:xfrm>
          <a:prstGeom prst="rect">
            <a:avLst/>
          </a:prstGeom>
        </p:spPr>
      </p:pic>
      <p:sp>
        <p:nvSpPr>
          <p:cNvPr id="78" name="Rectangle 77">
            <a:extLst>
              <a:ext uri="{FF2B5EF4-FFF2-40B4-BE49-F238E27FC236}">
                <a16:creationId xmlns:a16="http://schemas.microsoft.com/office/drawing/2014/main" id="{12E2C47B-B0D6-8B40-9DD9-F45743A508D7}"/>
              </a:ext>
            </a:extLst>
          </p:cNvPr>
          <p:cNvSpPr/>
          <p:nvPr/>
        </p:nvSpPr>
        <p:spPr>
          <a:xfrm>
            <a:off x="993447" y="-368"/>
            <a:ext cx="11201892" cy="1091552"/>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B96DEA3-E583-4E06-9C3F-A3208B0AE4D7}"/>
              </a:ext>
            </a:extLst>
          </p:cNvPr>
          <p:cNvSpPr txBox="1"/>
          <p:nvPr/>
        </p:nvSpPr>
        <p:spPr>
          <a:xfrm>
            <a:off x="1126736" y="25669"/>
            <a:ext cx="10260125" cy="939937"/>
          </a:xfrm>
          <a:prstGeom prst="rect">
            <a:avLst/>
          </a:prstGeom>
          <a:noFill/>
        </p:spPr>
        <p:txBody>
          <a:bodyPr wrap="square" rtlCol="0">
            <a:spAutoFit/>
          </a:bodyPr>
          <a:lstStyle/>
          <a:p>
            <a:pPr>
              <a:lnSpc>
                <a:spcPct val="80000"/>
              </a:lnSpc>
            </a:pPr>
            <a:r>
              <a:rPr lang="en-US" sz="3400" b="1" dirty="0">
                <a:solidFill>
                  <a:schemeClr val="bg1"/>
                </a:solidFill>
                <a:latin typeface="Bebas Neue Bold"/>
                <a:cs typeface="Bebas Neue Bold"/>
              </a:rPr>
              <a:t>Current IO drugs have shown tremendous potential but fail in most tumor types</a:t>
            </a:r>
          </a:p>
        </p:txBody>
      </p:sp>
      <p:sp>
        <p:nvSpPr>
          <p:cNvPr id="64" name="TextBox 63">
            <a:extLst>
              <a:ext uri="{FF2B5EF4-FFF2-40B4-BE49-F238E27FC236}">
                <a16:creationId xmlns:a16="http://schemas.microsoft.com/office/drawing/2014/main" id="{78949782-F777-4948-8273-D5CDBDE95179}"/>
              </a:ext>
            </a:extLst>
          </p:cNvPr>
          <p:cNvSpPr txBox="1"/>
          <p:nvPr/>
        </p:nvSpPr>
        <p:spPr>
          <a:xfrm>
            <a:off x="1147941" y="841769"/>
            <a:ext cx="1334533" cy="289310"/>
          </a:xfrm>
          <a:prstGeom prst="rect">
            <a:avLst/>
          </a:prstGeom>
          <a:noFill/>
        </p:spPr>
        <p:txBody>
          <a:bodyPr wrap="none" rtlCol="0">
            <a:spAutoFit/>
          </a:bodyPr>
          <a:lstStyle/>
          <a:p>
            <a:pPr>
              <a:lnSpc>
                <a:spcPct val="80000"/>
              </a:lnSpc>
            </a:pPr>
            <a:r>
              <a:rPr lang="en-US" sz="1600" dirty="0">
                <a:solidFill>
                  <a:schemeClr val="bg1"/>
                </a:solidFill>
                <a:latin typeface="Lato Light"/>
                <a:cs typeface="Lato Light"/>
              </a:rPr>
              <a:t>The problem</a:t>
            </a:r>
          </a:p>
        </p:txBody>
      </p:sp>
      <p:sp>
        <p:nvSpPr>
          <p:cNvPr id="33" name="Rectangle 32">
            <a:extLst>
              <a:ext uri="{FF2B5EF4-FFF2-40B4-BE49-F238E27FC236}">
                <a16:creationId xmlns:a16="http://schemas.microsoft.com/office/drawing/2014/main" id="{87C8D8AD-ABFA-41F0-966E-58FDC9812947}"/>
              </a:ext>
            </a:extLst>
          </p:cNvPr>
          <p:cNvSpPr/>
          <p:nvPr/>
        </p:nvSpPr>
        <p:spPr>
          <a:xfrm>
            <a:off x="114300" y="1074475"/>
            <a:ext cx="5829300" cy="78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Approved immunotherapy drugs have achieved unprecedented efficacy for some patients</a:t>
            </a:r>
          </a:p>
        </p:txBody>
      </p:sp>
      <p:cxnSp>
        <p:nvCxnSpPr>
          <p:cNvPr id="39" name="Straight Arrow Connector 38">
            <a:extLst>
              <a:ext uri="{FF2B5EF4-FFF2-40B4-BE49-F238E27FC236}">
                <a16:creationId xmlns:a16="http://schemas.microsoft.com/office/drawing/2014/main" id="{2F3EE36B-307D-475A-BF9F-90040024D17E}"/>
              </a:ext>
            </a:extLst>
          </p:cNvPr>
          <p:cNvCxnSpPr>
            <a:cxnSpLocks/>
          </p:cNvCxnSpPr>
          <p:nvPr/>
        </p:nvCxnSpPr>
        <p:spPr>
          <a:xfrm flipH="1">
            <a:off x="2787966" y="2722465"/>
            <a:ext cx="1762127" cy="8943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23BACD05-8227-49AC-A6C9-C104869F9C72}"/>
              </a:ext>
            </a:extLst>
          </p:cNvPr>
          <p:cNvSpPr/>
          <p:nvPr/>
        </p:nvSpPr>
        <p:spPr>
          <a:xfrm>
            <a:off x="3576466" y="5307264"/>
            <a:ext cx="2132082" cy="6553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 cells  eliminate tumor cells </a:t>
            </a:r>
          </a:p>
        </p:txBody>
      </p:sp>
      <p:grpSp>
        <p:nvGrpSpPr>
          <p:cNvPr id="18" name="Group 17">
            <a:extLst>
              <a:ext uri="{FF2B5EF4-FFF2-40B4-BE49-F238E27FC236}">
                <a16:creationId xmlns:a16="http://schemas.microsoft.com/office/drawing/2014/main" id="{35A3AFC2-DD7E-8640-A549-C66EFDBEDAB2}"/>
              </a:ext>
            </a:extLst>
          </p:cNvPr>
          <p:cNvGrpSpPr/>
          <p:nvPr/>
        </p:nvGrpSpPr>
        <p:grpSpPr>
          <a:xfrm>
            <a:off x="6305552" y="1074474"/>
            <a:ext cx="5829300" cy="5698101"/>
            <a:chOff x="6305552" y="1074474"/>
            <a:chExt cx="5829300" cy="5698101"/>
          </a:xfrm>
        </p:grpSpPr>
        <p:grpSp>
          <p:nvGrpSpPr>
            <p:cNvPr id="40" name="Group 39">
              <a:extLst>
                <a:ext uri="{FF2B5EF4-FFF2-40B4-BE49-F238E27FC236}">
                  <a16:creationId xmlns:a16="http://schemas.microsoft.com/office/drawing/2014/main" id="{F129A7D8-45C6-5743-919A-8AB02F92E427}"/>
                </a:ext>
              </a:extLst>
            </p:cNvPr>
            <p:cNvGrpSpPr/>
            <p:nvPr/>
          </p:nvGrpSpPr>
          <p:grpSpPr>
            <a:xfrm>
              <a:off x="6324933" y="2780775"/>
              <a:ext cx="2691646" cy="3991800"/>
              <a:chOff x="153670" y="1770243"/>
              <a:chExt cx="2875898" cy="4579553"/>
            </a:xfrm>
          </p:grpSpPr>
          <p:pic>
            <p:nvPicPr>
              <p:cNvPr id="41" name="Picture 40">
                <a:extLst>
                  <a:ext uri="{FF2B5EF4-FFF2-40B4-BE49-F238E27FC236}">
                    <a16:creationId xmlns:a16="http://schemas.microsoft.com/office/drawing/2014/main" id="{E42CD1E7-3983-894D-BEF2-918FC6B1E0AF}"/>
                  </a:ext>
                </a:extLst>
              </p:cNvPr>
              <p:cNvPicPr>
                <a:picLocks noChangeAspect="1"/>
              </p:cNvPicPr>
              <p:nvPr/>
            </p:nvPicPr>
            <p:blipFill rotWithShape="1">
              <a:blip r:embed="rId3"/>
              <a:srcRect t="1215"/>
              <a:stretch/>
            </p:blipFill>
            <p:spPr>
              <a:xfrm>
                <a:off x="153670" y="2051518"/>
                <a:ext cx="2875898" cy="4113612"/>
              </a:xfrm>
              <a:prstGeom prst="rect">
                <a:avLst/>
              </a:prstGeom>
            </p:spPr>
          </p:pic>
          <p:sp>
            <p:nvSpPr>
              <p:cNvPr id="43" name="Rectangle 42">
                <a:extLst>
                  <a:ext uri="{FF2B5EF4-FFF2-40B4-BE49-F238E27FC236}">
                    <a16:creationId xmlns:a16="http://schemas.microsoft.com/office/drawing/2014/main" id="{FABFC179-80A3-D241-9011-FB3B14C30E29}"/>
                  </a:ext>
                </a:extLst>
              </p:cNvPr>
              <p:cNvSpPr/>
              <p:nvPr/>
            </p:nvSpPr>
            <p:spPr>
              <a:xfrm>
                <a:off x="1073839" y="5995219"/>
                <a:ext cx="717254" cy="2054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8840955-0943-144B-848B-B16DD1ECE24B}"/>
                  </a:ext>
                </a:extLst>
              </p:cNvPr>
              <p:cNvSpPr txBox="1"/>
              <p:nvPr/>
            </p:nvSpPr>
            <p:spPr>
              <a:xfrm>
                <a:off x="792350" y="5980464"/>
                <a:ext cx="1252394" cy="369332"/>
              </a:xfrm>
              <a:prstGeom prst="rect">
                <a:avLst/>
              </a:prstGeom>
              <a:noFill/>
            </p:spPr>
            <p:txBody>
              <a:bodyPr wrap="none" rtlCol="0">
                <a:spAutoFit/>
              </a:bodyPr>
              <a:lstStyle/>
              <a:p>
                <a:r>
                  <a:rPr lang="en-US" dirty="0">
                    <a:solidFill>
                      <a:srgbClr val="3281B0"/>
                    </a:solidFill>
                  </a:rPr>
                  <a:t>Tumor cells</a:t>
                </a:r>
              </a:p>
            </p:txBody>
          </p:sp>
          <p:sp>
            <p:nvSpPr>
              <p:cNvPr id="45" name="Rectangle 44">
                <a:extLst>
                  <a:ext uri="{FF2B5EF4-FFF2-40B4-BE49-F238E27FC236}">
                    <a16:creationId xmlns:a16="http://schemas.microsoft.com/office/drawing/2014/main" id="{1B785459-4975-D347-AF09-FF13EDEBD5A7}"/>
                  </a:ext>
                </a:extLst>
              </p:cNvPr>
              <p:cNvSpPr/>
              <p:nvPr/>
            </p:nvSpPr>
            <p:spPr>
              <a:xfrm>
                <a:off x="2155393" y="3302991"/>
                <a:ext cx="485583" cy="18623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95CEB60-5212-DD44-B81C-AAA103D850AF}"/>
                  </a:ext>
                </a:extLst>
              </p:cNvPr>
              <p:cNvSpPr txBox="1"/>
              <p:nvPr/>
            </p:nvSpPr>
            <p:spPr>
              <a:xfrm>
                <a:off x="2231218" y="3165294"/>
                <a:ext cx="668773" cy="369332"/>
              </a:xfrm>
              <a:prstGeom prst="rect">
                <a:avLst/>
              </a:prstGeom>
              <a:noFill/>
            </p:spPr>
            <p:txBody>
              <a:bodyPr wrap="none" rtlCol="0">
                <a:spAutoFit/>
              </a:bodyPr>
              <a:lstStyle/>
              <a:p>
                <a:r>
                  <a:rPr lang="en-US" dirty="0">
                    <a:solidFill>
                      <a:srgbClr val="3281B0"/>
                    </a:solidFill>
                  </a:rPr>
                  <a:t>T cell</a:t>
                </a:r>
              </a:p>
            </p:txBody>
          </p:sp>
          <p:sp>
            <p:nvSpPr>
              <p:cNvPr id="47" name="Rectangle 46">
                <a:extLst>
                  <a:ext uri="{FF2B5EF4-FFF2-40B4-BE49-F238E27FC236}">
                    <a16:creationId xmlns:a16="http://schemas.microsoft.com/office/drawing/2014/main" id="{0416C220-C665-0247-9CAA-1E4DDE7FCDED}"/>
                  </a:ext>
                </a:extLst>
              </p:cNvPr>
              <p:cNvSpPr/>
              <p:nvPr/>
            </p:nvSpPr>
            <p:spPr>
              <a:xfrm>
                <a:off x="1860830" y="2415515"/>
                <a:ext cx="717254" cy="2054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E2F38FB-3B37-C844-AF80-5C5519AB8160}"/>
                  </a:ext>
                </a:extLst>
              </p:cNvPr>
              <p:cNvSpPr txBox="1"/>
              <p:nvPr/>
            </p:nvSpPr>
            <p:spPr>
              <a:xfrm>
                <a:off x="1860829" y="2265267"/>
                <a:ext cx="753731" cy="369332"/>
              </a:xfrm>
              <a:prstGeom prst="rect">
                <a:avLst/>
              </a:prstGeom>
              <a:noFill/>
            </p:spPr>
            <p:txBody>
              <a:bodyPr wrap="none" rtlCol="0">
                <a:spAutoFit/>
              </a:bodyPr>
              <a:lstStyle/>
              <a:p>
                <a:r>
                  <a:rPr lang="en-US" dirty="0">
                    <a:solidFill>
                      <a:srgbClr val="3281B0"/>
                    </a:solidFill>
                  </a:rPr>
                  <a:t>MDSC</a:t>
                </a:r>
              </a:p>
            </p:txBody>
          </p:sp>
          <p:sp>
            <p:nvSpPr>
              <p:cNvPr id="49" name="Rectangle 48">
                <a:extLst>
                  <a:ext uri="{FF2B5EF4-FFF2-40B4-BE49-F238E27FC236}">
                    <a16:creationId xmlns:a16="http://schemas.microsoft.com/office/drawing/2014/main" id="{E6C798D0-334A-8D49-946A-A181E1F08EAB}"/>
                  </a:ext>
                </a:extLst>
              </p:cNvPr>
              <p:cNvSpPr/>
              <p:nvPr/>
            </p:nvSpPr>
            <p:spPr>
              <a:xfrm>
                <a:off x="806269" y="1944404"/>
                <a:ext cx="717254" cy="2054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53CC309-3B9B-8144-96CD-B3C0A86116ED}"/>
                  </a:ext>
                </a:extLst>
              </p:cNvPr>
              <p:cNvSpPr txBox="1"/>
              <p:nvPr/>
            </p:nvSpPr>
            <p:spPr>
              <a:xfrm>
                <a:off x="792350" y="1770243"/>
                <a:ext cx="668773" cy="369332"/>
              </a:xfrm>
              <a:prstGeom prst="rect">
                <a:avLst/>
              </a:prstGeom>
              <a:noFill/>
            </p:spPr>
            <p:txBody>
              <a:bodyPr wrap="none" rtlCol="0">
                <a:spAutoFit/>
              </a:bodyPr>
              <a:lstStyle/>
              <a:p>
                <a:r>
                  <a:rPr lang="en-US" dirty="0">
                    <a:solidFill>
                      <a:srgbClr val="3281B0"/>
                    </a:solidFill>
                  </a:rPr>
                  <a:t>T cell</a:t>
                </a:r>
              </a:p>
            </p:txBody>
          </p:sp>
          <p:sp>
            <p:nvSpPr>
              <p:cNvPr id="51" name="Rectangle 50">
                <a:extLst>
                  <a:ext uri="{FF2B5EF4-FFF2-40B4-BE49-F238E27FC236}">
                    <a16:creationId xmlns:a16="http://schemas.microsoft.com/office/drawing/2014/main" id="{5DD82B9A-E910-3543-890B-B283863EA97F}"/>
                  </a:ext>
                </a:extLst>
              </p:cNvPr>
              <p:cNvSpPr/>
              <p:nvPr/>
            </p:nvSpPr>
            <p:spPr>
              <a:xfrm>
                <a:off x="792350" y="3757017"/>
                <a:ext cx="201097" cy="159617"/>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B740D2D-8556-674E-8181-7494E496B5B7}"/>
                  </a:ext>
                </a:extLst>
              </p:cNvPr>
              <p:cNvSpPr txBox="1"/>
              <p:nvPr/>
            </p:nvSpPr>
            <p:spPr>
              <a:xfrm>
                <a:off x="683270" y="3695810"/>
                <a:ext cx="450764" cy="369332"/>
              </a:xfrm>
              <a:prstGeom prst="rect">
                <a:avLst/>
              </a:prstGeom>
              <a:noFill/>
            </p:spPr>
            <p:txBody>
              <a:bodyPr wrap="none" rtlCol="0">
                <a:spAutoFit/>
              </a:bodyPr>
              <a:lstStyle/>
              <a:p>
                <a:r>
                  <a:rPr lang="en-US" dirty="0">
                    <a:solidFill>
                      <a:srgbClr val="3281B0"/>
                    </a:solidFill>
                  </a:rPr>
                  <a:t>DC</a:t>
                </a:r>
              </a:p>
            </p:txBody>
          </p:sp>
        </p:grpSp>
        <p:sp>
          <p:nvSpPr>
            <p:cNvPr id="110" name="Rectangle 109">
              <a:extLst>
                <a:ext uri="{FF2B5EF4-FFF2-40B4-BE49-F238E27FC236}">
                  <a16:creationId xmlns:a16="http://schemas.microsoft.com/office/drawing/2014/main" id="{C5B612FA-02B1-4B85-8BAD-5D676A36C56F}"/>
                </a:ext>
              </a:extLst>
            </p:cNvPr>
            <p:cNvSpPr/>
            <p:nvPr/>
          </p:nvSpPr>
          <p:spPr>
            <a:xfrm>
              <a:off x="6305552" y="1074474"/>
              <a:ext cx="5430819" cy="78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tx1"/>
                  </a:solidFill>
                </a:rPr>
                <a:t>Many patient and tumor types do not respond to existing IO</a:t>
              </a:r>
            </a:p>
          </p:txBody>
        </p:sp>
        <p:sp>
          <p:nvSpPr>
            <p:cNvPr id="119" name="Rectangle 118">
              <a:extLst>
                <a:ext uri="{FF2B5EF4-FFF2-40B4-BE49-F238E27FC236}">
                  <a16:creationId xmlns:a16="http://schemas.microsoft.com/office/drawing/2014/main" id="{1DB78F6D-3E74-4F39-88C4-DC1C575FBE08}"/>
                </a:ext>
              </a:extLst>
            </p:cNvPr>
            <p:cNvSpPr/>
            <p:nvPr/>
          </p:nvSpPr>
          <p:spPr>
            <a:xfrm>
              <a:off x="6305552" y="1880400"/>
              <a:ext cx="5829300" cy="877804"/>
            </a:xfrm>
            <a:prstGeom prst="rect">
              <a:avLst/>
            </a:prstGeom>
          </p:spPr>
          <p:txBody>
            <a:bodyPr wrap="square">
              <a:spAutoFit/>
            </a:bodyPr>
            <a:lstStyle/>
            <a:p>
              <a:pPr marL="285750" indent="-285750">
                <a:lnSpc>
                  <a:spcPct val="120000"/>
                </a:lnSpc>
                <a:buFont typeface="Arial" panose="020B0604020202020204" pitchFamily="34" charset="0"/>
                <a:buChar char="•"/>
              </a:pPr>
              <a:r>
                <a:rPr lang="en-US" sz="2200" dirty="0">
                  <a:cs typeface="Lato Light"/>
                </a:rPr>
                <a:t>Certain cells in the tumor microenvironment suppress the function of cancer-killing T cell</a:t>
              </a:r>
            </a:p>
          </p:txBody>
        </p:sp>
        <p:sp>
          <p:nvSpPr>
            <p:cNvPr id="120" name="Rectangle 119">
              <a:extLst>
                <a:ext uri="{FF2B5EF4-FFF2-40B4-BE49-F238E27FC236}">
                  <a16:creationId xmlns:a16="http://schemas.microsoft.com/office/drawing/2014/main" id="{653C9387-4253-4F85-B7ED-79B71BAC3419}"/>
                </a:ext>
              </a:extLst>
            </p:cNvPr>
            <p:cNvSpPr/>
            <p:nvPr/>
          </p:nvSpPr>
          <p:spPr>
            <a:xfrm>
              <a:off x="9315450" y="3183640"/>
              <a:ext cx="2734062" cy="9296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Example of immunosuppressive </a:t>
              </a:r>
            </a:p>
            <a:p>
              <a:pPr algn="ctr"/>
              <a:r>
                <a:rPr lang="en-US" sz="2000" b="1" dirty="0">
                  <a:solidFill>
                    <a:schemeClr val="tx1"/>
                  </a:solidFill>
                </a:rPr>
                <a:t>cell type</a:t>
              </a:r>
            </a:p>
          </p:txBody>
        </p:sp>
        <p:cxnSp>
          <p:nvCxnSpPr>
            <p:cNvPr id="121" name="Straight Arrow Connector 120">
              <a:extLst>
                <a:ext uri="{FF2B5EF4-FFF2-40B4-BE49-F238E27FC236}">
                  <a16:creationId xmlns:a16="http://schemas.microsoft.com/office/drawing/2014/main" id="{4AE09448-5318-45C2-A0C6-753C8FC199F8}"/>
                </a:ext>
              </a:extLst>
            </p:cNvPr>
            <p:cNvCxnSpPr>
              <a:cxnSpLocks/>
              <a:stCxn id="120" idx="1"/>
            </p:cNvCxnSpPr>
            <p:nvPr/>
          </p:nvCxnSpPr>
          <p:spPr>
            <a:xfrm flipH="1">
              <a:off x="8699065" y="3648456"/>
              <a:ext cx="616385" cy="2158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B30E41-AA3D-6F4C-9687-4F9AA6BD718B}"/>
              </a:ext>
            </a:extLst>
          </p:cNvPr>
          <p:cNvSpPr txBox="1"/>
          <p:nvPr/>
        </p:nvSpPr>
        <p:spPr>
          <a:xfrm>
            <a:off x="210859" y="6467343"/>
            <a:ext cx="3388107" cy="307777"/>
          </a:xfrm>
          <a:prstGeom prst="rect">
            <a:avLst/>
          </a:prstGeom>
          <a:noFill/>
        </p:spPr>
        <p:txBody>
          <a:bodyPr wrap="none" rtlCol="0">
            <a:spAutoFit/>
          </a:bodyPr>
          <a:lstStyle/>
          <a:p>
            <a:r>
              <a:rPr lang="en-CA" sz="1400" dirty="0" err="1"/>
              <a:t>Kalbasi</a:t>
            </a:r>
            <a:r>
              <a:rPr lang="en-CA" sz="1400" dirty="0"/>
              <a:t> et al. J. </a:t>
            </a:r>
            <a:r>
              <a:rPr lang="en-CA" sz="1400" dirty="0" err="1"/>
              <a:t>Clin</a:t>
            </a:r>
            <a:r>
              <a:rPr lang="en-CA" sz="1400" dirty="0"/>
              <a:t>. Invest. 123: 2756–2763.</a:t>
            </a:r>
            <a:endParaRPr lang="en-US" sz="1400" dirty="0"/>
          </a:p>
        </p:txBody>
      </p:sp>
      <p:sp>
        <p:nvSpPr>
          <p:cNvPr id="111" name="Rectangle 110">
            <a:extLst>
              <a:ext uri="{FF2B5EF4-FFF2-40B4-BE49-F238E27FC236}">
                <a16:creationId xmlns:a16="http://schemas.microsoft.com/office/drawing/2014/main" id="{99522FCC-9573-4B18-BE2C-06AC4A7BFA2E}"/>
              </a:ext>
            </a:extLst>
          </p:cNvPr>
          <p:cNvSpPr/>
          <p:nvPr/>
        </p:nvSpPr>
        <p:spPr>
          <a:xfrm>
            <a:off x="2839093" y="2103110"/>
            <a:ext cx="3404059" cy="88389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Current IO boosts the function of cancer killing T cells</a:t>
            </a:r>
          </a:p>
        </p:txBody>
      </p:sp>
    </p:spTree>
    <p:extLst>
      <p:ext uri="{BB962C8B-B14F-4D97-AF65-F5344CB8AC3E}">
        <p14:creationId xmlns:p14="http://schemas.microsoft.com/office/powerpoint/2010/main" val="3509735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6F6"/>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66C10367-ADE2-F345-9CA5-A2B3254AF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5661"/>
            <a:ext cx="947672" cy="1086807"/>
          </a:xfrm>
          <a:prstGeom prst="rect">
            <a:avLst/>
          </a:prstGeom>
        </p:spPr>
      </p:pic>
      <p:sp>
        <p:nvSpPr>
          <p:cNvPr id="78" name="Rectangle 77">
            <a:extLst>
              <a:ext uri="{FF2B5EF4-FFF2-40B4-BE49-F238E27FC236}">
                <a16:creationId xmlns:a16="http://schemas.microsoft.com/office/drawing/2014/main" id="{4B05A0D9-9D11-AF4B-9E18-78AD9F0870EB}"/>
              </a:ext>
            </a:extLst>
          </p:cNvPr>
          <p:cNvSpPr/>
          <p:nvPr/>
        </p:nvSpPr>
        <p:spPr>
          <a:xfrm>
            <a:off x="967876" y="-602"/>
            <a:ext cx="11224124" cy="1077641"/>
          </a:xfrm>
          <a:prstGeom prst="rect">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66722" y="-21987"/>
            <a:ext cx="11118186" cy="989823"/>
          </a:xfrm>
          <a:prstGeom prst="rect">
            <a:avLst/>
          </a:prstGeom>
          <a:noFill/>
        </p:spPr>
        <p:txBody>
          <a:bodyPr wrap="square" rtlCol="0">
            <a:spAutoFit/>
          </a:bodyPr>
          <a:lstStyle/>
          <a:p>
            <a:pPr>
              <a:lnSpc>
                <a:spcPct val="80000"/>
              </a:lnSpc>
            </a:pPr>
            <a:r>
              <a:rPr lang="en-US" sz="3600" b="1" dirty="0">
                <a:solidFill>
                  <a:schemeClr val="bg1"/>
                </a:solidFill>
                <a:latin typeface="Bebas Neue Bold"/>
                <a:cs typeface="Bebas Neue Bold"/>
              </a:rPr>
              <a:t>Improving IO therapy by knocking down myeloid-derived suppressor cells (MDSCs)</a:t>
            </a:r>
            <a:endParaRPr lang="en-US" sz="3600" dirty="0">
              <a:solidFill>
                <a:schemeClr val="bg1"/>
              </a:solidFill>
            </a:endParaRPr>
          </a:p>
        </p:txBody>
      </p:sp>
      <p:sp>
        <p:nvSpPr>
          <p:cNvPr id="30" name="Plus Sign 29">
            <a:extLst>
              <a:ext uri="{FF2B5EF4-FFF2-40B4-BE49-F238E27FC236}">
                <a16:creationId xmlns:a16="http://schemas.microsoft.com/office/drawing/2014/main" id="{491D3F89-5B04-4021-87F4-D7463DBBCC04}"/>
              </a:ext>
            </a:extLst>
          </p:cNvPr>
          <p:cNvSpPr/>
          <p:nvPr/>
        </p:nvSpPr>
        <p:spPr>
          <a:xfrm>
            <a:off x="5840730" y="1438546"/>
            <a:ext cx="438150" cy="4768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6C286D-E7FC-4205-A11F-11067E7A7ECA}"/>
              </a:ext>
            </a:extLst>
          </p:cNvPr>
          <p:cNvSpPr/>
          <p:nvPr/>
        </p:nvSpPr>
        <p:spPr>
          <a:xfrm>
            <a:off x="187025" y="5898770"/>
            <a:ext cx="11745559" cy="6553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Synergistic mechanisms between current IO drugs and newly discovered drugs</a:t>
            </a:r>
          </a:p>
        </p:txBody>
      </p:sp>
      <p:pic>
        <p:nvPicPr>
          <p:cNvPr id="14" name="Picture 13">
            <a:extLst>
              <a:ext uri="{FF2B5EF4-FFF2-40B4-BE49-F238E27FC236}">
                <a16:creationId xmlns:a16="http://schemas.microsoft.com/office/drawing/2014/main" id="{2738CA22-CB2B-8249-9598-FC012836BE2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07" b="95393" l="9783" r="89946">
                        <a14:foregroundMark x1="39266" y1="60705" x2="39266" y2="60705"/>
                        <a14:foregroundMark x1="44158" y1="59079" x2="44158" y2="59079"/>
                        <a14:foregroundMark x1="48370" y1="57182" x2="48370" y2="57182"/>
                        <a14:foregroundMark x1="50272" y1="51220" x2="50272" y2="51220"/>
                        <a14:foregroundMark x1="49728" y1="41734" x2="49728" y2="41734"/>
                        <a14:foregroundMark x1="47962" y1="36314" x2="47962" y2="36314"/>
                        <a14:foregroundMark x1="45924" y1="37127" x2="45924" y2="37127"/>
                        <a14:foregroundMark x1="44565" y1="36585" x2="44565" y2="36585"/>
                        <a14:foregroundMark x1="43750" y1="36314" x2="43750" y2="36314"/>
                        <a14:foregroundMark x1="41712" y1="38753" x2="41712" y2="38753"/>
                        <a14:foregroundMark x1="40353" y1="41734" x2="40353" y2="41734"/>
                        <a14:foregroundMark x1="39402" y1="44986" x2="39402" y2="44986"/>
                        <a14:foregroundMark x1="38587" y1="48238" x2="38587" y2="48238"/>
                        <a14:foregroundMark x1="37500" y1="51491" x2="37500" y2="51491"/>
                        <a14:foregroundMark x1="39538" y1="53659" x2="39538" y2="53659"/>
                        <a14:foregroundMark x1="39402" y1="58266" x2="39402" y2="58266"/>
                        <a14:foregroundMark x1="40082" y1="62060" x2="40082" y2="62060"/>
                        <a14:foregroundMark x1="41984" y1="62873" x2="41984" y2="62873"/>
                        <a14:foregroundMark x1="43886" y1="63686" x2="43886" y2="63686"/>
                        <a14:foregroundMark x1="46332" y1="62873" x2="46332" y2="62873"/>
                        <a14:foregroundMark x1="48370" y1="62873" x2="48370" y2="62873"/>
                        <a14:foregroundMark x1="49728" y1="60976" x2="49728" y2="60976"/>
                        <a14:foregroundMark x1="50136" y1="55556" x2="50136" y2="55556"/>
                        <a14:foregroundMark x1="50679" y1="48238" x2="50679" y2="48238"/>
                        <a14:foregroundMark x1="50136" y1="46070" x2="50136" y2="46070"/>
                        <a14:foregroundMark x1="44565" y1="49322" x2="44565" y2="49322"/>
                        <a14:foregroundMark x1="41576" y1="47967" x2="41576" y2="47967"/>
                        <a14:foregroundMark x1="44429" y1="49322" x2="44429" y2="49322"/>
                        <a14:foregroundMark x1="45788" y1="48509" x2="45788" y2="48509"/>
                        <a14:foregroundMark x1="41168" y1="48238" x2="41168" y2="48238"/>
                        <a14:foregroundMark x1="42120" y1="47696" x2="42120" y2="47696"/>
                        <a14:foregroundMark x1="43071" y1="47967" x2="43071" y2="47967"/>
                        <a14:foregroundMark x1="46060" y1="49051" x2="46060" y2="49051"/>
                        <a14:foregroundMark x1="46603" y1="48780" x2="46603" y2="48780"/>
                        <a14:foregroundMark x1="46060" y1="46883" x2="46060" y2="46883"/>
                        <a14:foregroundMark x1="46603" y1="47154" x2="46603" y2="47154"/>
                        <a14:foregroundMark x1="47418" y1="48509" x2="47418" y2="48509"/>
                        <a14:foregroundMark x1="49185" y1="47967" x2="49185" y2="47967"/>
                        <a14:foregroundMark x1="48234" y1="48780" x2="48234" y2="48780"/>
                        <a14:foregroundMark x1="48777" y1="51491" x2="48777" y2="51491"/>
                        <a14:foregroundMark x1="29484" y1="84824" x2="29484" y2="84824"/>
                        <a14:foregroundMark x1="29076" y1="82656" x2="29076" y2="82656"/>
                        <a14:foregroundMark x1="29620" y1="82656" x2="29620" y2="82656"/>
                        <a14:foregroundMark x1="30707" y1="83469" x2="30707" y2="83469"/>
                        <a14:foregroundMark x1="29348" y1="85908" x2="29348" y2="85908"/>
                        <a14:foregroundMark x1="29891" y1="85637" x2="29891" y2="85637"/>
                        <a14:foregroundMark x1="30978" y1="86179" x2="30978" y2="86179"/>
                        <a14:foregroundMark x1="32065" y1="86721" x2="32065" y2="86721"/>
                        <a14:foregroundMark x1="31658" y1="85908" x2="31658" y2="85908"/>
                        <a14:foregroundMark x1="31793" y1="84824" x2="31793" y2="84824"/>
                        <a14:foregroundMark x1="32201" y1="86179" x2="32201" y2="86179"/>
                        <a14:foregroundMark x1="33696" y1="86179" x2="33696" y2="86179"/>
                        <a14:foregroundMark x1="32473" y1="86450" x2="32473" y2="86450"/>
                        <a14:foregroundMark x1="34239" y1="86721" x2="34239" y2="86721"/>
                        <a14:foregroundMark x1="62908" y1="73713" x2="62908" y2="73713"/>
                        <a14:foregroundMark x1="63043" y1="71816" x2="63043" y2="71816"/>
                        <a14:foregroundMark x1="63043" y1="69106" x2="63043" y2="69106"/>
                        <a14:foregroundMark x1="63043" y1="71816" x2="63043" y2="71816"/>
                        <a14:foregroundMark x1="63179" y1="72900" x2="63179" y2="72900"/>
                        <a14:foregroundMark x1="63179" y1="70461" x2="63179" y2="70461"/>
                        <a14:foregroundMark x1="63315" y1="72358" x2="63315" y2="72358"/>
                        <a14:foregroundMark x1="63451" y1="71545" x2="63451" y2="71545"/>
                        <a14:foregroundMark x1="63451" y1="70732" x2="63451" y2="70732"/>
                        <a14:foregroundMark x1="63451" y1="72629" x2="63451" y2="72629"/>
                        <a14:foregroundMark x1="63179" y1="69377" x2="63179" y2="69377"/>
                        <a14:foregroundMark x1="68614" y1="55827" x2="68614" y2="55827"/>
                        <a14:foregroundMark x1="70516" y1="55285" x2="70516" y2="55285"/>
                        <a14:foregroundMark x1="75136" y1="53930" x2="75136" y2="53930"/>
                        <a14:foregroundMark x1="75272" y1="52033" x2="75272" y2="52033"/>
                        <a14:foregroundMark x1="74592" y1="50407" x2="74592" y2="50407"/>
                        <a14:foregroundMark x1="75408" y1="50407" x2="75408" y2="50407"/>
                        <a14:foregroundMark x1="73641" y1="49864" x2="73641" y2="49864"/>
                        <a14:foregroundMark x1="71875" y1="50407" x2="71875" y2="50407"/>
                        <a14:foregroundMark x1="70516" y1="49051" x2="70516" y2="49051"/>
                        <a14:foregroundMark x1="70516" y1="51762" x2="70516" y2="51762"/>
                        <a14:foregroundMark x1="73234" y1="53388" x2="73234" y2="53388"/>
                        <a14:foregroundMark x1="70245" y1="52575" x2="70245" y2="52575"/>
                        <a14:foregroundMark x1="42663" y1="58808" x2="42663" y2="58808"/>
                        <a14:foregroundMark x1="42527" y1="53930" x2="42527" y2="53930"/>
                        <a14:foregroundMark x1="22826" y1="39566" x2="22826" y2="39566"/>
                        <a14:foregroundMark x1="22011" y1="46341" x2="22011" y2="46341"/>
                        <a14:foregroundMark x1="22690" y1="49051" x2="22690" y2="49051"/>
                        <a14:foregroundMark x1="23234" y1="56369" x2="23234" y2="56369"/>
                        <a14:foregroundMark x1="22962" y1="58808" x2="22962" y2="58808"/>
                        <a14:foregroundMark x1="25815" y1="67209" x2="25815" y2="67209"/>
                        <a14:foregroundMark x1="23777" y1="63686" x2="23777" y2="63686"/>
                        <a14:foregroundMark x1="22826" y1="61518" x2="22826" y2="61518"/>
                        <a14:foregroundMark x1="25543" y1="70190" x2="25543" y2="70190"/>
                        <a14:foregroundMark x1="25815" y1="72900" x2="25815" y2="72900"/>
                        <a14:foregroundMark x1="26087" y1="76152" x2="26087" y2="76152"/>
                        <a14:foregroundMark x1="25815" y1="74255" x2="25815" y2="74255"/>
                        <a14:foregroundMark x1="26359" y1="79133" x2="26359" y2="79133"/>
                        <a14:foregroundMark x1="25000" y1="81843" x2="25000" y2="81843"/>
                        <a14:foregroundMark x1="23913" y1="84824" x2="23913" y2="84824"/>
                        <a14:foregroundMark x1="22826" y1="87263" x2="22826" y2="87263"/>
                        <a14:foregroundMark x1="21332" y1="89431" x2="21332" y2="89431"/>
                        <a14:foregroundMark x1="21332" y1="88889" x2="21332" y2="88889"/>
                        <a14:foregroundMark x1="21875" y1="91599" x2="21875" y2="91599"/>
                        <a14:foregroundMark x1="22554" y1="90244" x2="22554" y2="90244"/>
                        <a14:foregroundMark x1="23641" y1="87805" x2="23641" y2="87805"/>
                        <a14:foregroundMark x1="24457" y1="86721" x2="24457" y2="86721"/>
                        <a14:foregroundMark x1="25815" y1="84824" x2="25815" y2="84824"/>
                        <a14:foregroundMark x1="27038" y1="83469" x2="27038" y2="83469"/>
                        <a14:foregroundMark x1="34647" y1="88076" x2="34647" y2="88076"/>
                        <a14:foregroundMark x1="36141" y1="88889" x2="36141" y2="88889"/>
                        <a14:foregroundMark x1="37772" y1="88076" x2="37772" y2="88076"/>
                        <a14:foregroundMark x1="38995" y1="88889" x2="38995" y2="88889"/>
                        <a14:foregroundMark x1="38587" y1="87263" x2="38587" y2="87263"/>
                        <a14:foregroundMark x1="40625" y1="89431" x2="40625" y2="89431"/>
                        <a14:foregroundMark x1="41984" y1="90244" x2="41984" y2="90244"/>
                        <a14:foregroundMark x1="44565" y1="93496" x2="44565" y2="93496"/>
                        <a14:foregroundMark x1="48913" y1="93496" x2="48913" y2="93496"/>
                        <a14:foregroundMark x1="50543" y1="92412" x2="50543" y2="92412"/>
                        <a14:foregroundMark x1="51495" y1="88889" x2="51495" y2="88889"/>
                        <a14:foregroundMark x1="52310" y1="88076" x2="52310" y2="88076"/>
                        <a14:foregroundMark x1="55571" y1="86179" x2="55571" y2="86179"/>
                        <a14:foregroundMark x1="56250" y1="83740" x2="56250" y2="83740"/>
                        <a14:foregroundMark x1="56658" y1="81843" x2="56658" y2="81843"/>
                        <a14:foregroundMark x1="59511" y1="81572" x2="59511" y2="81572"/>
                        <a14:foregroundMark x1="60734" y1="79675" x2="60734" y2="79675"/>
                        <a14:foregroundMark x1="62500" y1="75610" x2="62500" y2="75610"/>
                        <a14:foregroundMark x1="63723" y1="72629" x2="63723" y2="72629"/>
                        <a14:foregroundMark x1="63723" y1="68564" x2="63723" y2="68564"/>
                        <a14:foregroundMark x1="65217" y1="64499" x2="65217" y2="64499"/>
                        <a14:foregroundMark x1="66712" y1="61247" x2="66712" y2="61247"/>
                        <a14:foregroundMark x1="68614" y1="59079" x2="68614" y2="59079"/>
                        <a14:foregroundMark x1="68886" y1="54472" x2="68886" y2="54472"/>
                        <a14:foregroundMark x1="68886" y1="51762" x2="68886" y2="51762"/>
                        <a14:foregroundMark x1="68886" y1="49051" x2="68886" y2="49051"/>
                        <a14:foregroundMark x1="67935" y1="46070" x2="67935" y2="46070"/>
                        <a14:foregroundMark x1="68342" y1="47154" x2="68342" y2="47154"/>
                        <a14:foregroundMark x1="66304" y1="45257" x2="66304" y2="45257"/>
                        <a14:foregroundMark x1="68342" y1="47967" x2="68342" y2="47967"/>
                        <a14:foregroundMark x1="68750" y1="47696" x2="68750" y2="47696"/>
                        <a14:foregroundMark x1="65897" y1="44715" x2="65897" y2="44715"/>
                        <a14:foregroundMark x1="65897" y1="41192" x2="65897" y2="41192"/>
                        <a14:foregroundMark x1="65082" y1="37669" x2="65082" y2="37669"/>
                        <a14:foregroundMark x1="63859" y1="36314" x2="63859" y2="36314"/>
                        <a14:foregroundMark x1="63995" y1="34146" x2="63995" y2="34146"/>
                        <a14:foregroundMark x1="63995" y1="31978" x2="63995" y2="31978"/>
                        <a14:foregroundMark x1="63995" y1="30894" x2="63995" y2="30894"/>
                        <a14:foregroundMark x1="63995" y1="29539" x2="63995" y2="29539"/>
                        <a14:foregroundMark x1="63723" y1="26287" x2="63723" y2="26287"/>
                        <a14:foregroundMark x1="62500" y1="24390" x2="62500" y2="24390"/>
                        <a14:foregroundMark x1="62772" y1="23577" x2="62772" y2="23577"/>
                        <a14:foregroundMark x1="60734" y1="20325" x2="60734" y2="20325"/>
                        <a14:foregroundMark x1="58967" y1="20596" x2="58967" y2="20596"/>
                        <a14:foregroundMark x1="57201" y1="19241" x2="57201" y2="19241"/>
                        <a14:foregroundMark x1="54755" y1="15176" x2="54755" y2="15176"/>
                        <a14:foregroundMark x1="53940" y1="10569" x2="53940" y2="10569"/>
                        <a14:foregroundMark x1="51902" y1="7317" x2="51902" y2="7317"/>
                        <a14:foregroundMark x1="49185" y1="6504" x2="49185" y2="6504"/>
                        <a14:foregroundMark x1="46603" y1="7859" x2="46603" y2="7859"/>
                        <a14:foregroundMark x1="46739" y1="7588" x2="46739" y2="7588"/>
                        <a14:foregroundMark x1="44565" y1="7588" x2="44565" y2="7588"/>
                        <a14:foregroundMark x1="42120" y1="9214" x2="42120" y2="9214"/>
                        <a14:foregroundMark x1="40082" y1="8672" x2="40082" y2="8672"/>
                        <a14:foregroundMark x1="40082" y1="10027" x2="40082" y2="10027"/>
                        <a14:foregroundMark x1="40625" y1="12466" x2="40625" y2="12466"/>
                        <a14:foregroundMark x1="38723" y1="15447" x2="38723" y2="15447"/>
                        <a14:foregroundMark x1="38315" y1="18699" x2="38315" y2="18699"/>
                        <a14:foregroundMark x1="35054" y1="20325" x2="35054" y2="20325"/>
                        <a14:foregroundMark x1="32745" y1="19783" x2="32745" y2="19783"/>
                        <a14:foregroundMark x1="33967" y1="19783" x2="33967" y2="19783"/>
                        <a14:foregroundMark x1="35734" y1="19783" x2="35734" y2="19783"/>
                        <a14:foregroundMark x1="31522" y1="22493" x2="31522" y2="22493"/>
                        <a14:foregroundMark x1="29620" y1="25203" x2="29620" y2="25203"/>
                        <a14:foregroundMark x1="28804" y1="27913" x2="28804" y2="27913"/>
                        <a14:foregroundMark x1="27446" y1="31165" x2="27446" y2="31165"/>
                        <a14:foregroundMark x1="26630" y1="32791" x2="26630" y2="32791"/>
                        <a14:foregroundMark x1="23913" y1="36585" x2="23913" y2="36585"/>
                        <a14:foregroundMark x1="22962" y1="37398" x2="22962" y2="37398"/>
                        <a14:backgroundMark x1="70516" y1="51762" x2="70516" y2="51762"/>
                        <a14:backgroundMark x1="70380" y1="48780" x2="70380" y2="48780"/>
                        <a14:backgroundMark x1="71060" y1="50136" x2="71060" y2="50136"/>
                        <a14:backgroundMark x1="71603" y1="50949" x2="71603" y2="50949"/>
                        <a14:backgroundMark x1="72554" y1="50407" x2="72554" y2="50407"/>
                        <a14:backgroundMark x1="73234" y1="50407" x2="73234" y2="50407"/>
                        <a14:backgroundMark x1="73098" y1="50136" x2="73098" y2="50136"/>
                        <a14:backgroundMark x1="73913" y1="50407" x2="73913" y2="50407"/>
                        <a14:backgroundMark x1="74728" y1="51220" x2="74728" y2="51220"/>
                        <a14:backgroundMark x1="74864" y1="51220" x2="74864" y2="51220"/>
                        <a14:backgroundMark x1="74864" y1="53117" x2="74864" y2="53117"/>
                        <a14:backgroundMark x1="74864" y1="54472" x2="74864" y2="54472"/>
                        <a14:backgroundMark x1="69701" y1="55827" x2="69701" y2="55827"/>
                        <a14:backgroundMark x1="22418" y1="93225" x2="22418" y2="93225"/>
                        <a14:backgroundMark x1="22962" y1="92141" x2="22962" y2="92141"/>
                        <a14:backgroundMark x1="24864" y1="90244" x2="24864" y2="90244"/>
                        <a14:backgroundMark x1="26495" y1="88889" x2="26495" y2="88889"/>
                        <a14:backgroundMark x1="27989" y1="88076" x2="27989" y2="88076"/>
                        <a14:backgroundMark x1="28533" y1="85908" x2="28533" y2="85908"/>
                        <a14:backgroundMark x1="30842" y1="87263" x2="30842" y2="87263"/>
                        <a14:backgroundMark x1="33152" y1="89160" x2="33152" y2="89160"/>
                        <a14:backgroundMark x1="35054" y1="90786" x2="35054" y2="90786"/>
                        <a14:backgroundMark x1="37772" y1="91599" x2="37772" y2="91599"/>
                        <a14:backgroundMark x1="58016" y1="86721" x2="58016" y2="86721"/>
                        <a14:backgroundMark x1="57745" y1="85095" x2="57745" y2="85095"/>
                        <a14:backgroundMark x1="23913" y1="78591" x2="23913" y2="78591"/>
                        <a14:backgroundMark x1="25000" y1="78591" x2="25000" y2="78591"/>
                        <a14:backgroundMark x1="40353" y1="94309" x2="40353" y2="94309"/>
                        <a14:backgroundMark x1="72283" y1="52304" x2="72283" y2="52304"/>
                        <a14:backgroundMark x1="73370" y1="53388" x2="73370" y2="53388"/>
                        <a14:backgroundMark x1="73098" y1="52033" x2="73098" y2="52033"/>
                        <a14:backgroundMark x1="74185" y1="52575" x2="74185" y2="52575"/>
                        <a14:backgroundMark x1="73234" y1="52846" x2="73234" y2="52846"/>
                        <a14:backgroundMark x1="73234" y1="51220" x2="73234" y2="51220"/>
                        <a14:backgroundMark x1="73777" y1="53659" x2="73777" y2="53659"/>
                        <a14:backgroundMark x1="73777" y1="53388" x2="73777" y2="53388"/>
                        <a14:backgroundMark x1="43478" y1="93496" x2="43478" y2="93496"/>
                        <a14:backgroundMark x1="43750" y1="93496" x2="43750" y2="93496"/>
                        <a14:backgroundMark x1="44701" y1="94309" x2="44701" y2="94309"/>
                        <a14:backgroundMark x1="43342" y1="92954" x2="43342" y2="92954"/>
                        <a14:backgroundMark x1="43071" y1="91870" x2="43071" y2="91870"/>
                        <a14:backgroundMark x1="43071" y1="90244" x2="43071" y2="90244"/>
                        <a14:backgroundMark x1="57880" y1="83469" x2="57880" y2="83469"/>
                        <a14:backgroundMark x1="72554" y1="52846" x2="72554" y2="52846"/>
                        <a14:backgroundMark x1="73505" y1="52304" x2="73505" y2="52304"/>
                        <a14:backgroundMark x1="73370" y1="52304" x2="73370" y2="52304"/>
                        <a14:backgroundMark x1="73370" y1="52304" x2="73370" y2="52304"/>
                        <a14:backgroundMark x1="72826" y1="50407" x2="72826" y2="50407"/>
                        <a14:backgroundMark x1="72826" y1="50407" x2="72826" y2="50407"/>
                        <a14:backgroundMark x1="73098" y1="50136" x2="73098" y2="50136"/>
                        <a14:backgroundMark x1="74457" y1="51220" x2="74457" y2="51220"/>
                        <a14:backgroundMark x1="75000" y1="51220" x2="75000" y2="51220"/>
                        <a14:backgroundMark x1="75136" y1="50949" x2="75136" y2="50949"/>
                        <a14:backgroundMark x1="75272" y1="50407" x2="75272" y2="50407"/>
                        <a14:backgroundMark x1="74728" y1="53388" x2="74728" y2="53388"/>
                        <a14:backgroundMark x1="74321" y1="55014" x2="74321" y2="55014"/>
                        <a14:backgroundMark x1="24457" y1="33604" x2="24457" y2="33604"/>
                        <a14:backgroundMark x1="25136" y1="31978" x2="25136" y2="31978"/>
                        <a14:backgroundMark x1="26223" y1="30081" x2="26223" y2="30081"/>
                        <a14:backgroundMark x1="27446" y1="28184" x2="27446" y2="28184"/>
                        <a14:backgroundMark x1="75000" y1="51491" x2="75000" y2="51491"/>
                        <a14:backgroundMark x1="74864" y1="52575" x2="74864" y2="52575"/>
                        <a14:backgroundMark x1="75000" y1="52575" x2="75000" y2="52575"/>
                        <a14:backgroundMark x1="75136" y1="53388" x2="75136" y2="53388"/>
                        <a14:backgroundMark x1="65897" y1="63415" x2="65897" y2="63415"/>
                      </a14:backgroundRemoval>
                    </a14:imgEffect>
                  </a14:imgLayer>
                </a14:imgProps>
              </a:ext>
            </a:extLst>
          </a:blip>
          <a:stretch>
            <a:fillRect/>
          </a:stretch>
        </p:blipFill>
        <p:spPr>
          <a:xfrm>
            <a:off x="1885725" y="1892200"/>
            <a:ext cx="8243061" cy="4132730"/>
          </a:xfrm>
          <a:prstGeom prst="rect">
            <a:avLst/>
          </a:prstGeom>
        </p:spPr>
      </p:pic>
      <p:sp>
        <p:nvSpPr>
          <p:cNvPr id="4" name="Rectangle 3">
            <a:extLst>
              <a:ext uri="{FF2B5EF4-FFF2-40B4-BE49-F238E27FC236}">
                <a16:creationId xmlns:a16="http://schemas.microsoft.com/office/drawing/2014/main" id="{6F45D9CE-42D3-9D48-8AC1-8269B6E27CED}"/>
              </a:ext>
            </a:extLst>
          </p:cNvPr>
          <p:cNvSpPr/>
          <p:nvPr/>
        </p:nvSpPr>
        <p:spPr>
          <a:xfrm>
            <a:off x="7661568" y="3838605"/>
            <a:ext cx="590771" cy="306043"/>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70838B-35D9-D84D-AA5C-6C616E2E1892}"/>
              </a:ext>
            </a:extLst>
          </p:cNvPr>
          <p:cNvSpPr txBox="1"/>
          <p:nvPr/>
        </p:nvSpPr>
        <p:spPr>
          <a:xfrm>
            <a:off x="7530660" y="3784958"/>
            <a:ext cx="767766" cy="37200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Tregs</a:t>
            </a:r>
          </a:p>
        </p:txBody>
      </p:sp>
      <p:sp>
        <p:nvSpPr>
          <p:cNvPr id="17" name="TextBox 16">
            <a:extLst>
              <a:ext uri="{FF2B5EF4-FFF2-40B4-BE49-F238E27FC236}">
                <a16:creationId xmlns:a16="http://schemas.microsoft.com/office/drawing/2014/main" id="{ED1D8CC4-1697-6F44-B4C9-67BD03092E92}"/>
              </a:ext>
            </a:extLst>
          </p:cNvPr>
          <p:cNvSpPr txBox="1"/>
          <p:nvPr/>
        </p:nvSpPr>
        <p:spPr>
          <a:xfrm>
            <a:off x="3001560" y="2707371"/>
            <a:ext cx="1368965" cy="369333"/>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CD8 T cells</a:t>
            </a:r>
          </a:p>
        </p:txBody>
      </p:sp>
      <p:sp>
        <p:nvSpPr>
          <p:cNvPr id="20" name="TextBox 19">
            <a:extLst>
              <a:ext uri="{FF2B5EF4-FFF2-40B4-BE49-F238E27FC236}">
                <a16:creationId xmlns:a16="http://schemas.microsoft.com/office/drawing/2014/main" id="{C46C5413-9B1B-2941-A978-E54B3D96FC39}"/>
              </a:ext>
            </a:extLst>
          </p:cNvPr>
          <p:cNvSpPr txBox="1"/>
          <p:nvPr/>
        </p:nvSpPr>
        <p:spPr>
          <a:xfrm>
            <a:off x="974943" y="841769"/>
            <a:ext cx="1215397" cy="294248"/>
          </a:xfrm>
          <a:prstGeom prst="rect">
            <a:avLst/>
          </a:prstGeom>
          <a:noFill/>
        </p:spPr>
        <p:txBody>
          <a:bodyPr wrap="none" rtlCol="0">
            <a:spAutoFit/>
          </a:bodyPr>
          <a:lstStyle/>
          <a:p>
            <a:pPr>
              <a:lnSpc>
                <a:spcPct val="80000"/>
              </a:lnSpc>
            </a:pPr>
            <a:r>
              <a:rPr lang="en-US" sz="1600" dirty="0">
                <a:solidFill>
                  <a:schemeClr val="bg1"/>
                </a:solidFill>
                <a:latin typeface="Lato Light"/>
                <a:cs typeface="Lato Light"/>
              </a:rPr>
              <a:t>The solution</a:t>
            </a:r>
          </a:p>
        </p:txBody>
      </p:sp>
      <p:cxnSp>
        <p:nvCxnSpPr>
          <p:cNvPr id="21" name="Straight Arrow Connector 20">
            <a:extLst>
              <a:ext uri="{FF2B5EF4-FFF2-40B4-BE49-F238E27FC236}">
                <a16:creationId xmlns:a16="http://schemas.microsoft.com/office/drawing/2014/main" id="{1E13AA13-7764-9842-9A32-ADEDD944B328}"/>
              </a:ext>
            </a:extLst>
          </p:cNvPr>
          <p:cNvCxnSpPr>
            <a:cxnSpLocks/>
          </p:cNvCxnSpPr>
          <p:nvPr/>
        </p:nvCxnSpPr>
        <p:spPr>
          <a:xfrm flipH="1">
            <a:off x="6222926" y="1855141"/>
            <a:ext cx="2877283" cy="17493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C2BDFF8-7C9D-4198-945F-577F34EB8B5B}"/>
              </a:ext>
            </a:extLst>
          </p:cNvPr>
          <p:cNvSpPr/>
          <p:nvPr/>
        </p:nvSpPr>
        <p:spPr>
          <a:xfrm>
            <a:off x="6633613" y="1271885"/>
            <a:ext cx="4986887" cy="8363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Inhibit the action of </a:t>
            </a:r>
          </a:p>
          <a:p>
            <a:pPr algn="ctr"/>
            <a:r>
              <a:rPr lang="en-US" sz="2400" b="1" dirty="0">
                <a:solidFill>
                  <a:schemeClr val="tx1"/>
                </a:solidFill>
              </a:rPr>
              <a:t>immuno-suppressive cells</a:t>
            </a:r>
          </a:p>
        </p:txBody>
      </p:sp>
      <p:cxnSp>
        <p:nvCxnSpPr>
          <p:cNvPr id="22" name="Straight Arrow Connector 21">
            <a:extLst>
              <a:ext uri="{FF2B5EF4-FFF2-40B4-BE49-F238E27FC236}">
                <a16:creationId xmlns:a16="http://schemas.microsoft.com/office/drawing/2014/main" id="{635AF836-76B5-5341-9D57-8659215D83B6}"/>
              </a:ext>
            </a:extLst>
          </p:cNvPr>
          <p:cNvCxnSpPr>
            <a:cxnSpLocks/>
          </p:cNvCxnSpPr>
          <p:nvPr/>
        </p:nvCxnSpPr>
        <p:spPr>
          <a:xfrm>
            <a:off x="2908300" y="1944152"/>
            <a:ext cx="1497485" cy="89302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9DEAB1D-A9E9-48CE-AE08-DD3687803962}"/>
              </a:ext>
            </a:extLst>
          </p:cNvPr>
          <p:cNvSpPr/>
          <p:nvPr/>
        </p:nvSpPr>
        <p:spPr>
          <a:xfrm>
            <a:off x="85865" y="1286146"/>
            <a:ext cx="5254792" cy="8220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Current IO to stimulate T cells</a:t>
            </a:r>
          </a:p>
        </p:txBody>
      </p:sp>
    </p:spTree>
    <p:extLst>
      <p:ext uri="{BB962C8B-B14F-4D97-AF65-F5344CB8AC3E}">
        <p14:creationId xmlns:p14="http://schemas.microsoft.com/office/powerpoint/2010/main" val="279174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E8D5EBEA-C65D-481F-B853-6CEC553E038D}"/>
              </a:ext>
            </a:extLst>
          </p:cNvPr>
          <p:cNvGraphicFramePr>
            <a:graphicFrameLocks noChangeAspect="1"/>
          </p:cNvGraphicFramePr>
          <p:nvPr>
            <p:custDataLst>
              <p:tags r:id="rId2"/>
            </p:custDataLst>
            <p:extLst>
              <p:ext uri="{D42A27DB-BD31-4B8C-83A1-F6EECF244321}">
                <p14:modId xmlns:p14="http://schemas.microsoft.com/office/powerpoint/2010/main" val="3995381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 name="think-cell Slide" r:id="rId5" imgW="415" imgH="416" progId="TCLayout.ActiveDocument.1">
                  <p:embed/>
                </p:oleObj>
              </mc:Choice>
              <mc:Fallback>
                <p:oleObj name="think-cell Slide"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1336FF14-2567-A640-A5F8-874BBB3827B3}"/>
              </a:ext>
            </a:extLst>
          </p:cNvPr>
          <p:cNvPicPr>
            <a:picLocks noChangeAspect="1"/>
          </p:cNvPicPr>
          <p:nvPr/>
        </p:nvPicPr>
        <p:blipFill rotWithShape="1">
          <a:blip r:embed="rId7"/>
          <a:srcRect l="-3652" t="-719" r="14452" b="719"/>
          <a:stretch/>
        </p:blipFill>
        <p:spPr>
          <a:xfrm>
            <a:off x="3991069" y="1457062"/>
            <a:ext cx="7861842" cy="4418871"/>
          </a:xfrm>
          <a:prstGeom prst="rect">
            <a:avLst/>
          </a:prstGeom>
        </p:spPr>
      </p:pic>
      <p:pic>
        <p:nvPicPr>
          <p:cNvPr id="77" name="Picture 76">
            <a:extLst>
              <a:ext uri="{FF2B5EF4-FFF2-40B4-BE49-F238E27FC236}">
                <a16:creationId xmlns:a16="http://schemas.microsoft.com/office/drawing/2014/main" id="{66C10367-ADE2-F345-9CA5-A2B3254AF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 y="-5661"/>
            <a:ext cx="947672" cy="1086807"/>
          </a:xfrm>
          <a:prstGeom prst="rect">
            <a:avLst/>
          </a:prstGeom>
        </p:spPr>
      </p:pic>
      <p:sp>
        <p:nvSpPr>
          <p:cNvPr id="78" name="Rectangle 77">
            <a:extLst>
              <a:ext uri="{FF2B5EF4-FFF2-40B4-BE49-F238E27FC236}">
                <a16:creationId xmlns:a16="http://schemas.microsoft.com/office/drawing/2014/main" id="{4B05A0D9-9D11-AF4B-9E18-78AD9F0870EB}"/>
              </a:ext>
            </a:extLst>
          </p:cNvPr>
          <p:cNvSpPr/>
          <p:nvPr/>
        </p:nvSpPr>
        <p:spPr>
          <a:xfrm>
            <a:off x="967876" y="-602"/>
            <a:ext cx="11224124" cy="1077641"/>
          </a:xfrm>
          <a:prstGeom prst="rect">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5190" y="-26670"/>
            <a:ext cx="10816872" cy="989823"/>
          </a:xfrm>
          <a:prstGeom prst="rect">
            <a:avLst/>
          </a:prstGeom>
          <a:noFill/>
        </p:spPr>
        <p:txBody>
          <a:bodyPr wrap="square" rtlCol="0">
            <a:spAutoFit/>
          </a:bodyPr>
          <a:lstStyle/>
          <a:p>
            <a:pPr>
              <a:lnSpc>
                <a:spcPct val="80000"/>
              </a:lnSpc>
            </a:pPr>
            <a:r>
              <a:rPr lang="en-US" sz="3600" b="1" dirty="0">
                <a:solidFill>
                  <a:schemeClr val="bg1"/>
                </a:solidFill>
                <a:latin typeface="Bebas Neue Bold"/>
                <a:cs typeface="Bebas Neue Bold"/>
              </a:rPr>
              <a:t>Our Approach: Targeting myeloid cells by neutralizing G-CSF to improve anti-cancer immune responses</a:t>
            </a:r>
          </a:p>
        </p:txBody>
      </p:sp>
      <p:grpSp>
        <p:nvGrpSpPr>
          <p:cNvPr id="7" name="Group 6">
            <a:extLst>
              <a:ext uri="{FF2B5EF4-FFF2-40B4-BE49-F238E27FC236}">
                <a16:creationId xmlns:a16="http://schemas.microsoft.com/office/drawing/2014/main" id="{D98EBD83-65ED-D04D-B736-A633787CF2D5}"/>
              </a:ext>
            </a:extLst>
          </p:cNvPr>
          <p:cNvGrpSpPr/>
          <p:nvPr/>
        </p:nvGrpSpPr>
        <p:grpSpPr>
          <a:xfrm>
            <a:off x="4425408" y="3125123"/>
            <a:ext cx="3499695" cy="2505632"/>
            <a:chOff x="1282158" y="3388013"/>
            <a:chExt cx="3499695" cy="2505632"/>
          </a:xfrm>
        </p:grpSpPr>
        <p:grpSp>
          <p:nvGrpSpPr>
            <p:cNvPr id="20" name="Group 19">
              <a:extLst>
                <a:ext uri="{FF2B5EF4-FFF2-40B4-BE49-F238E27FC236}">
                  <a16:creationId xmlns:a16="http://schemas.microsoft.com/office/drawing/2014/main" id="{78C5F06B-A79F-984F-A3E2-9DD4BCDA4D7B}"/>
                </a:ext>
              </a:extLst>
            </p:cNvPr>
            <p:cNvGrpSpPr/>
            <p:nvPr/>
          </p:nvGrpSpPr>
          <p:grpSpPr>
            <a:xfrm>
              <a:off x="2541740" y="4909146"/>
              <a:ext cx="503224" cy="611708"/>
              <a:chOff x="3469908" y="4816443"/>
              <a:chExt cx="552261" cy="633743"/>
            </a:xfrm>
          </p:grpSpPr>
          <p:sp>
            <p:nvSpPr>
              <p:cNvPr id="24" name="Oval 23">
                <a:extLst>
                  <a:ext uri="{FF2B5EF4-FFF2-40B4-BE49-F238E27FC236}">
                    <a16:creationId xmlns:a16="http://schemas.microsoft.com/office/drawing/2014/main" id="{2A5EC78D-B916-7C48-8D1F-19182498B54D}"/>
                  </a:ext>
                </a:extLst>
              </p:cNvPr>
              <p:cNvSpPr/>
              <p:nvPr/>
            </p:nvSpPr>
            <p:spPr>
              <a:xfrm rot="2059783">
                <a:off x="3469908" y="4816443"/>
                <a:ext cx="552261" cy="633743"/>
              </a:xfrm>
              <a:prstGeom prst="ellipse">
                <a:avLst/>
              </a:prstGeom>
              <a:solidFill>
                <a:srgbClr val="75B0B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3F05446-1E51-3645-9C1D-D49EE8453A44}"/>
                  </a:ext>
                </a:extLst>
              </p:cNvPr>
              <p:cNvSpPr/>
              <p:nvPr/>
            </p:nvSpPr>
            <p:spPr>
              <a:xfrm rot="2059783">
                <a:off x="3613260" y="4969498"/>
                <a:ext cx="268761" cy="270232"/>
              </a:xfrm>
              <a:prstGeom prst="ellipse">
                <a:avLst/>
              </a:prstGeom>
              <a:solidFill>
                <a:srgbClr val="5BA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8838F1B6-B510-BC44-8B35-D11207BE6F94}"/>
                </a:ext>
              </a:extLst>
            </p:cNvPr>
            <p:cNvSpPr txBox="1"/>
            <p:nvPr/>
          </p:nvSpPr>
          <p:spPr>
            <a:xfrm>
              <a:off x="2265119" y="5493536"/>
              <a:ext cx="941283" cy="40010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MDSC</a:t>
              </a:r>
            </a:p>
          </p:txBody>
        </p:sp>
        <p:grpSp>
          <p:nvGrpSpPr>
            <p:cNvPr id="6" name="Group 5">
              <a:extLst>
                <a:ext uri="{FF2B5EF4-FFF2-40B4-BE49-F238E27FC236}">
                  <a16:creationId xmlns:a16="http://schemas.microsoft.com/office/drawing/2014/main" id="{5EC77D31-3A33-3E44-945D-B48B0A1137FB}"/>
                </a:ext>
              </a:extLst>
            </p:cNvPr>
            <p:cNvGrpSpPr/>
            <p:nvPr/>
          </p:nvGrpSpPr>
          <p:grpSpPr>
            <a:xfrm>
              <a:off x="1282158" y="3388013"/>
              <a:ext cx="3499695" cy="2032342"/>
              <a:chOff x="1282158" y="3388013"/>
              <a:chExt cx="3499695" cy="2032342"/>
            </a:xfrm>
          </p:grpSpPr>
          <p:sp>
            <p:nvSpPr>
              <p:cNvPr id="22" name="TextBox 21">
                <a:extLst>
                  <a:ext uri="{FF2B5EF4-FFF2-40B4-BE49-F238E27FC236}">
                    <a16:creationId xmlns:a16="http://schemas.microsoft.com/office/drawing/2014/main" id="{22B87A9D-E1C2-A245-81E9-C63D5ED5F7ED}"/>
                  </a:ext>
                </a:extLst>
              </p:cNvPr>
              <p:cNvSpPr txBox="1"/>
              <p:nvPr/>
            </p:nvSpPr>
            <p:spPr>
              <a:xfrm>
                <a:off x="1282158" y="4413145"/>
                <a:ext cx="982961" cy="40010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G-CSF</a:t>
                </a:r>
              </a:p>
            </p:txBody>
          </p:sp>
          <p:pic>
            <p:nvPicPr>
              <p:cNvPr id="2" name="Picture 1">
                <a:extLst>
                  <a:ext uri="{FF2B5EF4-FFF2-40B4-BE49-F238E27FC236}">
                    <a16:creationId xmlns:a16="http://schemas.microsoft.com/office/drawing/2014/main" id="{974F9E6C-69E8-EF4E-93E4-FE90CD637453}"/>
                  </a:ext>
                </a:extLst>
              </p:cNvPr>
              <p:cNvPicPr>
                <a:picLocks noChangeAspect="1"/>
              </p:cNvPicPr>
              <p:nvPr/>
            </p:nvPicPr>
            <p:blipFill>
              <a:blip r:embed="rId9"/>
              <a:stretch>
                <a:fillRect/>
              </a:stretch>
            </p:blipFill>
            <p:spPr>
              <a:xfrm>
                <a:off x="1683053" y="3388013"/>
                <a:ext cx="1460500" cy="1041400"/>
              </a:xfrm>
              <a:prstGeom prst="rect">
                <a:avLst/>
              </a:prstGeom>
            </p:spPr>
          </p:pic>
          <p:pic>
            <p:nvPicPr>
              <p:cNvPr id="4" name="Picture 3">
                <a:extLst>
                  <a:ext uri="{FF2B5EF4-FFF2-40B4-BE49-F238E27FC236}">
                    <a16:creationId xmlns:a16="http://schemas.microsoft.com/office/drawing/2014/main" id="{36711019-6D0D-F94B-A584-85ACC6ECAA6A}"/>
                  </a:ext>
                </a:extLst>
              </p:cNvPr>
              <p:cNvPicPr>
                <a:picLocks noChangeAspect="1"/>
              </p:cNvPicPr>
              <p:nvPr/>
            </p:nvPicPr>
            <p:blipFill>
              <a:blip r:embed="rId10"/>
              <a:stretch>
                <a:fillRect/>
              </a:stretch>
            </p:blipFill>
            <p:spPr>
              <a:xfrm>
                <a:off x="3143553" y="4418353"/>
                <a:ext cx="1638300" cy="876300"/>
              </a:xfrm>
              <a:prstGeom prst="rect">
                <a:avLst/>
              </a:prstGeom>
            </p:spPr>
          </p:pic>
          <p:pic>
            <p:nvPicPr>
              <p:cNvPr id="5" name="Picture 4">
                <a:extLst>
                  <a:ext uri="{FF2B5EF4-FFF2-40B4-BE49-F238E27FC236}">
                    <a16:creationId xmlns:a16="http://schemas.microsoft.com/office/drawing/2014/main" id="{BB0B1B94-59F9-5644-8DED-B53870925BCE}"/>
                  </a:ext>
                </a:extLst>
              </p:cNvPr>
              <p:cNvPicPr>
                <a:picLocks noChangeAspect="1"/>
              </p:cNvPicPr>
              <p:nvPr/>
            </p:nvPicPr>
            <p:blipFill>
              <a:blip r:embed="rId11"/>
              <a:stretch>
                <a:fillRect/>
              </a:stretch>
            </p:blipFill>
            <p:spPr>
              <a:xfrm rot="3308416">
                <a:off x="1709824" y="4791705"/>
                <a:ext cx="762000" cy="495300"/>
              </a:xfrm>
              <a:prstGeom prst="rect">
                <a:avLst/>
              </a:prstGeom>
            </p:spPr>
          </p:pic>
        </p:grpSp>
      </p:grpSp>
      <p:cxnSp>
        <p:nvCxnSpPr>
          <p:cNvPr id="28" name="Straight Arrow Connector 27">
            <a:extLst>
              <a:ext uri="{FF2B5EF4-FFF2-40B4-BE49-F238E27FC236}">
                <a16:creationId xmlns:a16="http://schemas.microsoft.com/office/drawing/2014/main" id="{048ABB43-1481-4E45-B6EC-24BFBB07F351}"/>
              </a:ext>
            </a:extLst>
          </p:cNvPr>
          <p:cNvCxnSpPr>
            <a:cxnSpLocks/>
            <a:stCxn id="22" idx="3"/>
          </p:cNvCxnSpPr>
          <p:nvPr/>
        </p:nvCxnSpPr>
        <p:spPr>
          <a:xfrm flipV="1">
            <a:off x="5408369" y="4120386"/>
            <a:ext cx="2181151" cy="2299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A8CAB48-B92E-E54F-B0BA-1B45D284665C}"/>
              </a:ext>
            </a:extLst>
          </p:cNvPr>
          <p:cNvGrpSpPr/>
          <p:nvPr/>
        </p:nvGrpSpPr>
        <p:grpSpPr>
          <a:xfrm>
            <a:off x="5134963" y="1588857"/>
            <a:ext cx="3237267" cy="2822289"/>
            <a:chOff x="5134963" y="1588857"/>
            <a:chExt cx="3237267" cy="2822289"/>
          </a:xfrm>
        </p:grpSpPr>
        <p:sp>
          <p:nvSpPr>
            <p:cNvPr id="27" name="Rectangle 26">
              <a:extLst>
                <a:ext uri="{FF2B5EF4-FFF2-40B4-BE49-F238E27FC236}">
                  <a16:creationId xmlns:a16="http://schemas.microsoft.com/office/drawing/2014/main" id="{24BAD90C-0343-46F4-97F5-EED77ACE57B6}"/>
                </a:ext>
              </a:extLst>
            </p:cNvPr>
            <p:cNvSpPr/>
            <p:nvPr/>
          </p:nvSpPr>
          <p:spPr>
            <a:xfrm>
              <a:off x="5134963" y="1588857"/>
              <a:ext cx="3237267" cy="6920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Step 2: </a:t>
              </a:r>
              <a:r>
                <a:rPr lang="en-US" sz="2000" dirty="0">
                  <a:solidFill>
                    <a:schemeClr val="tx1"/>
                  </a:solidFill>
                </a:rPr>
                <a:t>Decreased number and function of MDSC cells</a:t>
              </a:r>
            </a:p>
          </p:txBody>
        </p:sp>
        <p:sp>
          <p:nvSpPr>
            <p:cNvPr id="29" name="Rectangle 28">
              <a:extLst>
                <a:ext uri="{FF2B5EF4-FFF2-40B4-BE49-F238E27FC236}">
                  <a16:creationId xmlns:a16="http://schemas.microsoft.com/office/drawing/2014/main" id="{7D01FEF4-850D-4B9D-BE54-ED404AACBA50}"/>
                </a:ext>
              </a:extLst>
            </p:cNvPr>
            <p:cNvSpPr/>
            <p:nvPr/>
          </p:nvSpPr>
          <p:spPr>
            <a:xfrm>
              <a:off x="5919451" y="4011037"/>
              <a:ext cx="389486" cy="4001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sz="2000" dirty="0">
                <a:solidFill>
                  <a:schemeClr val="tx1"/>
                </a:solidFill>
              </a:endParaRPr>
            </a:p>
          </p:txBody>
        </p:sp>
      </p:grpSp>
      <p:grpSp>
        <p:nvGrpSpPr>
          <p:cNvPr id="12" name="Group 11">
            <a:extLst>
              <a:ext uri="{FF2B5EF4-FFF2-40B4-BE49-F238E27FC236}">
                <a16:creationId xmlns:a16="http://schemas.microsoft.com/office/drawing/2014/main" id="{7C80564F-1BBD-6D43-976C-303C8DE2629B}"/>
              </a:ext>
            </a:extLst>
          </p:cNvPr>
          <p:cNvGrpSpPr/>
          <p:nvPr/>
        </p:nvGrpSpPr>
        <p:grpSpPr>
          <a:xfrm>
            <a:off x="7956872" y="3871292"/>
            <a:ext cx="3872289" cy="1842953"/>
            <a:chOff x="7956872" y="3871292"/>
            <a:chExt cx="3872289" cy="1842953"/>
          </a:xfrm>
        </p:grpSpPr>
        <p:sp>
          <p:nvSpPr>
            <p:cNvPr id="31" name="Rectangle 30">
              <a:extLst>
                <a:ext uri="{FF2B5EF4-FFF2-40B4-BE49-F238E27FC236}">
                  <a16:creationId xmlns:a16="http://schemas.microsoft.com/office/drawing/2014/main" id="{FFAE2DCA-0C2E-4DCC-81F7-40E73A7D1EC3}"/>
                </a:ext>
              </a:extLst>
            </p:cNvPr>
            <p:cNvSpPr/>
            <p:nvPr/>
          </p:nvSpPr>
          <p:spPr>
            <a:xfrm>
              <a:off x="9695380" y="5101163"/>
              <a:ext cx="2133781" cy="61308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Step 3: </a:t>
              </a:r>
              <a:r>
                <a:rPr lang="en-US" sz="2000" dirty="0">
                  <a:solidFill>
                    <a:schemeClr val="tx1"/>
                  </a:solidFill>
                </a:rPr>
                <a:t>Enhanced T cell activity</a:t>
              </a:r>
            </a:p>
          </p:txBody>
        </p:sp>
        <p:cxnSp>
          <p:nvCxnSpPr>
            <p:cNvPr id="32" name="Straight Arrow Connector 31">
              <a:extLst>
                <a:ext uri="{FF2B5EF4-FFF2-40B4-BE49-F238E27FC236}">
                  <a16:creationId xmlns:a16="http://schemas.microsoft.com/office/drawing/2014/main" id="{73EDB2C6-71CF-47F1-A861-1E74B3C97427}"/>
                </a:ext>
              </a:extLst>
            </p:cNvPr>
            <p:cNvCxnSpPr>
              <a:cxnSpLocks/>
            </p:cNvCxnSpPr>
            <p:nvPr/>
          </p:nvCxnSpPr>
          <p:spPr>
            <a:xfrm flipH="1">
              <a:off x="7956872" y="3871292"/>
              <a:ext cx="415358" cy="99409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21CBB5A-4834-4BC5-8D3B-4FCEB372024F}"/>
                </a:ext>
              </a:extLst>
            </p:cNvPr>
            <p:cNvSpPr/>
            <p:nvPr/>
          </p:nvSpPr>
          <p:spPr>
            <a:xfrm>
              <a:off x="8137424" y="4138483"/>
              <a:ext cx="389486" cy="4001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sz="2000" dirty="0">
                <a:solidFill>
                  <a:schemeClr val="tx1"/>
                </a:solidFill>
              </a:endParaRPr>
            </a:p>
          </p:txBody>
        </p:sp>
      </p:grpSp>
      <p:sp>
        <p:nvSpPr>
          <p:cNvPr id="35" name="Rectangle 34">
            <a:extLst>
              <a:ext uri="{FF2B5EF4-FFF2-40B4-BE49-F238E27FC236}">
                <a16:creationId xmlns:a16="http://schemas.microsoft.com/office/drawing/2014/main" id="{E5A1E5EC-4280-4284-AE9C-8C42CD86633A}"/>
              </a:ext>
            </a:extLst>
          </p:cNvPr>
          <p:cNvSpPr/>
          <p:nvPr/>
        </p:nvSpPr>
        <p:spPr>
          <a:xfrm>
            <a:off x="103211" y="1452724"/>
            <a:ext cx="4091599" cy="877804"/>
          </a:xfrm>
          <a:prstGeom prst="rect">
            <a:avLst/>
          </a:prstGeom>
        </p:spPr>
        <p:txBody>
          <a:bodyPr wrap="square">
            <a:spAutoFit/>
          </a:bodyPr>
          <a:lstStyle/>
          <a:p>
            <a:pPr>
              <a:lnSpc>
                <a:spcPct val="120000"/>
              </a:lnSpc>
            </a:pPr>
            <a:r>
              <a:rPr lang="en-US" sz="2200" b="1" dirty="0">
                <a:latin typeface="Calibri" panose="020F0502020204030204" pitchFamily="34" charset="0"/>
                <a:cs typeface="Calibri" panose="020F0502020204030204" pitchFamily="34" charset="0"/>
              </a:rPr>
              <a:t>G-CSF function: </a:t>
            </a:r>
            <a:r>
              <a:rPr lang="en-US" sz="2200" dirty="0">
                <a:latin typeface="Calibri" panose="020F0502020204030204" pitchFamily="34" charset="0"/>
                <a:cs typeface="Calibri" panose="020F0502020204030204" pitchFamily="34" charset="0"/>
              </a:rPr>
              <a:t>expands immunosuppressive myeloid cells</a:t>
            </a:r>
            <a:endParaRPr lang="en-US" sz="2200"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C555E46B-246F-4260-81E0-0D0B6557F0E1}"/>
              </a:ext>
            </a:extLst>
          </p:cNvPr>
          <p:cNvSpPr txBox="1"/>
          <p:nvPr/>
        </p:nvSpPr>
        <p:spPr>
          <a:xfrm>
            <a:off x="103211" y="4805059"/>
            <a:ext cx="3811123" cy="2096536"/>
          </a:xfrm>
          <a:prstGeom prst="rect">
            <a:avLst/>
          </a:prstGeom>
          <a:noFill/>
        </p:spPr>
        <p:txBody>
          <a:bodyPr wrap="square" rtlCol="0">
            <a:spAutoFit/>
          </a:bodyPr>
          <a:lstStyle/>
          <a:p>
            <a:pPr>
              <a:lnSpc>
                <a:spcPct val="120000"/>
              </a:lnSpc>
            </a:pPr>
            <a:r>
              <a:rPr lang="en-US" sz="2200" b="1" dirty="0">
                <a:cs typeface="Lato Light"/>
              </a:rPr>
              <a:t>Evidence that G-CSF:</a:t>
            </a:r>
          </a:p>
          <a:p>
            <a:pPr marL="285750" indent="-285750">
              <a:lnSpc>
                <a:spcPct val="120000"/>
              </a:lnSpc>
              <a:buFont typeface="Arial" panose="020B0604020202020204" pitchFamily="34" charset="0"/>
              <a:buChar char="•"/>
            </a:pPr>
            <a:r>
              <a:rPr lang="en-US" sz="2200" dirty="0">
                <a:cs typeface="Lato Light"/>
              </a:rPr>
              <a:t>Creates a suppressive tumor environment</a:t>
            </a:r>
          </a:p>
          <a:p>
            <a:pPr marL="285750" indent="-285750">
              <a:lnSpc>
                <a:spcPct val="120000"/>
              </a:lnSpc>
              <a:buFont typeface="Arial" panose="020B0604020202020204" pitchFamily="34" charset="0"/>
              <a:buChar char="•"/>
            </a:pPr>
            <a:r>
              <a:rPr lang="en-US" sz="2200" dirty="0">
                <a:cs typeface="Lato Light"/>
              </a:rPr>
              <a:t>Strongly associated with poor survival</a:t>
            </a:r>
          </a:p>
        </p:txBody>
      </p:sp>
      <p:sp>
        <p:nvSpPr>
          <p:cNvPr id="3" name="TextBox 2">
            <a:extLst>
              <a:ext uri="{FF2B5EF4-FFF2-40B4-BE49-F238E27FC236}">
                <a16:creationId xmlns:a16="http://schemas.microsoft.com/office/drawing/2014/main" id="{ED3565B1-2CB3-A841-A8A2-1D03B07D80EF}"/>
              </a:ext>
            </a:extLst>
          </p:cNvPr>
          <p:cNvSpPr txBox="1"/>
          <p:nvPr/>
        </p:nvSpPr>
        <p:spPr>
          <a:xfrm>
            <a:off x="995190" y="758138"/>
            <a:ext cx="1325491" cy="369332"/>
          </a:xfrm>
          <a:prstGeom prst="rect">
            <a:avLst/>
          </a:prstGeom>
          <a:noFill/>
        </p:spPr>
        <p:txBody>
          <a:bodyPr wrap="none" rtlCol="0">
            <a:spAutoFit/>
          </a:bodyPr>
          <a:lstStyle/>
          <a:p>
            <a:r>
              <a:rPr lang="en-US" dirty="0">
                <a:solidFill>
                  <a:schemeClr val="bg1"/>
                </a:solidFill>
                <a:latin typeface="Lato Light"/>
                <a:cs typeface="Lato Light"/>
              </a:rPr>
              <a:t>The product</a:t>
            </a:r>
          </a:p>
        </p:txBody>
      </p:sp>
      <p:grpSp>
        <p:nvGrpSpPr>
          <p:cNvPr id="10" name="Group 9">
            <a:extLst>
              <a:ext uri="{FF2B5EF4-FFF2-40B4-BE49-F238E27FC236}">
                <a16:creationId xmlns:a16="http://schemas.microsoft.com/office/drawing/2014/main" id="{C2CE5D97-98C5-2542-A7E9-F6F097DDB778}"/>
              </a:ext>
            </a:extLst>
          </p:cNvPr>
          <p:cNvGrpSpPr/>
          <p:nvPr/>
        </p:nvGrpSpPr>
        <p:grpSpPr>
          <a:xfrm>
            <a:off x="1508698" y="2840448"/>
            <a:ext cx="2916710" cy="1326075"/>
            <a:chOff x="1508698" y="2840448"/>
            <a:chExt cx="2916710" cy="1326075"/>
          </a:xfrm>
        </p:grpSpPr>
        <p:cxnSp>
          <p:nvCxnSpPr>
            <p:cNvPr id="23" name="Straight Arrow Connector 22">
              <a:extLst>
                <a:ext uri="{FF2B5EF4-FFF2-40B4-BE49-F238E27FC236}">
                  <a16:creationId xmlns:a16="http://schemas.microsoft.com/office/drawing/2014/main" id="{D006EE31-0828-44BE-8D34-39AFE59F280A}"/>
                </a:ext>
              </a:extLst>
            </p:cNvPr>
            <p:cNvCxnSpPr>
              <a:cxnSpLocks/>
            </p:cNvCxnSpPr>
            <p:nvPr/>
          </p:nvCxnSpPr>
          <p:spPr>
            <a:xfrm>
              <a:off x="2753139" y="3379304"/>
              <a:ext cx="1672269" cy="78721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1EFF5AE-5655-C447-9338-B4D3F684EF32}"/>
                </a:ext>
              </a:extLst>
            </p:cNvPr>
            <p:cNvSpPr/>
            <p:nvPr/>
          </p:nvSpPr>
          <p:spPr>
            <a:xfrm>
              <a:off x="3469384" y="3627054"/>
              <a:ext cx="389486" cy="4001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sz="2000" dirty="0">
                <a:solidFill>
                  <a:schemeClr val="tx1"/>
                </a:solidFill>
              </a:endParaRPr>
            </a:p>
          </p:txBody>
        </p:sp>
        <p:sp>
          <p:nvSpPr>
            <p:cNvPr id="19" name="Rectangle 18">
              <a:extLst>
                <a:ext uri="{FF2B5EF4-FFF2-40B4-BE49-F238E27FC236}">
                  <a16:creationId xmlns:a16="http://schemas.microsoft.com/office/drawing/2014/main" id="{65DEEFEF-7770-4D3E-B46F-3E990F8FEC58}"/>
                </a:ext>
              </a:extLst>
            </p:cNvPr>
            <p:cNvSpPr/>
            <p:nvPr/>
          </p:nvSpPr>
          <p:spPr>
            <a:xfrm>
              <a:off x="1508698" y="2840448"/>
              <a:ext cx="2800350" cy="6553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Step 1: </a:t>
              </a:r>
              <a:r>
                <a:rPr lang="en-US" sz="2000" dirty="0">
                  <a:solidFill>
                    <a:schemeClr val="tx1"/>
                  </a:solidFill>
                </a:rPr>
                <a:t> Drug that neutralizes G-CSF</a:t>
              </a:r>
            </a:p>
          </p:txBody>
        </p:sp>
      </p:grpSp>
    </p:spTree>
    <p:extLst>
      <p:ext uri="{BB962C8B-B14F-4D97-AF65-F5344CB8AC3E}">
        <p14:creationId xmlns:p14="http://schemas.microsoft.com/office/powerpoint/2010/main" val="19844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4C6728E0-D2A3-B848-AA74-41FE4D198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8" y="0"/>
            <a:ext cx="949210" cy="1088571"/>
          </a:xfrm>
          <a:prstGeom prst="rect">
            <a:avLst/>
          </a:prstGeom>
        </p:spPr>
      </p:pic>
      <p:sp>
        <p:nvSpPr>
          <p:cNvPr id="78" name="Rectangle 77">
            <a:extLst>
              <a:ext uri="{FF2B5EF4-FFF2-40B4-BE49-F238E27FC236}">
                <a16:creationId xmlns:a16="http://schemas.microsoft.com/office/drawing/2014/main" id="{12E2C47B-B0D6-8B40-9DD9-F45743A508D7}"/>
              </a:ext>
            </a:extLst>
          </p:cNvPr>
          <p:cNvSpPr/>
          <p:nvPr/>
        </p:nvSpPr>
        <p:spPr>
          <a:xfrm>
            <a:off x="993447" y="-368"/>
            <a:ext cx="11201892" cy="1091552"/>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B96DEA3-E583-4E06-9C3F-A3208B0AE4D7}"/>
              </a:ext>
            </a:extLst>
          </p:cNvPr>
          <p:cNvSpPr txBox="1"/>
          <p:nvPr/>
        </p:nvSpPr>
        <p:spPr>
          <a:xfrm>
            <a:off x="1073839" y="90652"/>
            <a:ext cx="11121500" cy="597087"/>
          </a:xfrm>
          <a:prstGeom prst="rect">
            <a:avLst/>
          </a:prstGeom>
          <a:noFill/>
        </p:spPr>
        <p:txBody>
          <a:bodyPr wrap="square" rtlCol="0">
            <a:spAutoFit/>
          </a:bodyPr>
          <a:lstStyle/>
          <a:p>
            <a:pPr>
              <a:lnSpc>
                <a:spcPct val="80000"/>
              </a:lnSpc>
            </a:pPr>
            <a:r>
              <a:rPr lang="en-US" sz="4000" b="1" dirty="0">
                <a:solidFill>
                  <a:schemeClr val="bg1"/>
                </a:solidFill>
                <a:latin typeface="Bebas Neue Bold"/>
                <a:cs typeface="Bebas Neue Bold"/>
              </a:rPr>
              <a:t>Our First Application: COLORECTAL CANCER</a:t>
            </a:r>
          </a:p>
        </p:txBody>
      </p:sp>
      <p:sp>
        <p:nvSpPr>
          <p:cNvPr id="69" name="TextBox 68">
            <a:extLst>
              <a:ext uri="{FF2B5EF4-FFF2-40B4-BE49-F238E27FC236}">
                <a16:creationId xmlns:a16="http://schemas.microsoft.com/office/drawing/2014/main" id="{A58B474E-D5AB-4566-9418-C45983FD1A7D}"/>
              </a:ext>
            </a:extLst>
          </p:cNvPr>
          <p:cNvSpPr txBox="1"/>
          <p:nvPr/>
        </p:nvSpPr>
        <p:spPr>
          <a:xfrm>
            <a:off x="144848" y="2127444"/>
            <a:ext cx="5254792" cy="209660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200" dirty="0">
                <a:cs typeface="Lato Light"/>
              </a:rPr>
              <a:t>3</a:t>
            </a:r>
            <a:r>
              <a:rPr lang="en-US" sz="2200" baseline="30000" dirty="0">
                <a:cs typeface="Lato Light"/>
              </a:rPr>
              <a:t>rd</a:t>
            </a:r>
            <a:r>
              <a:rPr lang="en-US" sz="2200" dirty="0">
                <a:cs typeface="Lato Light"/>
              </a:rPr>
              <a:t> most common cancer type in the US</a:t>
            </a:r>
          </a:p>
          <a:p>
            <a:pPr marL="285750" indent="-285750">
              <a:lnSpc>
                <a:spcPct val="120000"/>
              </a:lnSpc>
              <a:buFont typeface="Arial" panose="020B0604020202020204" pitchFamily="34" charset="0"/>
              <a:buChar char="•"/>
            </a:pPr>
            <a:r>
              <a:rPr lang="en-US" sz="2200" dirty="0">
                <a:cs typeface="Lato Light"/>
              </a:rPr>
              <a:t>Metastatic CRC - 5 year survival rate ~14%, and there are </a:t>
            </a:r>
            <a:r>
              <a:rPr lang="en-US" sz="2200" b="1" dirty="0">
                <a:cs typeface="Lato Light"/>
              </a:rPr>
              <a:t>no curative therapies</a:t>
            </a:r>
            <a:endParaRPr lang="en-US" sz="2200" dirty="0">
              <a:cs typeface="Lato Light"/>
            </a:endParaRPr>
          </a:p>
          <a:p>
            <a:pPr marL="285750" indent="-285750">
              <a:lnSpc>
                <a:spcPct val="120000"/>
              </a:lnSpc>
              <a:buFont typeface="Arial" panose="020B0604020202020204" pitchFamily="34" charset="0"/>
              <a:buChar char="•"/>
            </a:pPr>
            <a:r>
              <a:rPr lang="en-US" sz="2200" dirty="0">
                <a:cs typeface="Lato Light"/>
              </a:rPr>
              <a:t>IO effective in only about 5% of CRC cases</a:t>
            </a:r>
          </a:p>
        </p:txBody>
      </p:sp>
      <p:sp>
        <p:nvSpPr>
          <p:cNvPr id="97" name="Rectangle 96">
            <a:extLst>
              <a:ext uri="{FF2B5EF4-FFF2-40B4-BE49-F238E27FC236}">
                <a16:creationId xmlns:a16="http://schemas.microsoft.com/office/drawing/2014/main" id="{43F165C1-A689-4682-963B-DDDBA190A50B}"/>
              </a:ext>
            </a:extLst>
          </p:cNvPr>
          <p:cNvSpPr/>
          <p:nvPr/>
        </p:nvSpPr>
        <p:spPr>
          <a:xfrm>
            <a:off x="128136" y="1191892"/>
            <a:ext cx="5254792" cy="6553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High Unmet Medical Need</a:t>
            </a:r>
          </a:p>
        </p:txBody>
      </p:sp>
      <p:grpSp>
        <p:nvGrpSpPr>
          <p:cNvPr id="3" name="Group 2">
            <a:extLst>
              <a:ext uri="{FF2B5EF4-FFF2-40B4-BE49-F238E27FC236}">
                <a16:creationId xmlns:a16="http://schemas.microsoft.com/office/drawing/2014/main" id="{D2C39EED-08CF-6445-B0EE-D52A454DB950}"/>
              </a:ext>
            </a:extLst>
          </p:cNvPr>
          <p:cNvGrpSpPr/>
          <p:nvPr/>
        </p:nvGrpSpPr>
        <p:grpSpPr>
          <a:xfrm>
            <a:off x="6743340" y="3200392"/>
            <a:ext cx="4933066" cy="3681789"/>
            <a:chOff x="6743340" y="3200392"/>
            <a:chExt cx="4933066" cy="3681789"/>
          </a:xfrm>
        </p:grpSpPr>
        <p:sp>
          <p:nvSpPr>
            <p:cNvPr id="110" name="Rectangle 109">
              <a:extLst>
                <a:ext uri="{FF2B5EF4-FFF2-40B4-BE49-F238E27FC236}">
                  <a16:creationId xmlns:a16="http://schemas.microsoft.com/office/drawing/2014/main" id="{915F7110-6F52-4A57-BFB8-754F106EDDC6}"/>
                </a:ext>
              </a:extLst>
            </p:cNvPr>
            <p:cNvSpPr/>
            <p:nvPr/>
          </p:nvSpPr>
          <p:spPr>
            <a:xfrm>
              <a:off x="7500687" y="3200392"/>
              <a:ext cx="3680365" cy="430887"/>
            </a:xfrm>
            <a:prstGeom prst="rect">
              <a:avLst/>
            </a:prstGeom>
          </p:spPr>
          <p:txBody>
            <a:bodyPr wrap="none">
              <a:spAutoFit/>
            </a:bodyPr>
            <a:lstStyle/>
            <a:p>
              <a:r>
                <a:rPr lang="en-US" sz="2200" b="1" dirty="0">
                  <a:solidFill>
                    <a:srgbClr val="290C54"/>
                  </a:solidFill>
                </a:rPr>
                <a:t> G-CSF Disease Survival in CRC</a:t>
              </a:r>
            </a:p>
          </p:txBody>
        </p:sp>
        <p:pic>
          <p:nvPicPr>
            <p:cNvPr id="111" name="Picture 110">
              <a:extLst>
                <a:ext uri="{FF2B5EF4-FFF2-40B4-BE49-F238E27FC236}">
                  <a16:creationId xmlns:a16="http://schemas.microsoft.com/office/drawing/2014/main" id="{A29DADC0-BCF7-405A-AE43-62CED9719C72}"/>
                </a:ext>
              </a:extLst>
            </p:cNvPr>
            <p:cNvPicPr>
              <a:picLocks noChangeAspect="1"/>
            </p:cNvPicPr>
            <p:nvPr/>
          </p:nvPicPr>
          <p:blipFill rotWithShape="1">
            <a:blip r:embed="rId4">
              <a:extLst>
                <a:ext uri="{28A0092B-C50C-407E-A947-70E740481C1C}">
                  <a14:useLocalDpi xmlns:a14="http://schemas.microsoft.com/office/drawing/2010/main" val="0"/>
                </a:ext>
              </a:extLst>
            </a:blip>
            <a:srcRect t="12658"/>
            <a:stretch/>
          </p:blipFill>
          <p:spPr>
            <a:xfrm>
              <a:off x="6743340" y="3631279"/>
              <a:ext cx="4933066" cy="3250902"/>
            </a:xfrm>
            <a:prstGeom prst="rect">
              <a:avLst/>
            </a:prstGeom>
          </p:spPr>
        </p:pic>
      </p:grpSp>
      <p:grpSp>
        <p:nvGrpSpPr>
          <p:cNvPr id="2" name="Group 1">
            <a:extLst>
              <a:ext uri="{FF2B5EF4-FFF2-40B4-BE49-F238E27FC236}">
                <a16:creationId xmlns:a16="http://schemas.microsoft.com/office/drawing/2014/main" id="{161B3B5A-F1CA-054B-8C1A-DA8D741A1D2A}"/>
              </a:ext>
            </a:extLst>
          </p:cNvPr>
          <p:cNvGrpSpPr/>
          <p:nvPr/>
        </p:nvGrpSpPr>
        <p:grpSpPr>
          <a:xfrm>
            <a:off x="6363874" y="1191891"/>
            <a:ext cx="5691998" cy="1983853"/>
            <a:chOff x="6363874" y="1191891"/>
            <a:chExt cx="5691998" cy="1983853"/>
          </a:xfrm>
        </p:grpSpPr>
        <p:sp>
          <p:nvSpPr>
            <p:cNvPr id="98" name="Rectangle 97">
              <a:extLst>
                <a:ext uri="{FF2B5EF4-FFF2-40B4-BE49-F238E27FC236}">
                  <a16:creationId xmlns:a16="http://schemas.microsoft.com/office/drawing/2014/main" id="{4F371682-A9ED-4DA4-BBC2-D7035D577D6B}"/>
                </a:ext>
              </a:extLst>
            </p:cNvPr>
            <p:cNvSpPr/>
            <p:nvPr/>
          </p:nvSpPr>
          <p:spPr>
            <a:xfrm>
              <a:off x="6452731" y="1191891"/>
              <a:ext cx="5351341" cy="6553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Evidence that Our Target plays a role in CRC</a:t>
              </a:r>
            </a:p>
          </p:txBody>
        </p:sp>
        <p:sp>
          <p:nvSpPr>
            <p:cNvPr id="112" name="Rectangle 111">
              <a:extLst>
                <a:ext uri="{FF2B5EF4-FFF2-40B4-BE49-F238E27FC236}">
                  <a16:creationId xmlns:a16="http://schemas.microsoft.com/office/drawing/2014/main" id="{4A45498A-42A8-4BA9-96B7-D6FDF7FE6C65}"/>
                </a:ext>
              </a:extLst>
            </p:cNvPr>
            <p:cNvSpPr/>
            <p:nvPr/>
          </p:nvSpPr>
          <p:spPr>
            <a:xfrm>
              <a:off x="6363874" y="1891675"/>
              <a:ext cx="5691998" cy="1284069"/>
            </a:xfrm>
            <a:prstGeom prst="rect">
              <a:avLst/>
            </a:prstGeom>
          </p:spPr>
          <p:txBody>
            <a:bodyPr wrap="square">
              <a:spAutoFit/>
            </a:bodyPr>
            <a:lstStyle/>
            <a:p>
              <a:pPr marL="342900" indent="-342900">
                <a:lnSpc>
                  <a:spcPct val="12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G-CSF is highly expressed in many colorectal cancers and creates an immunosuppressive tumor microenvironment</a:t>
              </a:r>
              <a:endParaRPr lang="en-US" sz="22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9032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0A8CFA3-3675-F345-97D7-13A62BCCC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 y="-652"/>
            <a:ext cx="947405" cy="1086501"/>
          </a:xfrm>
          <a:prstGeom prst="rect">
            <a:avLst/>
          </a:prstGeom>
        </p:spPr>
      </p:pic>
      <p:sp>
        <p:nvSpPr>
          <p:cNvPr id="33" name="Rectangle 32">
            <a:extLst>
              <a:ext uri="{FF2B5EF4-FFF2-40B4-BE49-F238E27FC236}">
                <a16:creationId xmlns:a16="http://schemas.microsoft.com/office/drawing/2014/main" id="{7E2A7EF6-CF82-1C47-84EC-6D55EE125B1B}"/>
              </a:ext>
            </a:extLst>
          </p:cNvPr>
          <p:cNvSpPr/>
          <p:nvPr/>
        </p:nvSpPr>
        <p:spPr>
          <a:xfrm>
            <a:off x="990108" y="1205"/>
            <a:ext cx="11201892" cy="1077641"/>
          </a:xfrm>
          <a:prstGeom prst="rect">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5228" y="80932"/>
            <a:ext cx="9913291" cy="773738"/>
          </a:xfrm>
          <a:prstGeom prst="rect">
            <a:avLst/>
          </a:prstGeom>
          <a:noFill/>
        </p:spPr>
        <p:txBody>
          <a:bodyPr wrap="none" rtlCol="0">
            <a:spAutoFit/>
          </a:bodyPr>
          <a:lstStyle/>
          <a:p>
            <a:pPr>
              <a:lnSpc>
                <a:spcPct val="80000"/>
              </a:lnSpc>
            </a:pPr>
            <a:r>
              <a:rPr lang="en-US" sz="5400" b="1" dirty="0">
                <a:solidFill>
                  <a:schemeClr val="bg1"/>
                </a:solidFill>
                <a:latin typeface="Bebas Neue Bold"/>
                <a:cs typeface="Bebas Neue Bold"/>
              </a:rPr>
              <a:t>TECHNOLOGY: Anti-G-CSF Biologic</a:t>
            </a:r>
          </a:p>
        </p:txBody>
      </p:sp>
      <p:sp>
        <p:nvSpPr>
          <p:cNvPr id="7" name="TextBox 6"/>
          <p:cNvSpPr txBox="1"/>
          <p:nvPr/>
        </p:nvSpPr>
        <p:spPr>
          <a:xfrm>
            <a:off x="1133040" y="675361"/>
            <a:ext cx="4283737" cy="294183"/>
          </a:xfrm>
          <a:prstGeom prst="rect">
            <a:avLst/>
          </a:prstGeom>
          <a:noFill/>
        </p:spPr>
        <p:txBody>
          <a:bodyPr wrap="none" rtlCol="0">
            <a:spAutoFit/>
          </a:bodyPr>
          <a:lstStyle/>
          <a:p>
            <a:pPr>
              <a:lnSpc>
                <a:spcPct val="80000"/>
              </a:lnSpc>
            </a:pPr>
            <a:r>
              <a:rPr lang="en-US" sz="1600" dirty="0">
                <a:solidFill>
                  <a:schemeClr val="bg1"/>
                </a:solidFill>
                <a:latin typeface="Lato Light"/>
                <a:cs typeface="Lato Light"/>
              </a:rPr>
              <a:t>Overcoming G-CSF-induced immune suppression </a:t>
            </a:r>
          </a:p>
        </p:txBody>
      </p:sp>
      <p:grpSp>
        <p:nvGrpSpPr>
          <p:cNvPr id="68" name="Group 67">
            <a:extLst>
              <a:ext uri="{FF2B5EF4-FFF2-40B4-BE49-F238E27FC236}">
                <a16:creationId xmlns:a16="http://schemas.microsoft.com/office/drawing/2014/main" id="{0B0880DD-42B7-5F43-AE31-6812C7EDB369}"/>
              </a:ext>
            </a:extLst>
          </p:cNvPr>
          <p:cNvGrpSpPr/>
          <p:nvPr/>
        </p:nvGrpSpPr>
        <p:grpSpPr>
          <a:xfrm>
            <a:off x="10227035" y="797817"/>
            <a:ext cx="1915501" cy="4401793"/>
            <a:chOff x="10227035" y="794642"/>
            <a:chExt cx="1915501" cy="4401793"/>
          </a:xfrm>
        </p:grpSpPr>
        <p:sp>
          <p:nvSpPr>
            <p:cNvPr id="16" name="Rounded Rectangle 15">
              <a:extLst>
                <a:ext uri="{FF2B5EF4-FFF2-40B4-BE49-F238E27FC236}">
                  <a16:creationId xmlns:a16="http://schemas.microsoft.com/office/drawing/2014/main" id="{DE6A1850-DA8C-354A-A77D-62EA0414E28B}"/>
                </a:ext>
              </a:extLst>
            </p:cNvPr>
            <p:cNvSpPr/>
            <p:nvPr/>
          </p:nvSpPr>
          <p:spPr>
            <a:xfrm rot="19100673">
              <a:off x="10227035" y="1189565"/>
              <a:ext cx="469901" cy="1002070"/>
            </a:xfrm>
            <a:prstGeom prst="roundRect">
              <a:avLst/>
            </a:prstGeom>
            <a:solidFill>
              <a:srgbClr val="1C7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453543F-1C69-264F-9DFF-86E136D1DE0E}"/>
                </a:ext>
              </a:extLst>
            </p:cNvPr>
            <p:cNvSpPr/>
            <p:nvPr/>
          </p:nvSpPr>
          <p:spPr>
            <a:xfrm rot="19100673">
              <a:off x="10657330" y="806785"/>
              <a:ext cx="469901" cy="1002070"/>
            </a:xfrm>
            <a:prstGeom prst="roundRect">
              <a:avLst/>
            </a:prstGeom>
            <a:solidFill>
              <a:srgbClr val="1C7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B11514E-1D46-BF49-9807-D6B92DDFD0DE}"/>
                </a:ext>
              </a:extLst>
            </p:cNvPr>
            <p:cNvSpPr/>
            <p:nvPr/>
          </p:nvSpPr>
          <p:spPr>
            <a:xfrm rot="19100673">
              <a:off x="10967513" y="2009503"/>
              <a:ext cx="469901" cy="1002070"/>
            </a:xfrm>
            <a:prstGeom prst="roundRect">
              <a:avLst/>
            </a:prstGeom>
            <a:solidFill>
              <a:srgbClr val="1C7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FC1850F-9CF9-684F-84C2-F7E16BBFDB33}"/>
                </a:ext>
              </a:extLst>
            </p:cNvPr>
            <p:cNvSpPr/>
            <p:nvPr/>
          </p:nvSpPr>
          <p:spPr>
            <a:xfrm rot="19100673">
              <a:off x="11397808" y="1626723"/>
              <a:ext cx="469901" cy="1002070"/>
            </a:xfrm>
            <a:prstGeom prst="roundRect">
              <a:avLst/>
            </a:prstGeom>
            <a:solidFill>
              <a:srgbClr val="1C7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3CDBB74E-6467-074F-B393-2021C3A4718B}"/>
                </a:ext>
              </a:extLst>
            </p:cNvPr>
            <p:cNvSpPr/>
            <p:nvPr/>
          </p:nvSpPr>
          <p:spPr>
            <a:xfrm>
              <a:off x="11672635" y="4194365"/>
              <a:ext cx="469901" cy="1002070"/>
            </a:xfrm>
            <a:prstGeom prst="roundRect">
              <a:avLst/>
            </a:prstGeom>
            <a:solidFill>
              <a:srgbClr val="1C7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D2068CEB-717D-8944-B043-919D2D61C034}"/>
                </a:ext>
              </a:extLst>
            </p:cNvPr>
            <p:cNvSpPr/>
            <p:nvPr/>
          </p:nvSpPr>
          <p:spPr>
            <a:xfrm>
              <a:off x="11664569" y="3066972"/>
              <a:ext cx="469901" cy="1002070"/>
            </a:xfrm>
            <a:prstGeom prst="roundRect">
              <a:avLst/>
            </a:prstGeom>
            <a:solidFill>
              <a:srgbClr val="1C7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BBAA940F-2736-064C-ADEE-96F1070B2AC0}"/>
                </a:ext>
              </a:extLst>
            </p:cNvPr>
            <p:cNvPicPr>
              <a:picLocks noChangeAspect="1"/>
            </p:cNvPicPr>
            <p:nvPr/>
          </p:nvPicPr>
          <p:blipFill>
            <a:blip r:embed="rId4"/>
            <a:stretch>
              <a:fillRect/>
            </a:stretch>
          </p:blipFill>
          <p:spPr>
            <a:xfrm>
              <a:off x="10405948" y="794642"/>
              <a:ext cx="622300" cy="292100"/>
            </a:xfrm>
            <a:prstGeom prst="rect">
              <a:avLst/>
            </a:prstGeom>
          </p:spPr>
        </p:pic>
        <p:sp>
          <p:nvSpPr>
            <p:cNvPr id="66" name="Arc 65">
              <a:extLst>
                <a:ext uri="{FF2B5EF4-FFF2-40B4-BE49-F238E27FC236}">
                  <a16:creationId xmlns:a16="http://schemas.microsoft.com/office/drawing/2014/main" id="{941A1FB5-2CAC-894F-9380-6B5D41C4A07C}"/>
                </a:ext>
              </a:extLst>
            </p:cNvPr>
            <p:cNvSpPr/>
            <p:nvPr/>
          </p:nvSpPr>
          <p:spPr>
            <a:xfrm>
              <a:off x="11428375" y="2410860"/>
              <a:ext cx="586820" cy="1306117"/>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859558B1-E67E-9E48-8B3C-9ED0E6476585}"/>
              </a:ext>
            </a:extLst>
          </p:cNvPr>
          <p:cNvSpPr/>
          <p:nvPr/>
        </p:nvSpPr>
        <p:spPr>
          <a:xfrm>
            <a:off x="132912" y="6257017"/>
            <a:ext cx="11295463" cy="437043"/>
          </a:xfrm>
          <a:prstGeom prst="rect">
            <a:avLst/>
          </a:prstGeom>
        </p:spPr>
        <p:txBody>
          <a:bodyPr wrap="square">
            <a:spAutoFit/>
          </a:bodyPr>
          <a:lstStyle/>
          <a:p>
            <a:pPr marL="342900" indent="-342900">
              <a:lnSpc>
                <a:spcPct val="120000"/>
              </a:lnSpc>
              <a:buFont typeface="Arial" panose="020B0604020202020204" pitchFamily="34" charset="0"/>
              <a:buChar char="•"/>
            </a:pPr>
            <a:r>
              <a:rPr lang="en-US" sz="2000" dirty="0">
                <a:latin typeface="Lato Light"/>
                <a:cs typeface="Lato Light"/>
              </a:rPr>
              <a:t>Our biologic is ready to test alone or in combination with current IO to empower IO to cure CRC patients</a:t>
            </a:r>
          </a:p>
        </p:txBody>
      </p:sp>
      <p:grpSp>
        <p:nvGrpSpPr>
          <p:cNvPr id="23" name="Group 22">
            <a:extLst>
              <a:ext uri="{FF2B5EF4-FFF2-40B4-BE49-F238E27FC236}">
                <a16:creationId xmlns:a16="http://schemas.microsoft.com/office/drawing/2014/main" id="{662264C4-CE30-7540-9806-69F74D3838E6}"/>
              </a:ext>
            </a:extLst>
          </p:cNvPr>
          <p:cNvGrpSpPr/>
          <p:nvPr/>
        </p:nvGrpSpPr>
        <p:grpSpPr>
          <a:xfrm>
            <a:off x="995295" y="1267181"/>
            <a:ext cx="7710167" cy="864368"/>
            <a:chOff x="995295" y="1267181"/>
            <a:chExt cx="7710167" cy="864368"/>
          </a:xfrm>
        </p:grpSpPr>
        <p:grpSp>
          <p:nvGrpSpPr>
            <p:cNvPr id="35" name="Group 34">
              <a:extLst>
                <a:ext uri="{FF2B5EF4-FFF2-40B4-BE49-F238E27FC236}">
                  <a16:creationId xmlns:a16="http://schemas.microsoft.com/office/drawing/2014/main" id="{72E38C03-CCE3-7B41-BC0E-CD538A73EDCD}"/>
                </a:ext>
              </a:extLst>
            </p:cNvPr>
            <p:cNvGrpSpPr/>
            <p:nvPr/>
          </p:nvGrpSpPr>
          <p:grpSpPr>
            <a:xfrm>
              <a:off x="2671657" y="1277896"/>
              <a:ext cx="1127901" cy="773195"/>
              <a:chOff x="229685" y="118526"/>
              <a:chExt cx="1769637" cy="1213117"/>
            </a:xfrm>
          </p:grpSpPr>
          <p:pic>
            <p:nvPicPr>
              <p:cNvPr id="36" name="Picture 35" descr="Screen Shot 2012-12-12 at 11.12.55 AM.png">
                <a:extLst>
                  <a:ext uri="{FF2B5EF4-FFF2-40B4-BE49-F238E27FC236}">
                    <a16:creationId xmlns:a16="http://schemas.microsoft.com/office/drawing/2014/main" id="{F2B54671-479F-CA4F-ABDE-7D329A1FD25E}"/>
                  </a:ext>
                </a:extLst>
              </p:cNvPr>
              <p:cNvPicPr>
                <a:picLocks noChangeAspect="1"/>
              </p:cNvPicPr>
              <p:nvPr/>
            </p:nvPicPr>
            <p:blipFill>
              <a:blip r:embed="rId5">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378737" y="345491"/>
                <a:ext cx="1546347" cy="986152"/>
              </a:xfrm>
              <a:prstGeom prst="rect">
                <a:avLst/>
              </a:prstGeom>
            </p:spPr>
          </p:pic>
          <p:pic>
            <p:nvPicPr>
              <p:cNvPr id="37" name="Picture 36" descr="Screen Shot 2013-01-11 at 10.54.51 AM.png">
                <a:extLst>
                  <a:ext uri="{FF2B5EF4-FFF2-40B4-BE49-F238E27FC236}">
                    <a16:creationId xmlns:a16="http://schemas.microsoft.com/office/drawing/2014/main" id="{EFAC473E-05CF-F941-AB3C-9DA098A698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9685" y="401614"/>
                <a:ext cx="487082" cy="345671"/>
              </a:xfrm>
              <a:prstGeom prst="rect">
                <a:avLst/>
              </a:prstGeom>
            </p:spPr>
          </p:pic>
          <p:pic>
            <p:nvPicPr>
              <p:cNvPr id="38" name="Picture 37">
                <a:extLst>
                  <a:ext uri="{FF2B5EF4-FFF2-40B4-BE49-F238E27FC236}">
                    <a16:creationId xmlns:a16="http://schemas.microsoft.com/office/drawing/2014/main" id="{CBF19C14-69B5-F54A-ADFA-B1316BF8B397}"/>
                  </a:ext>
                </a:extLst>
              </p:cNvPr>
              <p:cNvPicPr>
                <a:picLocks noChangeAspect="1"/>
              </p:cNvPicPr>
              <p:nvPr/>
            </p:nvPicPr>
            <p:blipFill>
              <a:blip r:embed="rId7">
                <a:clrChange>
                  <a:clrFrom>
                    <a:srgbClr val="FCFCFC"/>
                  </a:clrFrom>
                  <a:clrTo>
                    <a:srgbClr val="FCFCFC">
                      <a:alpha val="0"/>
                    </a:srgbClr>
                  </a:clrTo>
                </a:clrChange>
                <a:alphaModFix/>
                <a:extLst>
                  <a:ext uri="{BEBA8EAE-BF5A-486C-A8C5-ECC9F3942E4B}">
                    <a14:imgProps xmlns:a14="http://schemas.microsoft.com/office/drawing/2010/main">
                      <a14:imgLayer>
                        <a14:imgEffect>
                          <a14:artisticPhotocopy/>
                        </a14:imgEffect>
                      </a14:imgLayer>
                    </a14:imgProps>
                  </a:ext>
                </a:extLst>
              </a:blip>
              <a:stretch>
                <a:fillRect/>
              </a:stretch>
            </p:blipFill>
            <p:spPr>
              <a:xfrm>
                <a:off x="1605622" y="118526"/>
                <a:ext cx="393700" cy="664594"/>
              </a:xfrm>
              <a:prstGeom prst="rect">
                <a:avLst/>
              </a:prstGeom>
              <a:ln>
                <a:noFill/>
              </a:ln>
            </p:spPr>
          </p:pic>
        </p:grpSp>
        <p:pic>
          <p:nvPicPr>
            <p:cNvPr id="39" name="Picture 2">
              <a:extLst>
                <a:ext uri="{FF2B5EF4-FFF2-40B4-BE49-F238E27FC236}">
                  <a16:creationId xmlns:a16="http://schemas.microsoft.com/office/drawing/2014/main" id="{F75B1089-6DAC-594F-9DCD-72227CD33785}"/>
                </a:ext>
              </a:extLst>
            </p:cNvPr>
            <p:cNvPicPr>
              <a:picLocks noChangeAspect="1"/>
            </p:cNvPicPr>
            <p:nvPr/>
          </p:nvPicPr>
          <p:blipFill>
            <a:blip r:embed="rId8">
              <a:extLst>
                <a:ext uri="{28A0092B-C50C-407E-A947-70E740481C1C}">
                  <a14:useLocalDpi xmlns:a14="http://schemas.microsoft.com/office/drawing/2010/main" val="0"/>
                </a:ext>
              </a:extLst>
            </a:blip>
            <a:srcRect l="52919" t="49631" r="3867" b="30905"/>
            <a:stretch>
              <a:fillRect/>
            </a:stretch>
          </p:blipFill>
          <p:spPr bwMode="auto">
            <a:xfrm>
              <a:off x="6447124" y="1315673"/>
              <a:ext cx="2258338" cy="78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ight Arrow 12">
              <a:extLst>
                <a:ext uri="{FF2B5EF4-FFF2-40B4-BE49-F238E27FC236}">
                  <a16:creationId xmlns:a16="http://schemas.microsoft.com/office/drawing/2014/main" id="{294D9584-EB4B-0E4F-8466-C497A525E100}"/>
                </a:ext>
              </a:extLst>
            </p:cNvPr>
            <p:cNvSpPr/>
            <p:nvPr/>
          </p:nvSpPr>
          <p:spPr>
            <a:xfrm>
              <a:off x="4087535" y="1647033"/>
              <a:ext cx="2105771" cy="12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48114-062F-A64D-BFD6-12DBBA1B77AE}"/>
                </a:ext>
              </a:extLst>
            </p:cNvPr>
            <p:cNvSpPr/>
            <p:nvPr/>
          </p:nvSpPr>
          <p:spPr>
            <a:xfrm>
              <a:off x="4506863" y="1267181"/>
              <a:ext cx="1557944" cy="437043"/>
            </a:xfrm>
            <a:prstGeom prst="rect">
              <a:avLst/>
            </a:prstGeom>
          </p:spPr>
          <p:txBody>
            <a:bodyPr wrap="square">
              <a:spAutoFit/>
            </a:bodyPr>
            <a:lstStyle/>
            <a:p>
              <a:pPr>
                <a:lnSpc>
                  <a:spcPct val="120000"/>
                </a:lnSpc>
              </a:pPr>
              <a:r>
                <a:rPr lang="en-US" sz="2000" dirty="0">
                  <a:latin typeface="Lato Light"/>
                  <a:cs typeface="Lato Light"/>
                </a:rPr>
                <a:t>AOM/DSS</a:t>
              </a:r>
            </a:p>
          </p:txBody>
        </p:sp>
        <p:sp>
          <p:nvSpPr>
            <p:cNvPr id="41" name="Rectangle 40">
              <a:extLst>
                <a:ext uri="{FF2B5EF4-FFF2-40B4-BE49-F238E27FC236}">
                  <a16:creationId xmlns:a16="http://schemas.microsoft.com/office/drawing/2014/main" id="{0EC7FE50-3E1B-4D4B-A26C-B1EA3A7D5950}"/>
                </a:ext>
              </a:extLst>
            </p:cNvPr>
            <p:cNvSpPr/>
            <p:nvPr/>
          </p:nvSpPr>
          <p:spPr>
            <a:xfrm>
              <a:off x="995295" y="1325174"/>
              <a:ext cx="1702216" cy="806375"/>
            </a:xfrm>
            <a:prstGeom prst="rect">
              <a:avLst/>
            </a:prstGeom>
          </p:spPr>
          <p:txBody>
            <a:bodyPr wrap="square">
              <a:spAutoFit/>
            </a:bodyPr>
            <a:lstStyle/>
            <a:p>
              <a:pPr>
                <a:lnSpc>
                  <a:spcPct val="120000"/>
                </a:lnSpc>
              </a:pPr>
              <a:r>
                <a:rPr lang="en-US" sz="2000" dirty="0">
                  <a:latin typeface="Lato Light"/>
                  <a:cs typeface="Lato Light"/>
                </a:rPr>
                <a:t>Colorectal cancer model</a:t>
              </a:r>
            </a:p>
          </p:txBody>
        </p:sp>
      </p:grpSp>
      <p:grpSp>
        <p:nvGrpSpPr>
          <p:cNvPr id="4" name="Group 3">
            <a:extLst>
              <a:ext uri="{FF2B5EF4-FFF2-40B4-BE49-F238E27FC236}">
                <a16:creationId xmlns:a16="http://schemas.microsoft.com/office/drawing/2014/main" id="{24531E8D-AAAA-8649-93DA-8883FA79DF03}"/>
              </a:ext>
            </a:extLst>
          </p:cNvPr>
          <p:cNvGrpSpPr/>
          <p:nvPr/>
        </p:nvGrpSpPr>
        <p:grpSpPr>
          <a:xfrm>
            <a:off x="7552706" y="2423229"/>
            <a:ext cx="3090400" cy="3674022"/>
            <a:chOff x="7552706" y="2423229"/>
            <a:chExt cx="3090400" cy="3674022"/>
          </a:xfrm>
        </p:grpSpPr>
        <p:pic>
          <p:nvPicPr>
            <p:cNvPr id="8" name="Picture 7">
              <a:extLst>
                <a:ext uri="{FF2B5EF4-FFF2-40B4-BE49-F238E27FC236}">
                  <a16:creationId xmlns:a16="http://schemas.microsoft.com/office/drawing/2014/main" id="{9EDA37BF-ECC5-A14E-AEA3-9143153095E0}"/>
                </a:ext>
              </a:extLst>
            </p:cNvPr>
            <p:cNvPicPr>
              <a:picLocks noChangeAspect="1"/>
            </p:cNvPicPr>
            <p:nvPr/>
          </p:nvPicPr>
          <p:blipFill>
            <a:blip r:embed="rId9"/>
            <a:stretch>
              <a:fillRect/>
            </a:stretch>
          </p:blipFill>
          <p:spPr>
            <a:xfrm>
              <a:off x="7739940" y="2423229"/>
              <a:ext cx="2422954" cy="3674022"/>
            </a:xfrm>
            <a:prstGeom prst="rect">
              <a:avLst/>
            </a:prstGeom>
          </p:spPr>
        </p:pic>
        <p:sp>
          <p:nvSpPr>
            <p:cNvPr id="30" name="Rectangle 29">
              <a:extLst>
                <a:ext uri="{FF2B5EF4-FFF2-40B4-BE49-F238E27FC236}">
                  <a16:creationId xmlns:a16="http://schemas.microsoft.com/office/drawing/2014/main" id="{7B0D9EEE-9755-4DDF-BBE4-FCEA7401954B}"/>
                </a:ext>
              </a:extLst>
            </p:cNvPr>
            <p:cNvSpPr/>
            <p:nvPr/>
          </p:nvSpPr>
          <p:spPr>
            <a:xfrm>
              <a:off x="7552706" y="2423229"/>
              <a:ext cx="3090400" cy="4755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Decreases tumor counts</a:t>
              </a:r>
            </a:p>
          </p:txBody>
        </p:sp>
      </p:grpSp>
      <p:grpSp>
        <p:nvGrpSpPr>
          <p:cNvPr id="2" name="Group 1">
            <a:extLst>
              <a:ext uri="{FF2B5EF4-FFF2-40B4-BE49-F238E27FC236}">
                <a16:creationId xmlns:a16="http://schemas.microsoft.com/office/drawing/2014/main" id="{2D62E482-17E0-1440-90AB-70F0C163E4F2}"/>
              </a:ext>
            </a:extLst>
          </p:cNvPr>
          <p:cNvGrpSpPr/>
          <p:nvPr/>
        </p:nvGrpSpPr>
        <p:grpSpPr>
          <a:xfrm>
            <a:off x="426830" y="2423229"/>
            <a:ext cx="6655976" cy="3684942"/>
            <a:chOff x="426830" y="2423229"/>
            <a:chExt cx="6655976" cy="3684942"/>
          </a:xfrm>
        </p:grpSpPr>
        <p:pic>
          <p:nvPicPr>
            <p:cNvPr id="3" name="Picture 2">
              <a:extLst>
                <a:ext uri="{FF2B5EF4-FFF2-40B4-BE49-F238E27FC236}">
                  <a16:creationId xmlns:a16="http://schemas.microsoft.com/office/drawing/2014/main" id="{EC2B11B2-AA35-FB4D-8EF9-74A6D42CBFCA}"/>
                </a:ext>
              </a:extLst>
            </p:cNvPr>
            <p:cNvPicPr>
              <a:picLocks noChangeAspect="1"/>
            </p:cNvPicPr>
            <p:nvPr/>
          </p:nvPicPr>
          <p:blipFill>
            <a:blip r:embed="rId10"/>
            <a:stretch>
              <a:fillRect/>
            </a:stretch>
          </p:blipFill>
          <p:spPr>
            <a:xfrm>
              <a:off x="426830" y="3089285"/>
              <a:ext cx="3262278" cy="2977225"/>
            </a:xfrm>
            <a:prstGeom prst="rect">
              <a:avLst/>
            </a:prstGeom>
          </p:spPr>
        </p:pic>
        <p:sp>
          <p:nvSpPr>
            <p:cNvPr id="29" name="Rectangle 28">
              <a:extLst>
                <a:ext uri="{FF2B5EF4-FFF2-40B4-BE49-F238E27FC236}">
                  <a16:creationId xmlns:a16="http://schemas.microsoft.com/office/drawing/2014/main" id="{9CB1AB0A-BAD8-4EF8-B7CB-C57E65FD5C05}"/>
                </a:ext>
              </a:extLst>
            </p:cNvPr>
            <p:cNvSpPr/>
            <p:nvPr/>
          </p:nvSpPr>
          <p:spPr>
            <a:xfrm>
              <a:off x="460765" y="2423229"/>
              <a:ext cx="6477000" cy="4682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Reduces colonic MDSCs and increases CD8 T cells</a:t>
              </a:r>
            </a:p>
          </p:txBody>
        </p:sp>
        <p:pic>
          <p:nvPicPr>
            <p:cNvPr id="31" name="Picture 30">
              <a:extLst>
                <a:ext uri="{FF2B5EF4-FFF2-40B4-BE49-F238E27FC236}">
                  <a16:creationId xmlns:a16="http://schemas.microsoft.com/office/drawing/2014/main" id="{DAFFDD68-37F0-0944-9094-B5403237FC49}"/>
                </a:ext>
              </a:extLst>
            </p:cNvPr>
            <p:cNvPicPr>
              <a:picLocks noChangeAspect="1"/>
            </p:cNvPicPr>
            <p:nvPr/>
          </p:nvPicPr>
          <p:blipFill>
            <a:blip r:embed="rId11"/>
            <a:stretch>
              <a:fillRect/>
            </a:stretch>
          </p:blipFill>
          <p:spPr>
            <a:xfrm>
              <a:off x="3915546" y="3020092"/>
              <a:ext cx="3167260" cy="3088079"/>
            </a:xfrm>
            <a:prstGeom prst="rect">
              <a:avLst/>
            </a:prstGeom>
          </p:spPr>
        </p:pic>
      </p:grpSp>
    </p:spTree>
    <p:extLst>
      <p:ext uri="{BB962C8B-B14F-4D97-AF65-F5344CB8AC3E}">
        <p14:creationId xmlns:p14="http://schemas.microsoft.com/office/powerpoint/2010/main" val="174821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8A67010-86CF-1647-A896-5B2866C20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3" y="5291"/>
            <a:ext cx="949606" cy="1089025"/>
          </a:xfrm>
          <a:prstGeom prst="rect">
            <a:avLst/>
          </a:prstGeom>
        </p:spPr>
      </p:pic>
      <p:sp>
        <p:nvSpPr>
          <p:cNvPr id="30" name="Rectangle 29">
            <a:extLst>
              <a:ext uri="{FF2B5EF4-FFF2-40B4-BE49-F238E27FC236}">
                <a16:creationId xmlns:a16="http://schemas.microsoft.com/office/drawing/2014/main" id="{253F3216-B9DF-DE4F-B72D-D4153215E37F}"/>
              </a:ext>
            </a:extLst>
          </p:cNvPr>
          <p:cNvSpPr/>
          <p:nvPr/>
        </p:nvSpPr>
        <p:spPr>
          <a:xfrm>
            <a:off x="990108" y="9936"/>
            <a:ext cx="11201892" cy="1077641"/>
          </a:xfrm>
          <a:prstGeom prst="rect">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07613" y="109685"/>
            <a:ext cx="5583323" cy="1438535"/>
          </a:xfrm>
          <a:prstGeom prst="rect">
            <a:avLst/>
          </a:prstGeom>
          <a:noFill/>
        </p:spPr>
        <p:txBody>
          <a:bodyPr wrap="none" rtlCol="0">
            <a:spAutoFit/>
          </a:bodyPr>
          <a:lstStyle/>
          <a:p>
            <a:pPr>
              <a:lnSpc>
                <a:spcPct val="80000"/>
              </a:lnSpc>
            </a:pPr>
            <a:r>
              <a:rPr lang="en-US" sz="5400" b="1" dirty="0">
                <a:solidFill>
                  <a:schemeClr val="bg1"/>
                </a:solidFill>
                <a:latin typeface="Bebas Neue Bold"/>
                <a:cs typeface="Bebas Neue Bold"/>
              </a:rPr>
              <a:t>THE COMPETITION</a:t>
            </a:r>
          </a:p>
          <a:p>
            <a:pPr>
              <a:lnSpc>
                <a:spcPct val="80000"/>
              </a:lnSpc>
            </a:pPr>
            <a:endParaRPr lang="en-US" sz="5400" b="1" dirty="0">
              <a:solidFill>
                <a:schemeClr val="bg1"/>
              </a:solidFill>
              <a:latin typeface="Bebas Neue Bold"/>
              <a:cs typeface="Bebas Neue Bold"/>
            </a:endParaRPr>
          </a:p>
        </p:txBody>
      </p:sp>
      <p:sp>
        <p:nvSpPr>
          <p:cNvPr id="34" name="TextBox 33">
            <a:extLst>
              <a:ext uri="{FF2B5EF4-FFF2-40B4-BE49-F238E27FC236}">
                <a16:creationId xmlns:a16="http://schemas.microsoft.com/office/drawing/2014/main" id="{D2D33C78-0552-9949-B930-20B1A540EBE4}"/>
              </a:ext>
            </a:extLst>
          </p:cNvPr>
          <p:cNvSpPr txBox="1"/>
          <p:nvPr/>
        </p:nvSpPr>
        <p:spPr>
          <a:xfrm>
            <a:off x="1107612" y="742117"/>
            <a:ext cx="3115148" cy="491160"/>
          </a:xfrm>
          <a:prstGeom prst="rect">
            <a:avLst/>
          </a:prstGeom>
          <a:noFill/>
        </p:spPr>
        <p:txBody>
          <a:bodyPr wrap="none" rtlCol="0">
            <a:spAutoFit/>
          </a:bodyPr>
          <a:lstStyle/>
          <a:p>
            <a:pPr>
              <a:lnSpc>
                <a:spcPct val="80000"/>
              </a:lnSpc>
            </a:pPr>
            <a:r>
              <a:rPr lang="en-US" sz="1600" dirty="0">
                <a:solidFill>
                  <a:schemeClr val="bg1"/>
                </a:solidFill>
                <a:latin typeface="Lato Light"/>
                <a:cs typeface="Lato Light"/>
              </a:rPr>
              <a:t>Current targets not effective in CRC</a:t>
            </a:r>
          </a:p>
          <a:p>
            <a:pPr>
              <a:lnSpc>
                <a:spcPct val="80000"/>
              </a:lnSpc>
            </a:pPr>
            <a:endParaRPr lang="en-US" sz="1600" dirty="0">
              <a:solidFill>
                <a:schemeClr val="bg1"/>
              </a:solidFill>
              <a:latin typeface="Lato Light"/>
              <a:cs typeface="Lato Light"/>
            </a:endParaRPr>
          </a:p>
        </p:txBody>
      </p:sp>
      <p:sp>
        <p:nvSpPr>
          <p:cNvPr id="15" name="TextBox 14">
            <a:extLst>
              <a:ext uri="{FF2B5EF4-FFF2-40B4-BE49-F238E27FC236}">
                <a16:creationId xmlns:a16="http://schemas.microsoft.com/office/drawing/2014/main" id="{25B3F2D0-CCA7-C64C-82F5-E4AA762E8CAD}"/>
              </a:ext>
            </a:extLst>
          </p:cNvPr>
          <p:cNvSpPr txBox="1"/>
          <p:nvPr/>
        </p:nvSpPr>
        <p:spPr>
          <a:xfrm>
            <a:off x="255270" y="1568578"/>
            <a:ext cx="6715546" cy="4568623"/>
          </a:xfrm>
          <a:prstGeom prst="rect">
            <a:avLst/>
          </a:prstGeom>
          <a:noFill/>
        </p:spPr>
        <p:txBody>
          <a:bodyPr wrap="square" rtlCol="0">
            <a:spAutoFit/>
          </a:bodyPr>
          <a:lstStyle/>
          <a:p>
            <a:pPr>
              <a:lnSpc>
                <a:spcPct val="120000"/>
              </a:lnSpc>
            </a:pPr>
            <a:r>
              <a:rPr lang="en-US" sz="2800" b="1" dirty="0">
                <a:cs typeface="Lato Light"/>
              </a:rPr>
              <a:t>Crowded Pipeline</a:t>
            </a:r>
            <a:endParaRPr lang="en-US" sz="2400" dirty="0">
              <a:cs typeface="Lato Light"/>
            </a:endParaRPr>
          </a:p>
          <a:p>
            <a:pPr marL="285750" indent="-285750">
              <a:lnSpc>
                <a:spcPct val="120000"/>
              </a:lnSpc>
              <a:buFont typeface="Arial" panose="020B0604020202020204" pitchFamily="34" charset="0"/>
              <a:buChar char="•"/>
            </a:pPr>
            <a:r>
              <a:rPr lang="en-US" sz="2400" b="1" dirty="0">
                <a:cs typeface="Lato Light"/>
              </a:rPr>
              <a:t>IO drugs</a:t>
            </a:r>
          </a:p>
          <a:p>
            <a:pPr marL="742950" lvl="1" indent="-285750">
              <a:lnSpc>
                <a:spcPct val="120000"/>
              </a:lnSpc>
              <a:buFont typeface="Arial" panose="020B0604020202020204" pitchFamily="34" charset="0"/>
              <a:buChar char="•"/>
            </a:pPr>
            <a:r>
              <a:rPr lang="en-US" sz="2400" dirty="0">
                <a:cs typeface="Lato Light"/>
              </a:rPr>
              <a:t>Keytruda or </a:t>
            </a:r>
            <a:r>
              <a:rPr lang="en-US" sz="2400" dirty="0" err="1">
                <a:cs typeface="Lato Light"/>
              </a:rPr>
              <a:t>Opdivo</a:t>
            </a:r>
            <a:r>
              <a:rPr lang="en-US" sz="2400" dirty="0">
                <a:cs typeface="Lato Light"/>
              </a:rPr>
              <a:t> (approved for only 5% of patients with MSI high tumors)</a:t>
            </a:r>
          </a:p>
          <a:p>
            <a:pPr marL="742950" lvl="1" indent="-285750">
              <a:lnSpc>
                <a:spcPct val="120000"/>
              </a:lnSpc>
              <a:buFont typeface="Arial" panose="020B0604020202020204" pitchFamily="34" charset="0"/>
              <a:buChar char="•"/>
            </a:pPr>
            <a:endParaRPr lang="en-US" sz="2400" dirty="0">
              <a:cs typeface="Lato Light"/>
            </a:endParaRPr>
          </a:p>
          <a:p>
            <a:pPr marL="285750" indent="-285750">
              <a:lnSpc>
                <a:spcPct val="120000"/>
              </a:lnSpc>
              <a:buFont typeface="Arial" panose="020B0604020202020204" pitchFamily="34" charset="0"/>
              <a:buChar char="•"/>
            </a:pPr>
            <a:r>
              <a:rPr lang="en-US" sz="2400" b="1" dirty="0">
                <a:cs typeface="Lato Light"/>
              </a:rPr>
              <a:t>Drugs under development</a:t>
            </a:r>
          </a:p>
          <a:p>
            <a:pPr marL="742950" lvl="1" indent="-285750">
              <a:lnSpc>
                <a:spcPct val="120000"/>
              </a:lnSpc>
              <a:buFont typeface="Arial" panose="020B0604020202020204" pitchFamily="34" charset="0"/>
              <a:buChar char="•"/>
            </a:pPr>
            <a:r>
              <a:rPr lang="en-US" sz="2400" dirty="0">
                <a:cs typeface="Lato Light"/>
              </a:rPr>
              <a:t>Growth factor receptor targeting drugs (similar to Cetuximab and Bevacizumab)</a:t>
            </a:r>
          </a:p>
          <a:p>
            <a:pPr marL="742950" lvl="1" indent="-285750">
              <a:lnSpc>
                <a:spcPct val="120000"/>
              </a:lnSpc>
              <a:buFont typeface="Arial" panose="020B0604020202020204" pitchFamily="34" charset="0"/>
              <a:buChar char="•"/>
            </a:pPr>
            <a:r>
              <a:rPr lang="en-US" sz="2400" dirty="0">
                <a:cs typeface="Lato Light"/>
              </a:rPr>
              <a:t>CSFR targeting drugs in combo with Keytruda/</a:t>
            </a:r>
            <a:r>
              <a:rPr lang="en-US" sz="2400" dirty="0" err="1">
                <a:cs typeface="Lato Light"/>
              </a:rPr>
              <a:t>Opdivo</a:t>
            </a:r>
            <a:r>
              <a:rPr lang="en-US" sz="2400" dirty="0">
                <a:cs typeface="Lato Light"/>
              </a:rPr>
              <a:t> (IO) – Limited efficacy so far</a:t>
            </a:r>
          </a:p>
        </p:txBody>
      </p:sp>
      <p:sp>
        <p:nvSpPr>
          <p:cNvPr id="7" name="Rectangle 6">
            <a:extLst>
              <a:ext uri="{FF2B5EF4-FFF2-40B4-BE49-F238E27FC236}">
                <a16:creationId xmlns:a16="http://schemas.microsoft.com/office/drawing/2014/main" id="{5DAC6450-3A1D-4647-964D-70206F8E51FC}"/>
              </a:ext>
            </a:extLst>
          </p:cNvPr>
          <p:cNvSpPr/>
          <p:nvPr/>
        </p:nvSpPr>
        <p:spPr>
          <a:xfrm>
            <a:off x="7148943" y="1548220"/>
            <a:ext cx="4793642" cy="45889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ME Therapeutics is pursuing a unique approach</a:t>
            </a:r>
          </a:p>
          <a:p>
            <a:pPr algn="ctr"/>
            <a:endParaRPr lang="en-US" sz="2800" b="1" dirty="0">
              <a:solidFill>
                <a:schemeClr val="tx1"/>
              </a:solidFill>
            </a:endParaRPr>
          </a:p>
          <a:p>
            <a:pPr algn="ctr"/>
            <a:endParaRPr lang="en-US" sz="2800" b="1" dirty="0">
              <a:solidFill>
                <a:schemeClr val="tx1"/>
              </a:solidFill>
            </a:endParaRPr>
          </a:p>
          <a:p>
            <a:pPr algn="ctr"/>
            <a:r>
              <a:rPr lang="en-US" sz="2200" dirty="0">
                <a:solidFill>
                  <a:schemeClr val="tx1"/>
                </a:solidFill>
              </a:rPr>
              <a:t>Only company going after G-CSF blockade</a:t>
            </a:r>
          </a:p>
        </p:txBody>
      </p:sp>
    </p:spTree>
    <p:extLst>
      <p:ext uri="{BB962C8B-B14F-4D97-AF65-F5344CB8AC3E}">
        <p14:creationId xmlns:p14="http://schemas.microsoft.com/office/powerpoint/2010/main" val="217725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7457C-BF9B-CD43-AF46-364D50202B1B}"/>
              </a:ext>
            </a:extLst>
          </p:cNvPr>
          <p:cNvSpPr/>
          <p:nvPr/>
        </p:nvSpPr>
        <p:spPr>
          <a:xfrm>
            <a:off x="45714" y="1272466"/>
            <a:ext cx="11661275" cy="877804"/>
          </a:xfrm>
          <a:prstGeom prst="rect">
            <a:avLst/>
          </a:prstGeom>
        </p:spPr>
        <p:txBody>
          <a:bodyPr wrap="square">
            <a:spAutoFit/>
          </a:bodyPr>
          <a:lstStyle/>
          <a:p>
            <a:pPr marL="742950" lvl="1" indent="-285750">
              <a:lnSpc>
                <a:spcPct val="120000"/>
              </a:lnSpc>
              <a:buFont typeface="Arial" panose="020B0604020202020204" pitchFamily="34" charset="0"/>
              <a:buChar char="•"/>
            </a:pPr>
            <a:r>
              <a:rPr lang="en-US" sz="2200" b="1" dirty="0">
                <a:cs typeface="Lato Light"/>
              </a:rPr>
              <a:t>ME THERAPEUTICS INC.</a:t>
            </a:r>
            <a:r>
              <a:rPr lang="en-US" sz="2200" dirty="0">
                <a:cs typeface="Lato Light"/>
              </a:rPr>
              <a:t> (Myeloid Enhancement Therapeutics) was founded in </a:t>
            </a:r>
            <a:r>
              <a:rPr lang="en-US" sz="2200" b="1" dirty="0">
                <a:cs typeface="Lato Light"/>
              </a:rPr>
              <a:t>2014</a:t>
            </a:r>
            <a:r>
              <a:rPr lang="en-US" sz="2200" dirty="0">
                <a:cs typeface="Lato Light"/>
              </a:rPr>
              <a:t> </a:t>
            </a:r>
          </a:p>
          <a:p>
            <a:pPr lvl="1">
              <a:lnSpc>
                <a:spcPct val="120000"/>
              </a:lnSpc>
            </a:pPr>
            <a:r>
              <a:rPr lang="en-US" sz="2200" dirty="0">
                <a:cs typeface="Lato Light"/>
              </a:rPr>
              <a:t>     by Dr. Salim Dhanji Ph.D. (CEO), Dr. John Priatel, Ph.D. and Dr. Ken Harder, Ph.D. </a:t>
            </a:r>
          </a:p>
        </p:txBody>
      </p:sp>
      <p:sp>
        <p:nvSpPr>
          <p:cNvPr id="22" name="Rectangle 21">
            <a:extLst>
              <a:ext uri="{FF2B5EF4-FFF2-40B4-BE49-F238E27FC236}">
                <a16:creationId xmlns:a16="http://schemas.microsoft.com/office/drawing/2014/main" id="{6942C876-0025-6C4F-967E-223F42DA0075}"/>
              </a:ext>
            </a:extLst>
          </p:cNvPr>
          <p:cNvSpPr/>
          <p:nvPr/>
        </p:nvSpPr>
        <p:spPr>
          <a:xfrm>
            <a:off x="40503" y="2509477"/>
            <a:ext cx="11861014" cy="877741"/>
          </a:xfrm>
          <a:prstGeom prst="rect">
            <a:avLst/>
          </a:prstGeom>
        </p:spPr>
        <p:txBody>
          <a:bodyPr wrap="square">
            <a:spAutoFit/>
          </a:bodyPr>
          <a:lstStyle/>
          <a:p>
            <a:pPr marL="742950" lvl="1" indent="-285750">
              <a:lnSpc>
                <a:spcPct val="120000"/>
              </a:lnSpc>
              <a:buFont typeface="Arial" panose="020B0604020202020204" pitchFamily="34" charset="0"/>
              <a:buChar char="•"/>
            </a:pPr>
            <a:r>
              <a:rPr lang="en-US" sz="2200" dirty="0">
                <a:cs typeface="Lato Light"/>
              </a:rPr>
              <a:t>Academic &amp; industry experience with expertise in cancer, lymphocytes and cancer immunology and over 90 scientific publications and patents and &gt;$2 million in funding</a:t>
            </a:r>
          </a:p>
        </p:txBody>
      </p:sp>
      <p:grpSp>
        <p:nvGrpSpPr>
          <p:cNvPr id="2" name="Group 1">
            <a:extLst>
              <a:ext uri="{FF2B5EF4-FFF2-40B4-BE49-F238E27FC236}">
                <a16:creationId xmlns:a16="http://schemas.microsoft.com/office/drawing/2014/main" id="{649F9331-0852-C548-AF26-CFD3E2AB8012}"/>
              </a:ext>
            </a:extLst>
          </p:cNvPr>
          <p:cNvGrpSpPr/>
          <p:nvPr/>
        </p:nvGrpSpPr>
        <p:grpSpPr>
          <a:xfrm>
            <a:off x="0" y="3122329"/>
            <a:ext cx="11706989" cy="3606855"/>
            <a:chOff x="45713" y="3885588"/>
            <a:chExt cx="11706989" cy="3606855"/>
          </a:xfrm>
        </p:grpSpPr>
        <p:pic>
          <p:nvPicPr>
            <p:cNvPr id="16" name="Picture 15">
              <a:extLst>
                <a:ext uri="{FF2B5EF4-FFF2-40B4-BE49-F238E27FC236}">
                  <a16:creationId xmlns:a16="http://schemas.microsoft.com/office/drawing/2014/main" id="{FA49B2E7-16A8-1342-80AB-56AB214FF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368" y="6840031"/>
              <a:ext cx="2845334" cy="652412"/>
            </a:xfrm>
            <a:prstGeom prst="rect">
              <a:avLst/>
            </a:prstGeom>
          </p:spPr>
        </p:pic>
        <p:sp>
          <p:nvSpPr>
            <p:cNvPr id="24" name="Rectangle 23">
              <a:extLst>
                <a:ext uri="{FF2B5EF4-FFF2-40B4-BE49-F238E27FC236}">
                  <a16:creationId xmlns:a16="http://schemas.microsoft.com/office/drawing/2014/main" id="{11837AA7-35EA-E24D-A0FF-03BD0A3707C5}"/>
                </a:ext>
              </a:extLst>
            </p:cNvPr>
            <p:cNvSpPr/>
            <p:nvPr/>
          </p:nvSpPr>
          <p:spPr>
            <a:xfrm>
              <a:off x="45713" y="5971653"/>
              <a:ext cx="10993689" cy="1284006"/>
            </a:xfrm>
            <a:prstGeom prst="rect">
              <a:avLst/>
            </a:prstGeom>
          </p:spPr>
          <p:txBody>
            <a:bodyPr wrap="square">
              <a:spAutoFit/>
            </a:bodyPr>
            <a:lstStyle/>
            <a:p>
              <a:pPr marL="742950" lvl="1" indent="-285750">
                <a:lnSpc>
                  <a:spcPct val="120000"/>
                </a:lnSpc>
                <a:buFont typeface="Arial" panose="020B0604020202020204" pitchFamily="34" charset="0"/>
                <a:buChar char="•"/>
              </a:pPr>
              <a:r>
                <a:rPr lang="en-US" sz="2200" dirty="0">
                  <a:cs typeface="Lato Light"/>
                </a:rPr>
                <a:t>Our team includes 2 full-time Ph.D. Scientists, uses space in The Life Sciences Centre at UBC and is a participant in Massachusetts Institute of Technology IDEA2 Startup Incubator Program</a:t>
              </a:r>
            </a:p>
          </p:txBody>
        </p:sp>
        <p:sp>
          <p:nvSpPr>
            <p:cNvPr id="25" name="Rectangle 24">
              <a:extLst>
                <a:ext uri="{FF2B5EF4-FFF2-40B4-BE49-F238E27FC236}">
                  <a16:creationId xmlns:a16="http://schemas.microsoft.com/office/drawing/2014/main" id="{9949C9F3-6234-9A49-965D-ACA3B1591F8D}"/>
                </a:ext>
              </a:extLst>
            </p:cNvPr>
            <p:cNvSpPr/>
            <p:nvPr/>
          </p:nvSpPr>
          <p:spPr>
            <a:xfrm>
              <a:off x="45714" y="4381812"/>
              <a:ext cx="9176941" cy="1284069"/>
            </a:xfrm>
            <a:prstGeom prst="rect">
              <a:avLst/>
            </a:prstGeom>
          </p:spPr>
          <p:txBody>
            <a:bodyPr wrap="square">
              <a:spAutoFit/>
            </a:bodyPr>
            <a:lstStyle/>
            <a:p>
              <a:pPr marL="742950" lvl="1" indent="-285750">
                <a:lnSpc>
                  <a:spcPct val="120000"/>
                </a:lnSpc>
                <a:buFont typeface="Arial" panose="020B0604020202020204" pitchFamily="34" charset="0"/>
                <a:buChar char="•"/>
              </a:pPr>
              <a:r>
                <a:rPr lang="en-US" sz="2200" dirty="0">
                  <a:cs typeface="Lato Light"/>
                </a:rPr>
                <a:t>Started from founder, friend and family investments and matching funds from The National Research Council-Industry Research Assistance Program (IRAP) </a:t>
              </a:r>
            </a:p>
          </p:txBody>
        </p:sp>
        <p:sp>
          <p:nvSpPr>
            <p:cNvPr id="27" name="Rectangle 26">
              <a:extLst>
                <a:ext uri="{FF2B5EF4-FFF2-40B4-BE49-F238E27FC236}">
                  <a16:creationId xmlns:a16="http://schemas.microsoft.com/office/drawing/2014/main" id="{BE425151-94B8-6845-A452-0CEE4762C3F7}"/>
                </a:ext>
              </a:extLst>
            </p:cNvPr>
            <p:cNvSpPr/>
            <p:nvPr/>
          </p:nvSpPr>
          <p:spPr>
            <a:xfrm>
              <a:off x="45714" y="3885588"/>
              <a:ext cx="10647213" cy="471539"/>
            </a:xfrm>
            <a:prstGeom prst="rect">
              <a:avLst/>
            </a:prstGeom>
          </p:spPr>
          <p:txBody>
            <a:bodyPr wrap="square">
              <a:spAutoFit/>
            </a:bodyPr>
            <a:lstStyle/>
            <a:p>
              <a:pPr lvl="1">
                <a:lnSpc>
                  <a:spcPct val="120000"/>
                </a:lnSpc>
              </a:pPr>
              <a:endParaRPr lang="en-US" sz="2200" dirty="0">
                <a:cs typeface="Lato Light"/>
              </a:endParaRPr>
            </a:p>
          </p:txBody>
        </p:sp>
        <p:pic>
          <p:nvPicPr>
            <p:cNvPr id="8" name="Picture 7">
              <a:extLst>
                <a:ext uri="{FF2B5EF4-FFF2-40B4-BE49-F238E27FC236}">
                  <a16:creationId xmlns:a16="http://schemas.microsoft.com/office/drawing/2014/main" id="{796F3609-9443-7447-A775-AF1A0C37C548}"/>
                </a:ext>
              </a:extLst>
            </p:cNvPr>
            <p:cNvPicPr>
              <a:picLocks noChangeAspect="1"/>
            </p:cNvPicPr>
            <p:nvPr/>
          </p:nvPicPr>
          <p:blipFill>
            <a:blip r:embed="rId4"/>
            <a:stretch>
              <a:fillRect/>
            </a:stretch>
          </p:blipFill>
          <p:spPr>
            <a:xfrm>
              <a:off x="9570416" y="4371044"/>
              <a:ext cx="1750955" cy="1452405"/>
            </a:xfrm>
            <a:prstGeom prst="rect">
              <a:avLst/>
            </a:prstGeom>
          </p:spPr>
        </p:pic>
      </p:grpSp>
      <p:pic>
        <p:nvPicPr>
          <p:cNvPr id="26" name="Picture 25">
            <a:extLst>
              <a:ext uri="{FF2B5EF4-FFF2-40B4-BE49-F238E27FC236}">
                <a16:creationId xmlns:a16="http://schemas.microsoft.com/office/drawing/2014/main" id="{B8A67010-86CF-1647-A896-5B2866C20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3" y="5291"/>
            <a:ext cx="949606" cy="1089025"/>
          </a:xfrm>
          <a:prstGeom prst="rect">
            <a:avLst/>
          </a:prstGeom>
        </p:spPr>
      </p:pic>
      <p:sp>
        <p:nvSpPr>
          <p:cNvPr id="30" name="Rectangle 29">
            <a:extLst>
              <a:ext uri="{FF2B5EF4-FFF2-40B4-BE49-F238E27FC236}">
                <a16:creationId xmlns:a16="http://schemas.microsoft.com/office/drawing/2014/main" id="{253F3216-B9DF-DE4F-B72D-D4153215E37F}"/>
              </a:ext>
            </a:extLst>
          </p:cNvPr>
          <p:cNvSpPr/>
          <p:nvPr/>
        </p:nvSpPr>
        <p:spPr>
          <a:xfrm>
            <a:off x="990108" y="9936"/>
            <a:ext cx="11201892" cy="1077641"/>
          </a:xfrm>
          <a:prstGeom prst="rect">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07613" y="109685"/>
            <a:ext cx="4454296" cy="773738"/>
          </a:xfrm>
          <a:prstGeom prst="rect">
            <a:avLst/>
          </a:prstGeom>
          <a:noFill/>
        </p:spPr>
        <p:txBody>
          <a:bodyPr wrap="none" rtlCol="0">
            <a:spAutoFit/>
          </a:bodyPr>
          <a:lstStyle/>
          <a:p>
            <a:pPr>
              <a:lnSpc>
                <a:spcPct val="80000"/>
              </a:lnSpc>
            </a:pPr>
            <a:r>
              <a:rPr lang="en-US" sz="5400" b="1" dirty="0">
                <a:solidFill>
                  <a:schemeClr val="bg1"/>
                </a:solidFill>
                <a:latin typeface="Bebas Neue Bold"/>
                <a:cs typeface="Bebas Neue Bold"/>
              </a:rPr>
              <a:t>THE COMPANY</a:t>
            </a:r>
          </a:p>
        </p:txBody>
      </p:sp>
      <p:sp>
        <p:nvSpPr>
          <p:cNvPr id="34" name="TextBox 33">
            <a:extLst>
              <a:ext uri="{FF2B5EF4-FFF2-40B4-BE49-F238E27FC236}">
                <a16:creationId xmlns:a16="http://schemas.microsoft.com/office/drawing/2014/main" id="{D2D33C78-0552-9949-B930-20B1A540EBE4}"/>
              </a:ext>
            </a:extLst>
          </p:cNvPr>
          <p:cNvSpPr txBox="1"/>
          <p:nvPr/>
        </p:nvSpPr>
        <p:spPr>
          <a:xfrm>
            <a:off x="1107612" y="691317"/>
            <a:ext cx="2247154" cy="294183"/>
          </a:xfrm>
          <a:prstGeom prst="rect">
            <a:avLst/>
          </a:prstGeom>
          <a:noFill/>
        </p:spPr>
        <p:txBody>
          <a:bodyPr wrap="none" rtlCol="0">
            <a:spAutoFit/>
          </a:bodyPr>
          <a:lstStyle/>
          <a:p>
            <a:pPr>
              <a:lnSpc>
                <a:spcPct val="80000"/>
              </a:lnSpc>
            </a:pPr>
            <a:r>
              <a:rPr lang="en-US" sz="1600" dirty="0">
                <a:solidFill>
                  <a:schemeClr val="bg1"/>
                </a:solidFill>
                <a:latin typeface="Lato Light"/>
                <a:cs typeface="Lato Light"/>
              </a:rPr>
              <a:t>Team, funding &amp; support</a:t>
            </a:r>
          </a:p>
        </p:txBody>
      </p:sp>
    </p:spTree>
    <p:extLst>
      <p:ext uri="{BB962C8B-B14F-4D97-AF65-F5344CB8AC3E}">
        <p14:creationId xmlns:p14="http://schemas.microsoft.com/office/powerpoint/2010/main" val="18998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3A890C6-26C5-5A44-B077-4BD50AD1F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1" y="1318"/>
            <a:ext cx="945688" cy="1084532"/>
          </a:xfrm>
          <a:prstGeom prst="rect">
            <a:avLst/>
          </a:prstGeom>
        </p:spPr>
      </p:pic>
      <p:sp>
        <p:nvSpPr>
          <p:cNvPr id="15" name="Rectangle 14">
            <a:extLst>
              <a:ext uri="{FF2B5EF4-FFF2-40B4-BE49-F238E27FC236}">
                <a16:creationId xmlns:a16="http://schemas.microsoft.com/office/drawing/2014/main" id="{58EED0E4-B085-B242-8162-9032F911E12E}"/>
              </a:ext>
            </a:extLst>
          </p:cNvPr>
          <p:cNvSpPr/>
          <p:nvPr/>
        </p:nvSpPr>
        <p:spPr>
          <a:xfrm>
            <a:off x="990108" y="3175"/>
            <a:ext cx="11201892" cy="1077641"/>
          </a:xfrm>
          <a:prstGeom prst="rect">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0084" y="106684"/>
            <a:ext cx="7100085" cy="773738"/>
          </a:xfrm>
          <a:prstGeom prst="rect">
            <a:avLst/>
          </a:prstGeom>
          <a:noFill/>
        </p:spPr>
        <p:txBody>
          <a:bodyPr wrap="none" rtlCol="0">
            <a:spAutoFit/>
          </a:bodyPr>
          <a:lstStyle/>
          <a:p>
            <a:pPr>
              <a:lnSpc>
                <a:spcPct val="80000"/>
              </a:lnSpc>
            </a:pPr>
            <a:r>
              <a:rPr lang="en-US" sz="5400" b="1" dirty="0">
                <a:solidFill>
                  <a:schemeClr val="bg1"/>
                </a:solidFill>
                <a:latin typeface="Bebas Neue Bold"/>
                <a:cs typeface="Bebas Neue Bold"/>
              </a:rPr>
              <a:t>TRACTION &amp; SUMMARY</a:t>
            </a:r>
          </a:p>
        </p:txBody>
      </p:sp>
      <p:sp>
        <p:nvSpPr>
          <p:cNvPr id="7" name="TextBox 6"/>
          <p:cNvSpPr txBox="1"/>
          <p:nvPr/>
        </p:nvSpPr>
        <p:spPr>
          <a:xfrm>
            <a:off x="1089660" y="743155"/>
            <a:ext cx="4183261" cy="294183"/>
          </a:xfrm>
          <a:prstGeom prst="rect">
            <a:avLst/>
          </a:prstGeom>
          <a:noFill/>
        </p:spPr>
        <p:txBody>
          <a:bodyPr wrap="none" rtlCol="0">
            <a:spAutoFit/>
          </a:bodyPr>
          <a:lstStyle/>
          <a:p>
            <a:pPr>
              <a:lnSpc>
                <a:spcPct val="80000"/>
              </a:lnSpc>
            </a:pPr>
            <a:r>
              <a:rPr lang="en-US" sz="1600" dirty="0">
                <a:solidFill>
                  <a:schemeClr val="bg1"/>
                </a:solidFill>
                <a:latin typeface="Lato Light"/>
                <a:cs typeface="Lato Light"/>
              </a:rPr>
              <a:t>Focused on improving patient outcomes in CRC</a:t>
            </a:r>
          </a:p>
        </p:txBody>
      </p:sp>
      <p:sp>
        <p:nvSpPr>
          <p:cNvPr id="17" name="TextBox 16">
            <a:extLst>
              <a:ext uri="{FF2B5EF4-FFF2-40B4-BE49-F238E27FC236}">
                <a16:creationId xmlns:a16="http://schemas.microsoft.com/office/drawing/2014/main" id="{CF5AF415-6343-3443-B505-7E9C227F474A}"/>
              </a:ext>
            </a:extLst>
          </p:cNvPr>
          <p:cNvSpPr txBox="1"/>
          <p:nvPr/>
        </p:nvSpPr>
        <p:spPr>
          <a:xfrm>
            <a:off x="422405" y="1348987"/>
            <a:ext cx="10946904" cy="183556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a:cs typeface="Lato Light"/>
              </a:rPr>
              <a:t>Strong literature supporting G-CSF as a potential target in colorectal cancer</a:t>
            </a:r>
          </a:p>
          <a:p>
            <a:pPr>
              <a:lnSpc>
                <a:spcPct val="120000"/>
              </a:lnSpc>
            </a:pPr>
            <a:endParaRPr lang="en-US" sz="2400" dirty="0">
              <a:cs typeface="Lato Light"/>
            </a:endParaRPr>
          </a:p>
          <a:p>
            <a:pPr marL="342900" indent="-342900">
              <a:lnSpc>
                <a:spcPct val="120000"/>
              </a:lnSpc>
              <a:buFont typeface="Arial" panose="020B0604020202020204" pitchFamily="34" charset="0"/>
              <a:buChar char="•"/>
            </a:pPr>
            <a:r>
              <a:rPr lang="en-US" sz="2400" dirty="0">
                <a:cs typeface="Lato Light"/>
              </a:rPr>
              <a:t>Worldwide patents filed (composition and use) on 2 lead antibodies –100% IP owned by ME Therapeutics Inc.</a:t>
            </a:r>
          </a:p>
        </p:txBody>
      </p:sp>
      <p:sp>
        <p:nvSpPr>
          <p:cNvPr id="2" name="Rectangle 1">
            <a:extLst>
              <a:ext uri="{FF2B5EF4-FFF2-40B4-BE49-F238E27FC236}">
                <a16:creationId xmlns:a16="http://schemas.microsoft.com/office/drawing/2014/main" id="{78BCBE89-9580-E24D-A85B-793BBBCB58B7}"/>
              </a:ext>
            </a:extLst>
          </p:cNvPr>
          <p:cNvSpPr/>
          <p:nvPr/>
        </p:nvSpPr>
        <p:spPr>
          <a:xfrm>
            <a:off x="412184" y="5593679"/>
            <a:ext cx="11236021" cy="949171"/>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cs typeface="Lato Light"/>
              </a:rPr>
              <a:t>We are seeking funds for advanced preclinical development of our drug to improve immuno-oncology response rates to colorectal cancer</a:t>
            </a:r>
          </a:p>
        </p:txBody>
      </p:sp>
      <p:grpSp>
        <p:nvGrpSpPr>
          <p:cNvPr id="9" name="Group 8">
            <a:extLst>
              <a:ext uri="{FF2B5EF4-FFF2-40B4-BE49-F238E27FC236}">
                <a16:creationId xmlns:a16="http://schemas.microsoft.com/office/drawing/2014/main" id="{1FA7E67B-D3E2-2842-92B7-26705F07E475}"/>
              </a:ext>
            </a:extLst>
          </p:cNvPr>
          <p:cNvGrpSpPr/>
          <p:nvPr/>
        </p:nvGrpSpPr>
        <p:grpSpPr>
          <a:xfrm>
            <a:off x="422405" y="4273701"/>
            <a:ext cx="11769595" cy="1345080"/>
            <a:chOff x="422405" y="4326664"/>
            <a:chExt cx="11769595" cy="1345080"/>
          </a:xfrm>
        </p:grpSpPr>
        <p:pic>
          <p:nvPicPr>
            <p:cNvPr id="6" name="Picture 5">
              <a:extLst>
                <a:ext uri="{FF2B5EF4-FFF2-40B4-BE49-F238E27FC236}">
                  <a16:creationId xmlns:a16="http://schemas.microsoft.com/office/drawing/2014/main" id="{6FCFB0E8-BB8C-DF49-A4B9-092D88B59C41}"/>
                </a:ext>
              </a:extLst>
            </p:cNvPr>
            <p:cNvPicPr>
              <a:picLocks noChangeAspect="1"/>
            </p:cNvPicPr>
            <p:nvPr/>
          </p:nvPicPr>
          <p:blipFill>
            <a:blip r:embed="rId4"/>
            <a:stretch>
              <a:fillRect/>
            </a:stretch>
          </p:blipFill>
          <p:spPr>
            <a:xfrm>
              <a:off x="9173149" y="4345206"/>
              <a:ext cx="3018851" cy="1326538"/>
            </a:xfrm>
            <a:prstGeom prst="rect">
              <a:avLst/>
            </a:prstGeom>
          </p:spPr>
        </p:pic>
        <p:sp>
          <p:nvSpPr>
            <p:cNvPr id="3" name="Rectangle 2">
              <a:extLst>
                <a:ext uri="{FF2B5EF4-FFF2-40B4-BE49-F238E27FC236}">
                  <a16:creationId xmlns:a16="http://schemas.microsoft.com/office/drawing/2014/main" id="{D5A571F3-27EF-5D48-B98D-ED1B5C236C19}"/>
                </a:ext>
              </a:extLst>
            </p:cNvPr>
            <p:cNvSpPr/>
            <p:nvPr/>
          </p:nvSpPr>
          <p:spPr>
            <a:xfrm>
              <a:off x="422405" y="4326664"/>
              <a:ext cx="10698676" cy="949171"/>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cs typeface="Lato Light"/>
                </a:rPr>
                <a:t>Awarded commercialization grant from Michael Smith Foundation for </a:t>
              </a:r>
            </a:p>
            <a:p>
              <a:pPr>
                <a:lnSpc>
                  <a:spcPct val="120000"/>
                </a:lnSpc>
              </a:pPr>
              <a:r>
                <a:rPr lang="en-US" sz="2400" dirty="0">
                  <a:cs typeface="Lato Light"/>
                </a:rPr>
                <a:t>     Health Research (Oct 2019) – validating science</a:t>
              </a:r>
            </a:p>
          </p:txBody>
        </p:sp>
      </p:grpSp>
      <p:sp>
        <p:nvSpPr>
          <p:cNvPr id="4" name="Rectangle 3">
            <a:extLst>
              <a:ext uri="{FF2B5EF4-FFF2-40B4-BE49-F238E27FC236}">
                <a16:creationId xmlns:a16="http://schemas.microsoft.com/office/drawing/2014/main" id="{6887E1AA-8DC0-AB4A-A876-A212DC8638BF}"/>
              </a:ext>
            </a:extLst>
          </p:cNvPr>
          <p:cNvSpPr/>
          <p:nvPr/>
        </p:nvSpPr>
        <p:spPr>
          <a:xfrm>
            <a:off x="422405" y="3531841"/>
            <a:ext cx="10204405" cy="505972"/>
          </a:xfrm>
          <a:prstGeom prst="rect">
            <a:avLst/>
          </a:prstGeom>
        </p:spPr>
        <p:txBody>
          <a:bodyPr wrap="square">
            <a:spAutoFit/>
          </a:bodyPr>
          <a:lstStyle/>
          <a:p>
            <a:pPr marL="342900" indent="-342900">
              <a:lnSpc>
                <a:spcPct val="120000"/>
              </a:lnSpc>
              <a:buFont typeface="Arial" panose="020B0604020202020204" pitchFamily="34" charset="0"/>
              <a:buChar char="•"/>
            </a:pPr>
            <a:endParaRPr lang="en-US" sz="2400" dirty="0">
              <a:cs typeface="Lato Light"/>
            </a:endParaRPr>
          </a:p>
        </p:txBody>
      </p:sp>
      <p:sp>
        <p:nvSpPr>
          <p:cNvPr id="8" name="Rectangle 7">
            <a:extLst>
              <a:ext uri="{FF2B5EF4-FFF2-40B4-BE49-F238E27FC236}">
                <a16:creationId xmlns:a16="http://schemas.microsoft.com/office/drawing/2014/main" id="{38615534-ADDB-0D48-AFF3-AB2BBDF9687F}"/>
              </a:ext>
            </a:extLst>
          </p:cNvPr>
          <p:cNvSpPr/>
          <p:nvPr/>
        </p:nvSpPr>
        <p:spPr>
          <a:xfrm>
            <a:off x="412184" y="3396922"/>
            <a:ext cx="11542930" cy="505972"/>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cs typeface="Lato Light"/>
              </a:rPr>
              <a:t>Formed collaborations with BC Cancer Agency doctors for access to human specimens</a:t>
            </a:r>
          </a:p>
        </p:txBody>
      </p:sp>
    </p:spTree>
    <p:extLst>
      <p:ext uri="{BB962C8B-B14F-4D97-AF65-F5344CB8AC3E}">
        <p14:creationId xmlns:p14="http://schemas.microsoft.com/office/powerpoint/2010/main" val="6262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Nuy.QgbZ1iELx4eC7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12139</TotalTime>
  <Words>1367</Words>
  <Application>Microsoft Macintosh PowerPoint</Application>
  <PresentationFormat>Widescreen</PresentationFormat>
  <Paragraphs>131</Paragraphs>
  <Slides>10</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ＭＳ Ｐゴシック</vt:lpstr>
      <vt:lpstr>Arial</vt:lpstr>
      <vt:lpstr>Bebas Neue Bold</vt:lpstr>
      <vt:lpstr>Calibri</vt:lpstr>
      <vt:lpstr>Calibri Light</vt:lpstr>
      <vt:lpstr>Helvetica Neue Light</vt:lpstr>
      <vt:lpstr>Lato Light</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Priatel</dc:creator>
  <cp:lastModifiedBy>John Priatel</cp:lastModifiedBy>
  <cp:revision>156</cp:revision>
  <cp:lastPrinted>2019-10-31T23:22:14Z</cp:lastPrinted>
  <dcterms:created xsi:type="dcterms:W3CDTF">2019-10-30T22:44:38Z</dcterms:created>
  <dcterms:modified xsi:type="dcterms:W3CDTF">2019-12-03T03:41:53Z</dcterms:modified>
</cp:coreProperties>
</file>