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446" r:id="rId2"/>
    <p:sldId id="472" r:id="rId3"/>
    <p:sldId id="448" r:id="rId4"/>
    <p:sldId id="474" r:id="rId5"/>
    <p:sldId id="371" r:id="rId6"/>
    <p:sldId id="470" r:id="rId7"/>
    <p:sldId id="473" r:id="rId8"/>
    <p:sldId id="469" r:id="rId9"/>
    <p:sldId id="377" r:id="rId10"/>
    <p:sldId id="479" r:id="rId11"/>
    <p:sldId id="464" r:id="rId12"/>
    <p:sldId id="430" r:id="rId13"/>
    <p:sldId id="480" r:id="rId14"/>
    <p:sldId id="460" r:id="rId15"/>
    <p:sldId id="444" r:id="rId16"/>
    <p:sldId id="457" r:id="rId17"/>
    <p:sldId id="471" r:id="rId18"/>
    <p:sldId id="477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vier" initials="J" lastIdx="1" clrIdx="0">
    <p:extLst>
      <p:ext uri="{19B8F6BF-5375-455C-9EA6-DF929625EA0E}">
        <p15:presenceInfo xmlns:p15="http://schemas.microsoft.com/office/powerpoint/2012/main" xmlns="" userId="Javi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246C64"/>
    <a:srgbClr val="FFCCFF"/>
    <a:srgbClr val="FF00FF"/>
    <a:srgbClr val="B4E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4" autoAdjust="0"/>
    <p:restoredTop sz="77346" autoAdjust="0"/>
  </p:normalViewPr>
  <p:slideViewPr>
    <p:cSldViewPr snapToGrid="0">
      <p:cViewPr>
        <p:scale>
          <a:sx n="70" d="100"/>
          <a:sy n="70" d="100"/>
        </p:scale>
        <p:origin x="-2868" y="-8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Lbls>
            <c:dLbl>
              <c:idx val="0"/>
              <c:layout>
                <c:manualLayout>
                  <c:x val="-0.23963488274118805"/>
                  <c:y val="-1.622829544040756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363881477320601"/>
                  <c:y val="-0.2223086027096605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s-C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Hoja1!$A$2:$A$3</c:f>
              <c:strCache>
                <c:ptCount val="2"/>
                <c:pt idx="0">
                  <c:v>Cycling</c:v>
                </c:pt>
                <c:pt idx="1">
                  <c:v>Running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15.6</c:v>
                </c:pt>
                <c:pt idx="1">
                  <c:v>20.9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CL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07/relationships/hdphoto" Target="../media/hdphoto10.wdp"/><Relationship Id="rId1" Type="http://schemas.openxmlformats.org/officeDocument/2006/relationships/image" Target="../media/image33.png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07/relationships/hdphoto" Target="../media/hdphoto10.wdp"/><Relationship Id="rId1" Type="http://schemas.openxmlformats.org/officeDocument/2006/relationships/image" Target="../media/image33.png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C26FE-BEDF-4692-AC82-7186D433DD22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CCCE55-F2D1-404B-95BB-245F54651159}">
      <dgm:prSet phldrT="[Texto]"/>
      <dgm:spPr>
        <a:noFill/>
        <a:ln>
          <a:noFill/>
        </a:ln>
      </dgm:spPr>
      <dgm:t>
        <a:bodyPr/>
        <a:lstStyle/>
        <a:p>
          <a:endParaRPr lang="en-US" dirty="0">
            <a:latin typeface="Interstate Cond Mono" pitchFamily="2" charset="0"/>
          </a:endParaRPr>
        </a:p>
      </dgm:t>
    </dgm:pt>
    <dgm:pt modelId="{E076C386-EAD3-4648-91DB-5DB4B6F02020}" type="parTrans" cxnId="{A41E398F-17C7-47FE-AE91-32EC4BFD70E6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F21088DB-088A-4203-B707-9C9FA5BB7F0D}" type="sibTrans" cxnId="{A41E398F-17C7-47FE-AE91-32EC4BFD70E6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025434DD-1628-4BDC-A85E-04A07A4878C8}">
      <dgm:prSet phldrT="[Texto]" custT="1"/>
      <dgm:spPr>
        <a:solidFill>
          <a:schemeClr val="accent1">
            <a:hueOff val="0"/>
            <a:satOff val="0"/>
            <a:lumOff val="0"/>
            <a:alpha val="20000"/>
          </a:schemeClr>
        </a:solidFill>
        <a:ln>
          <a:noFill/>
        </a:ln>
      </dgm:spPr>
      <dgm:t>
        <a:bodyPr/>
        <a:lstStyle/>
        <a:p>
          <a:r>
            <a:rPr lang="en-US" sz="2200" dirty="0" smtClean="0">
              <a:latin typeface="Interstate Cond Mono" pitchFamily="2" charset="0"/>
            </a:rPr>
            <a:t>Weight </a:t>
          </a:r>
          <a:r>
            <a:rPr lang="en-US" sz="1200" dirty="0" smtClean="0">
              <a:latin typeface="Interstate Cond Mono" pitchFamily="2" charset="0"/>
            </a:rPr>
            <a:t>(Including Battery)</a:t>
          </a:r>
          <a:endParaRPr lang="en-US" sz="1200" dirty="0">
            <a:latin typeface="Interstate Cond Mono" pitchFamily="2" charset="0"/>
          </a:endParaRPr>
        </a:p>
      </dgm:t>
    </dgm:pt>
    <dgm:pt modelId="{4F23EE3A-135E-45CF-91FD-B9EFCC1D5E3C}" type="parTrans" cxnId="{5640F79D-C02F-4973-9880-C7F8C638771E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06524DC0-BDA5-4A64-9631-24918596F8F3}" type="sibTrans" cxnId="{5640F79D-C02F-4973-9880-C7F8C638771E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F35BDA38-960B-478B-B562-859C815AC79E}">
      <dgm:prSet phldrT="[Texto]" custT="1"/>
      <dgm:spPr>
        <a:solidFill>
          <a:srgbClr val="92D050">
            <a:alpha val="85000"/>
          </a:srgbClr>
        </a:solidFill>
        <a:ln>
          <a:noFill/>
        </a:ln>
      </dgm:spPr>
      <dgm:t>
        <a:bodyPr/>
        <a:lstStyle/>
        <a:p>
          <a:r>
            <a:rPr lang="en-US" sz="1600" dirty="0" smtClean="0">
              <a:latin typeface="Interstate Cond Mono" pitchFamily="2" charset="0"/>
            </a:rPr>
            <a:t>49 grs</a:t>
          </a:r>
          <a:endParaRPr lang="en-US" sz="1600" dirty="0">
            <a:latin typeface="Interstate Cond Mono" pitchFamily="2" charset="0"/>
          </a:endParaRPr>
        </a:p>
      </dgm:t>
    </dgm:pt>
    <dgm:pt modelId="{B838FAEA-3792-48A8-88A0-5B755340544F}" type="parTrans" cxnId="{854A4F32-D5D6-4A3A-BA7A-EDBA9347DC20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E988F0F5-874F-4A32-AAAF-15D3677F89FE}" type="sibTrans" cxnId="{854A4F32-D5D6-4A3A-BA7A-EDBA9347DC20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4CD149E0-273E-42DD-8D92-781DAA843FDA}">
      <dgm:prSet phldrT="[Texto]" custT="1"/>
      <dgm:spPr>
        <a:solidFill>
          <a:srgbClr val="92D050">
            <a:alpha val="85000"/>
          </a:srgbClr>
        </a:solidFill>
        <a:ln>
          <a:noFill/>
        </a:ln>
      </dgm:spPr>
      <dgm:t>
        <a:bodyPr/>
        <a:lstStyle/>
        <a:p>
          <a:r>
            <a:rPr lang="en-US" sz="1600" dirty="0" smtClean="0">
              <a:latin typeface="Interstate Cond Mono" pitchFamily="2" charset="0"/>
            </a:rPr>
            <a:t>Direct RR Measurement + Gas Exchange</a:t>
          </a:r>
          <a:endParaRPr lang="en-US" sz="1600" dirty="0">
            <a:latin typeface="Interstate Cond Mono" pitchFamily="2" charset="0"/>
          </a:endParaRPr>
        </a:p>
      </dgm:t>
    </dgm:pt>
    <dgm:pt modelId="{FAB258C6-47F2-45A6-A57F-6BAF29A8E140}" type="parTrans" cxnId="{18548D65-3583-4AED-B2D4-4F6A691683EF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4B55FE6E-48F4-4E9E-9C41-61CB1D395185}" type="sibTrans" cxnId="{18548D65-3583-4AED-B2D4-4F6A691683EF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939FA79A-5FC8-46C8-AB42-9EA320D0C975}">
      <dgm:prSet phldrT="[Texto]" custT="1"/>
      <dgm:spPr>
        <a:solidFill>
          <a:srgbClr val="92D050">
            <a:alpha val="50000"/>
          </a:srgbClr>
        </a:solidFill>
        <a:ln>
          <a:noFill/>
        </a:ln>
      </dgm:spPr>
      <dgm:t>
        <a:bodyPr/>
        <a:lstStyle/>
        <a:p>
          <a:r>
            <a:rPr lang="en-US" sz="1600" dirty="0" smtClean="0">
              <a:latin typeface="Interstate Cond Mono" pitchFamily="2" charset="0"/>
            </a:rPr>
            <a:t>Direct RR Measurement</a:t>
          </a:r>
          <a:endParaRPr lang="en-US" sz="1600" dirty="0">
            <a:latin typeface="Interstate Cond Mono" pitchFamily="2" charset="0"/>
          </a:endParaRPr>
        </a:p>
      </dgm:t>
    </dgm:pt>
    <dgm:pt modelId="{E2F2A05A-D812-4675-B6F8-F725EF06E269}" type="parTrans" cxnId="{021CE967-9F15-4AD3-BDAC-1272A29FE402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919AE296-02A8-4F0D-9AF7-77EA5D9BACBD}" type="sibTrans" cxnId="{021CE967-9F15-4AD3-BDAC-1272A29FE402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ABD8AAE0-D92D-4224-81BF-A211BDC158D9}">
      <dgm:prSet phldrT="[Texto]" custT="1"/>
      <dgm:spPr>
        <a:solidFill>
          <a:srgbClr val="FF0000">
            <a:alpha val="70000"/>
          </a:srgbClr>
        </a:solidFill>
        <a:ln>
          <a:noFill/>
        </a:ln>
      </dgm:spPr>
      <dgm:t>
        <a:bodyPr/>
        <a:lstStyle/>
        <a:p>
          <a:r>
            <a:rPr lang="en-US" sz="1600" dirty="0" smtClean="0">
              <a:latin typeface="Interstate Cond Mono" pitchFamily="2" charset="0"/>
            </a:rPr>
            <a:t>N/A</a:t>
          </a:r>
          <a:endParaRPr lang="en-US" sz="1600" dirty="0">
            <a:latin typeface="Interstate Cond Mono" pitchFamily="2" charset="0"/>
          </a:endParaRPr>
        </a:p>
      </dgm:t>
    </dgm:pt>
    <dgm:pt modelId="{D1AA46F6-768D-41E6-89EA-AC7C63511C1F}" type="parTrans" cxnId="{42EBCB4F-4E5D-48A9-A4C1-45FBE530721E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AE56ABFA-22E1-48D4-BCB3-8D272DCA0282}" type="sibTrans" cxnId="{42EBCB4F-4E5D-48A9-A4C1-45FBE530721E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674833DC-0FFF-43E1-A91B-3BEF0CAD0CB3}">
      <dgm:prSet phldrT="[Texto]"/>
      <dgm:spPr>
        <a:solidFill>
          <a:schemeClr val="accent1">
            <a:hueOff val="0"/>
            <a:satOff val="0"/>
            <a:lumOff val="0"/>
            <a:alpha val="2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latin typeface="Interstate Cond Mono" pitchFamily="2" charset="0"/>
            </a:rPr>
            <a:t>Ventilation Metrics</a:t>
          </a:r>
          <a:endParaRPr lang="en-US" dirty="0">
            <a:latin typeface="Interstate Cond Mono" pitchFamily="2" charset="0"/>
          </a:endParaRPr>
        </a:p>
      </dgm:t>
    </dgm:pt>
    <dgm:pt modelId="{7B2A23DD-9021-4FB3-848F-1D7A434F07AB}" type="sibTrans" cxnId="{A8F74529-4796-493F-9827-961DE5C40E6B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89385078-FAC4-44C8-97E2-7325805E4199}" type="parTrans" cxnId="{A8F74529-4796-493F-9827-961DE5C40E6B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E04BFC46-9BDC-450B-97EC-8A1B590330AA}">
      <dgm:prSet phldrT="[Texto]" custT="1"/>
      <dgm:spPr>
        <a:solidFill>
          <a:srgbClr val="92D050">
            <a:alpha val="85000"/>
          </a:srgbClr>
        </a:solidFill>
        <a:ln>
          <a:noFill/>
        </a:ln>
      </dgm:spPr>
      <dgm:t>
        <a:bodyPr/>
        <a:lstStyle/>
        <a:p>
          <a:r>
            <a:rPr lang="en-US" sz="1600" dirty="0" smtClean="0">
              <a:latin typeface="Interstate Cond Mono" pitchFamily="2" charset="0"/>
            </a:rPr>
            <a:t> Direct RR Measurement + Gas Exchange</a:t>
          </a:r>
          <a:endParaRPr lang="en-US" sz="1600" dirty="0">
            <a:latin typeface="Interstate Cond Mono" pitchFamily="2" charset="0"/>
          </a:endParaRPr>
        </a:p>
      </dgm:t>
    </dgm:pt>
    <dgm:pt modelId="{D38FC153-4F0D-48BC-BC10-BBFE18A2538D}" type="parTrans" cxnId="{74D28B1B-AF9A-4993-AD9E-3109D195715A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93E9C100-17E1-4210-81D2-126822D94F4E}" type="sibTrans" cxnId="{74D28B1B-AF9A-4993-AD9E-3109D195715A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0A3C044F-E48C-4DF2-A580-C5C82F42539D}">
      <dgm:prSet phldrT="[Texto]" custT="1"/>
      <dgm:spPr>
        <a:solidFill>
          <a:srgbClr val="FF0000">
            <a:alpha val="61000"/>
          </a:srgbClr>
        </a:solidFill>
        <a:ln>
          <a:noFill/>
        </a:ln>
      </dgm:spPr>
      <dgm:t>
        <a:bodyPr/>
        <a:lstStyle/>
        <a:p>
          <a:r>
            <a:rPr lang="en-US" sz="1600" dirty="0" smtClean="0">
              <a:latin typeface="Interstate Cond Mono" pitchFamily="2" charset="0"/>
            </a:rPr>
            <a:t>880 grs</a:t>
          </a:r>
          <a:endParaRPr lang="en-US" sz="1600" dirty="0">
            <a:latin typeface="Interstate Cond Mono" pitchFamily="2" charset="0"/>
          </a:endParaRPr>
        </a:p>
      </dgm:t>
    </dgm:pt>
    <dgm:pt modelId="{7E57CB17-E2D8-4EE5-A25C-99D1073BADF2}" type="parTrans" cxnId="{C7E02AB7-4C70-4BC9-A2F7-DDFEF40F701C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1641866C-2E36-4B67-AEEF-A66A06D5E29C}" type="sibTrans" cxnId="{C7E02AB7-4C70-4BC9-A2F7-DDFEF40F701C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1DEDEB1A-E9D4-4FE2-B4AE-D014A6042BB4}">
      <dgm:prSet phldrT="[Texto]" custT="1"/>
      <dgm:spPr>
        <a:solidFill>
          <a:schemeClr val="accent1">
            <a:hueOff val="0"/>
            <a:satOff val="0"/>
            <a:lumOff val="0"/>
            <a:alpha val="20000"/>
          </a:schemeClr>
        </a:solidFill>
        <a:ln>
          <a:noFill/>
        </a:ln>
      </dgm:spPr>
      <dgm:t>
        <a:bodyPr/>
        <a:lstStyle/>
        <a:p>
          <a:r>
            <a:rPr lang="en-US" sz="1800" dirty="0" smtClean="0">
              <a:latin typeface="Interstate Cond Mono" pitchFamily="2" charset="0"/>
            </a:rPr>
            <a:t>User-Friendly</a:t>
          </a:r>
          <a:r>
            <a:rPr lang="en-US" sz="2200" dirty="0" smtClean="0">
              <a:latin typeface="Interstate Cond Mono" pitchFamily="2" charset="0"/>
            </a:rPr>
            <a:t> UI</a:t>
          </a:r>
          <a:endParaRPr lang="en-US" sz="2200" dirty="0">
            <a:latin typeface="Interstate Cond Mono" pitchFamily="2" charset="0"/>
          </a:endParaRPr>
        </a:p>
      </dgm:t>
    </dgm:pt>
    <dgm:pt modelId="{1CA790CF-0A54-49D9-A58E-AFCCDE743A70}" type="parTrans" cxnId="{8D8EB12F-D61C-4A3C-9279-FC9F2FCF168B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BF98229E-8005-4284-AC47-25F85C1A058C}" type="sibTrans" cxnId="{8D8EB12F-D61C-4A3C-9279-FC9F2FCF168B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CBA802BD-1FDC-4783-AC08-04F9B57297A5}">
      <dgm:prSet phldrT="[Texto]"/>
      <dgm:spPr>
        <a:solidFill>
          <a:schemeClr val="accent1">
            <a:hueOff val="0"/>
            <a:satOff val="0"/>
            <a:lumOff val="0"/>
            <a:alpha val="2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latin typeface="Interstate Cond Mono" pitchFamily="2" charset="0"/>
            </a:rPr>
            <a:t>Price</a:t>
          </a:r>
          <a:endParaRPr lang="en-US" dirty="0">
            <a:latin typeface="Interstate Cond Mono" pitchFamily="2" charset="0"/>
          </a:endParaRPr>
        </a:p>
      </dgm:t>
    </dgm:pt>
    <dgm:pt modelId="{FA552403-7366-4703-A047-CAF84B9AC848}" type="parTrans" cxnId="{BDBD5175-806B-4874-BB5F-2F9E9D7B85E4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63D66028-8149-4424-926D-F40EA9C2E37F}" type="sibTrans" cxnId="{BDBD5175-806B-4874-BB5F-2F9E9D7B85E4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ACD33FB0-221B-4242-A61A-3990DDCF5B17}">
      <dgm:prSet phldrT="[Texto]" custT="1"/>
      <dgm:spPr>
        <a:solidFill>
          <a:srgbClr val="92D050">
            <a:alpha val="85000"/>
          </a:srgbClr>
        </a:solidFill>
        <a:ln>
          <a:noFill/>
        </a:ln>
      </dgm:spPr>
      <dgm:t>
        <a:bodyPr/>
        <a:lstStyle/>
        <a:p>
          <a:r>
            <a:rPr lang="en-US" sz="1600" dirty="0" smtClean="0">
              <a:latin typeface="Interstate Cond Mono" pitchFamily="2" charset="0"/>
            </a:rPr>
            <a:t>$399</a:t>
          </a:r>
          <a:endParaRPr lang="en-US" sz="1600" dirty="0">
            <a:latin typeface="Interstate Cond Mono" pitchFamily="2" charset="0"/>
          </a:endParaRPr>
        </a:p>
      </dgm:t>
    </dgm:pt>
    <dgm:pt modelId="{0F8B31B4-FBA8-4589-8EE0-C50C71401C54}" type="parTrans" cxnId="{CC5117CD-2A78-4E07-B112-33C1F34603AE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96BC2A6B-55FA-4721-BB52-7AF748807E0C}" type="sibTrans" cxnId="{CC5117CD-2A78-4E07-B112-33C1F34603AE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0A94592C-B52A-430F-BE62-C73CEE8539E0}">
      <dgm:prSet phldrT="[Texto]" custT="1"/>
      <dgm:spPr>
        <a:solidFill>
          <a:srgbClr val="FF0000">
            <a:alpha val="70000"/>
          </a:srgbClr>
        </a:solidFill>
        <a:ln>
          <a:noFill/>
        </a:ln>
      </dgm:spPr>
      <dgm:t>
        <a:bodyPr/>
        <a:lstStyle/>
        <a:p>
          <a:r>
            <a:rPr lang="en-US" sz="1600" dirty="0" smtClean="0">
              <a:latin typeface="Interstate Cond Mono" pitchFamily="2" charset="0"/>
            </a:rPr>
            <a:t>$7,500-$20,000</a:t>
          </a:r>
          <a:endParaRPr lang="en-US" sz="1600" dirty="0">
            <a:latin typeface="Interstate Cond Mono" pitchFamily="2" charset="0"/>
          </a:endParaRPr>
        </a:p>
      </dgm:t>
    </dgm:pt>
    <dgm:pt modelId="{07242977-3011-41E4-A14B-986D41DED300}" type="parTrans" cxnId="{FE06D613-5B4F-4B31-8C25-8AEC64D7A682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7905E226-A151-4DCE-B294-99A84E036BAF}" type="sibTrans" cxnId="{FE06D613-5B4F-4B31-8C25-8AEC64D7A682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78BFD9E9-BF8C-47FA-906C-69331B7065A6}">
      <dgm:prSet phldrT="[Texto]" custT="1"/>
      <dgm:spPr>
        <a:solidFill>
          <a:srgbClr val="FF0000">
            <a:alpha val="70000"/>
          </a:srgbClr>
        </a:solidFill>
        <a:ln>
          <a:noFill/>
        </a:ln>
      </dgm:spPr>
      <dgm:t>
        <a:bodyPr/>
        <a:lstStyle/>
        <a:p>
          <a:r>
            <a:rPr lang="en-US" sz="1600" dirty="0" smtClean="0">
              <a:latin typeface="Interstate Cond Mono" pitchFamily="2" charset="0"/>
            </a:rPr>
            <a:t>$300 </a:t>
          </a:r>
          <a:r>
            <a:rPr lang="en-US" sz="1800" dirty="0" smtClean="0">
              <a:latin typeface="Interstate Cond Mono" pitchFamily="2" charset="0"/>
            </a:rPr>
            <a:t/>
          </a:r>
          <a:br>
            <a:rPr lang="en-US" sz="1800" dirty="0" smtClean="0">
              <a:latin typeface="Interstate Cond Mono" pitchFamily="2" charset="0"/>
            </a:rPr>
          </a:br>
          <a:r>
            <a:rPr lang="en-US" sz="1600" dirty="0" smtClean="0">
              <a:latin typeface="Interstate Cond Mono" pitchFamily="2" charset="0"/>
            </a:rPr>
            <a:t>(each test)</a:t>
          </a:r>
          <a:endParaRPr lang="en-US" sz="1600" dirty="0">
            <a:latin typeface="Interstate Cond Mono" pitchFamily="2" charset="0"/>
          </a:endParaRPr>
        </a:p>
      </dgm:t>
    </dgm:pt>
    <dgm:pt modelId="{963D127B-845A-4701-9920-E0B1A75D3C57}" type="parTrans" cxnId="{E2B52BE3-1761-4D9D-8564-3BE39DBD14E0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E15DB85F-14BE-4CEC-95C3-2718869C3642}" type="sibTrans" cxnId="{E2B52BE3-1761-4D9D-8564-3BE39DBD14E0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DCCB85FF-D06D-4254-8E6A-43F24F33E07B}">
      <dgm:prSet phldrT="[Texto]" custT="1"/>
      <dgm:spPr>
        <a:solidFill>
          <a:srgbClr val="92D050">
            <a:alpha val="85000"/>
          </a:srgbClr>
        </a:solidFill>
        <a:ln>
          <a:noFill/>
        </a:ln>
      </dgm:spPr>
      <dgm:t>
        <a:bodyPr/>
        <a:lstStyle/>
        <a:p>
          <a:r>
            <a:rPr lang="en-US" sz="2000" dirty="0" smtClean="0">
              <a:latin typeface="Interstate Cond Mono" pitchFamily="2" charset="0"/>
            </a:rPr>
            <a:t>Yes</a:t>
          </a:r>
          <a:endParaRPr lang="en-US" sz="2000" dirty="0">
            <a:latin typeface="Interstate Cond Mono" pitchFamily="2" charset="0"/>
          </a:endParaRPr>
        </a:p>
      </dgm:t>
    </dgm:pt>
    <dgm:pt modelId="{979CEDA0-6566-423F-81E9-51EB94312245}" type="parTrans" cxnId="{7E57018D-1470-4619-A577-4AAF02FC6452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D76231CF-5B79-4562-9B6C-F74A6D2D7781}" type="sibTrans" cxnId="{7E57018D-1470-4619-A577-4AAF02FC6452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05176211-72B2-4C51-A564-56E4BD46B05E}">
      <dgm:prSet phldrT="[Texto]" custT="1"/>
      <dgm:spPr>
        <a:solidFill>
          <a:srgbClr val="FF0000">
            <a:alpha val="70000"/>
          </a:srgbClr>
        </a:solidFill>
        <a:ln>
          <a:noFill/>
        </a:ln>
      </dgm:spPr>
      <dgm:t>
        <a:bodyPr/>
        <a:lstStyle/>
        <a:p>
          <a:r>
            <a:rPr lang="en-US" sz="2000" dirty="0" smtClean="0">
              <a:latin typeface="Interstate Cond Mono" pitchFamily="2" charset="0"/>
            </a:rPr>
            <a:t>NO</a:t>
          </a:r>
          <a:r>
            <a:rPr lang="en-US" sz="1600" dirty="0" smtClean="0">
              <a:latin typeface="Interstate Cond Mono" pitchFamily="2" charset="0"/>
            </a:rPr>
            <a:t/>
          </a:r>
          <a:br>
            <a:rPr lang="en-US" sz="1600" dirty="0" smtClean="0">
              <a:latin typeface="Interstate Cond Mono" pitchFamily="2" charset="0"/>
            </a:rPr>
          </a:br>
          <a:r>
            <a:rPr lang="en-US" sz="1200" dirty="0" smtClean="0">
              <a:latin typeface="Interstate Cond Mono" pitchFamily="2" charset="0"/>
            </a:rPr>
            <a:t>(requires trained professional)</a:t>
          </a:r>
          <a:endParaRPr lang="en-US" sz="1600" dirty="0">
            <a:latin typeface="Interstate Cond Mono" pitchFamily="2" charset="0"/>
          </a:endParaRPr>
        </a:p>
      </dgm:t>
    </dgm:pt>
    <dgm:pt modelId="{FCB88E7E-3097-4C97-AB2C-95D097626941}" type="parTrans" cxnId="{9C82A7FC-855D-44E0-82D0-701C8A1C6160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C9E80557-8E51-4614-B9A1-35DB25E4F5B9}" type="sibTrans" cxnId="{9C82A7FC-855D-44E0-82D0-701C8A1C6160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10596504-736C-41A0-BE4B-C934BFA13827}">
      <dgm:prSet phldrT="[Texto]" custT="1"/>
      <dgm:spPr>
        <a:solidFill>
          <a:srgbClr val="FF0000">
            <a:alpha val="70000"/>
          </a:srgbClr>
        </a:solidFill>
        <a:ln>
          <a:noFill/>
        </a:ln>
      </dgm:spPr>
      <dgm:t>
        <a:bodyPr/>
        <a:lstStyle/>
        <a:p>
          <a:r>
            <a:rPr lang="en-US" sz="2000" dirty="0" smtClean="0">
              <a:latin typeface="Interstate Cond Mono" pitchFamily="2" charset="0"/>
            </a:rPr>
            <a:t>NO</a:t>
          </a:r>
          <a:r>
            <a:rPr lang="en-US" sz="1600" dirty="0" smtClean="0">
              <a:latin typeface="Interstate Cond Mono" pitchFamily="2" charset="0"/>
            </a:rPr>
            <a:t/>
          </a:r>
          <a:br>
            <a:rPr lang="en-US" sz="1600" dirty="0" smtClean="0">
              <a:latin typeface="Interstate Cond Mono" pitchFamily="2" charset="0"/>
            </a:rPr>
          </a:br>
          <a:r>
            <a:rPr lang="en-US" sz="1200" dirty="0" smtClean="0">
              <a:latin typeface="Interstate Cond Mono" pitchFamily="2" charset="0"/>
            </a:rPr>
            <a:t>(requires trained professional)</a:t>
          </a:r>
          <a:endParaRPr lang="en-US" sz="1200" dirty="0">
            <a:latin typeface="Interstate Cond Mono" pitchFamily="2" charset="0"/>
          </a:endParaRPr>
        </a:p>
      </dgm:t>
    </dgm:pt>
    <dgm:pt modelId="{08353CD1-5E4E-4DCF-B802-9DD66EA20A82}" type="parTrans" cxnId="{682CE9DD-DF83-4E50-9157-A167806E5192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5085F52E-6346-4693-8799-9D53B8F2D280}" type="sibTrans" cxnId="{682CE9DD-DF83-4E50-9157-A167806E5192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6FE5EF62-E53A-4FA4-9F8E-D738B35D640E}">
      <dgm:prSet phldrT="[Texto]"/>
      <dgm:spPr>
        <a:noFill/>
        <a:ln>
          <a:noFill/>
        </a:ln>
      </dgm:spPr>
      <dgm:t>
        <a:bodyPr/>
        <a:lstStyle/>
        <a:p>
          <a:endParaRPr lang="en-US" dirty="0">
            <a:latin typeface="Interstate Cond Mono" pitchFamily="2" charset="0"/>
          </a:endParaRPr>
        </a:p>
      </dgm:t>
    </dgm:pt>
    <dgm:pt modelId="{FA077BBA-1019-4D9A-9102-4B26BD4F9DCD}" type="parTrans" cxnId="{8A214D4C-6979-4F7A-B7EA-8A9381CA489E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D08381B1-AAC2-485C-82F8-7EC8CE8C68FE}" type="sibTrans" cxnId="{8A214D4C-6979-4F7A-B7EA-8A9381CA489E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BCC294D7-00CC-4BEC-8E08-F7A87D014857}">
      <dgm:prSet phldrT="[Texto]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r>
            <a:rPr lang="en-US" dirty="0" smtClean="0">
              <a:latin typeface="Interstate Cond Mono" pitchFamily="2" charset="0"/>
            </a:rPr>
            <a:t>CHASKI</a:t>
          </a:r>
          <a:endParaRPr lang="en-US" dirty="0">
            <a:latin typeface="Interstate Cond Mono" pitchFamily="2" charset="0"/>
          </a:endParaRPr>
        </a:p>
      </dgm:t>
    </dgm:pt>
    <dgm:pt modelId="{B79AC037-C181-4911-9C95-7D5818DCA22E}" type="parTrans" cxnId="{334CB2F1-8904-4191-8F2C-834642192DFF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8FDAA064-5EE5-4D56-ABCB-75D05367F545}" type="sibTrans" cxnId="{334CB2F1-8904-4191-8F2C-834642192DFF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E6069725-457A-4052-9F8D-958F7DC8BBFA}">
      <dgm:prSet phldrT="[Texto]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r>
            <a:rPr lang="en-US" dirty="0" smtClean="0">
              <a:latin typeface="Interstate Cond Mono" pitchFamily="2" charset="0"/>
            </a:rPr>
            <a:t>Portable </a:t>
          </a:r>
          <a:r>
            <a:rPr lang="en-US" dirty="0" err="1" smtClean="0">
              <a:latin typeface="Interstate Cond Mono" pitchFamily="2" charset="0"/>
            </a:rPr>
            <a:t>Ergoespirometry</a:t>
          </a:r>
          <a:endParaRPr lang="en-US" dirty="0">
            <a:latin typeface="Interstate Cond Mono" pitchFamily="2" charset="0"/>
          </a:endParaRPr>
        </a:p>
      </dgm:t>
    </dgm:pt>
    <dgm:pt modelId="{506474E2-89D5-43EB-A98D-EFD811926B75}" type="parTrans" cxnId="{5860C983-544B-43EA-A5BE-E1D9B16B72C7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392DAE8A-4B6A-428C-921C-1A3E9A6ABBB2}" type="sibTrans" cxnId="{5860C983-544B-43EA-A5BE-E1D9B16B72C7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7C47EBE2-E908-4DFB-A806-6E0DFCB35260}">
      <dgm:prSet phldrT="[Texto]"/>
      <dgm:spPr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r>
            <a:rPr lang="en-US" dirty="0" smtClean="0">
              <a:latin typeface="Interstate Cond Mono" pitchFamily="2" charset="0"/>
            </a:rPr>
            <a:t>Laboratory </a:t>
          </a:r>
          <a:r>
            <a:rPr lang="en-US" dirty="0" err="1" smtClean="0">
              <a:latin typeface="Interstate Cond Mono" pitchFamily="2" charset="0"/>
            </a:rPr>
            <a:t>Ergoespirometry</a:t>
          </a:r>
          <a:endParaRPr lang="en-US" dirty="0">
            <a:latin typeface="Interstate Cond Mono" pitchFamily="2" charset="0"/>
          </a:endParaRPr>
        </a:p>
      </dgm:t>
    </dgm:pt>
    <dgm:pt modelId="{9E131C82-4328-44D3-9961-355227411EF9}" type="parTrans" cxnId="{3BAF4BAA-D088-419A-A94D-91EBAB1B8AA1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9F4EC43A-AC16-475E-B86D-5B54C267A5B3}" type="sibTrans" cxnId="{3BAF4BAA-D088-419A-A94D-91EBAB1B8AA1}">
      <dgm:prSet/>
      <dgm:spPr/>
      <dgm:t>
        <a:bodyPr/>
        <a:lstStyle/>
        <a:p>
          <a:endParaRPr lang="en-US">
            <a:latin typeface="Interstate Cond Mono" pitchFamily="2" charset="0"/>
          </a:endParaRPr>
        </a:p>
      </dgm:t>
    </dgm:pt>
    <dgm:pt modelId="{01563681-B732-49E7-B87D-5B879C7B09E4}">
      <dgm:prSet phldrT="[Texto]"/>
      <dgm:spPr>
        <a:solidFill>
          <a:schemeClr val="accent1">
            <a:hueOff val="0"/>
            <a:satOff val="0"/>
            <a:lumOff val="0"/>
            <a:alpha val="20000"/>
          </a:schemeClr>
        </a:solidFill>
        <a:ln>
          <a:noFill/>
        </a:ln>
      </dgm:spPr>
      <dgm:t>
        <a:bodyPr/>
        <a:lstStyle/>
        <a:p>
          <a:r>
            <a:rPr lang="en-US" dirty="0" smtClean="0">
              <a:latin typeface="Interstate Cond Mono" pitchFamily="2" charset="0"/>
            </a:rPr>
            <a:t>Mobility</a:t>
          </a:r>
          <a:endParaRPr lang="en-US" dirty="0">
            <a:latin typeface="Interstate Cond Mono" pitchFamily="2" charset="0"/>
          </a:endParaRPr>
        </a:p>
      </dgm:t>
    </dgm:pt>
    <dgm:pt modelId="{340FCB4F-352F-433F-86EB-79ADA09F6FC7}" type="parTrans" cxnId="{8890A0C4-0568-4A87-B9E0-B540C6F6AA72}">
      <dgm:prSet/>
      <dgm:spPr/>
      <dgm:t>
        <a:bodyPr/>
        <a:lstStyle/>
        <a:p>
          <a:endParaRPr lang="en-US"/>
        </a:p>
      </dgm:t>
    </dgm:pt>
    <dgm:pt modelId="{3E47CDF6-4C66-425E-B2FE-BC910FAC9E31}" type="sibTrans" cxnId="{8890A0C4-0568-4A87-B9E0-B540C6F6AA72}">
      <dgm:prSet/>
      <dgm:spPr/>
      <dgm:t>
        <a:bodyPr/>
        <a:lstStyle/>
        <a:p>
          <a:endParaRPr lang="en-US"/>
        </a:p>
      </dgm:t>
    </dgm:pt>
    <dgm:pt modelId="{95E6DDF4-83BE-4536-8DDE-AF616E2C00DF}">
      <dgm:prSet phldrT="[Texto]" custT="1"/>
      <dgm:spPr>
        <a:solidFill>
          <a:srgbClr val="FFFF00">
            <a:alpha val="65000"/>
          </a:srgbClr>
        </a:solidFill>
        <a:ln>
          <a:noFill/>
        </a:ln>
      </dgm:spPr>
      <dgm:t>
        <a:bodyPr/>
        <a:lstStyle/>
        <a:p>
          <a:r>
            <a:rPr lang="en-US" sz="2000" dirty="0" smtClean="0">
              <a:latin typeface="Interstate Cond Mono" pitchFamily="2" charset="0"/>
            </a:rPr>
            <a:t>Medium</a:t>
          </a:r>
          <a:r>
            <a:rPr lang="en-US" sz="1600" dirty="0" smtClean="0">
              <a:latin typeface="Interstate Cond Mono" pitchFamily="2" charset="0"/>
            </a:rPr>
            <a:t/>
          </a:r>
          <a:br>
            <a:rPr lang="en-US" sz="1600" dirty="0" smtClean="0">
              <a:latin typeface="Interstate Cond Mono" pitchFamily="2" charset="0"/>
            </a:rPr>
          </a:br>
          <a:r>
            <a:rPr lang="en-US" sz="1200" dirty="0" smtClean="0">
              <a:latin typeface="Interstate Cond Mono" pitchFamily="2" charset="0"/>
            </a:rPr>
            <a:t>(Mostly Testing and limited training)</a:t>
          </a:r>
          <a:endParaRPr lang="en-US" sz="1200" dirty="0">
            <a:latin typeface="Interstate Cond Mono" pitchFamily="2" charset="0"/>
          </a:endParaRPr>
        </a:p>
      </dgm:t>
    </dgm:pt>
    <dgm:pt modelId="{E28EFA30-7C63-4835-AF2C-71D3698036C4}" type="parTrans" cxnId="{84678433-464A-4161-A0A9-7BA400FBFEC6}">
      <dgm:prSet/>
      <dgm:spPr/>
      <dgm:t>
        <a:bodyPr/>
        <a:lstStyle/>
        <a:p>
          <a:endParaRPr lang="en-US"/>
        </a:p>
      </dgm:t>
    </dgm:pt>
    <dgm:pt modelId="{AE4AA542-4317-4855-ACD6-0542035B3954}" type="sibTrans" cxnId="{84678433-464A-4161-A0A9-7BA400FBFEC6}">
      <dgm:prSet/>
      <dgm:spPr/>
      <dgm:t>
        <a:bodyPr/>
        <a:lstStyle/>
        <a:p>
          <a:endParaRPr lang="en-US"/>
        </a:p>
      </dgm:t>
    </dgm:pt>
    <dgm:pt modelId="{07511557-410F-48AF-9C02-7ACC459EF02F}">
      <dgm:prSet phldrT="[Texto]" custT="1"/>
      <dgm:spPr>
        <a:solidFill>
          <a:srgbClr val="FF0000">
            <a:alpha val="70000"/>
          </a:srgbClr>
        </a:solidFill>
        <a:ln>
          <a:noFill/>
        </a:ln>
      </dgm:spPr>
      <dgm:t>
        <a:bodyPr/>
        <a:lstStyle/>
        <a:p>
          <a:r>
            <a:rPr lang="en-US" sz="2000" dirty="0" smtClean="0">
              <a:latin typeface="Interstate Cond Mono" pitchFamily="2" charset="0"/>
            </a:rPr>
            <a:t>None</a:t>
          </a:r>
          <a:br>
            <a:rPr lang="en-US" sz="2000" dirty="0" smtClean="0">
              <a:latin typeface="Interstate Cond Mono" pitchFamily="2" charset="0"/>
            </a:rPr>
          </a:br>
          <a:r>
            <a:rPr lang="en-US" sz="1200" dirty="0" smtClean="0">
              <a:latin typeface="Interstate Cond Mono" pitchFamily="2" charset="0"/>
            </a:rPr>
            <a:t>(Test only)</a:t>
          </a:r>
          <a:endParaRPr lang="en-US" sz="1100" dirty="0">
            <a:latin typeface="Interstate Cond Mono" pitchFamily="2" charset="0"/>
          </a:endParaRPr>
        </a:p>
      </dgm:t>
    </dgm:pt>
    <dgm:pt modelId="{351BB642-DD12-4D4B-8623-423A7F8F3FE4}" type="parTrans" cxnId="{66167E38-D851-4178-9D9A-CFF1537E6232}">
      <dgm:prSet/>
      <dgm:spPr/>
      <dgm:t>
        <a:bodyPr/>
        <a:lstStyle/>
        <a:p>
          <a:endParaRPr lang="en-US"/>
        </a:p>
      </dgm:t>
    </dgm:pt>
    <dgm:pt modelId="{517E07F9-E3AD-48A1-835B-9606059A2158}" type="sibTrans" cxnId="{66167E38-D851-4178-9D9A-CFF1537E6232}">
      <dgm:prSet/>
      <dgm:spPr/>
      <dgm:t>
        <a:bodyPr/>
        <a:lstStyle/>
        <a:p>
          <a:endParaRPr lang="en-US"/>
        </a:p>
      </dgm:t>
    </dgm:pt>
    <dgm:pt modelId="{2C6D554A-4AFB-492B-A6EE-B4D3E74F25C1}">
      <dgm:prSet phldrT="[Texto]" custT="1"/>
      <dgm:spPr>
        <a:solidFill>
          <a:srgbClr val="92D050">
            <a:alpha val="85000"/>
          </a:srgbClr>
        </a:solidFill>
        <a:ln>
          <a:noFill/>
        </a:ln>
      </dgm:spPr>
      <dgm:t>
        <a:bodyPr/>
        <a:lstStyle/>
        <a:p>
          <a:r>
            <a:rPr lang="en-US" sz="2000" dirty="0" smtClean="0">
              <a:latin typeface="Interstate Cond Mono" pitchFamily="2" charset="0"/>
            </a:rPr>
            <a:t>High</a:t>
          </a:r>
          <a:r>
            <a:rPr lang="en-US" sz="1600" dirty="0" smtClean="0">
              <a:latin typeface="Interstate Cond Mono" pitchFamily="2" charset="0"/>
            </a:rPr>
            <a:t/>
          </a:r>
          <a:br>
            <a:rPr lang="en-US" sz="1600" dirty="0" smtClean="0">
              <a:latin typeface="Interstate Cond Mono" pitchFamily="2" charset="0"/>
            </a:rPr>
          </a:br>
          <a:r>
            <a:rPr lang="en-US" sz="1200" dirty="0" smtClean="0">
              <a:latin typeface="Interstate Cond Mono" pitchFamily="2" charset="0"/>
            </a:rPr>
            <a:t>(Test and Train ready)</a:t>
          </a:r>
          <a:endParaRPr lang="en-US" sz="1200" dirty="0">
            <a:latin typeface="Interstate Cond Mono" pitchFamily="2" charset="0"/>
          </a:endParaRPr>
        </a:p>
      </dgm:t>
    </dgm:pt>
    <dgm:pt modelId="{998AC47F-E947-4ECB-8F8F-75BFEB51974B}" type="sibTrans" cxnId="{A60EB5A1-5AA0-4F88-963C-10ED7639C6AF}">
      <dgm:prSet/>
      <dgm:spPr/>
      <dgm:t>
        <a:bodyPr/>
        <a:lstStyle/>
        <a:p>
          <a:endParaRPr lang="en-US"/>
        </a:p>
      </dgm:t>
    </dgm:pt>
    <dgm:pt modelId="{6B8ADDBB-F5CA-439D-A30B-DD05AC1742FE}" type="parTrans" cxnId="{A60EB5A1-5AA0-4F88-963C-10ED7639C6AF}">
      <dgm:prSet/>
      <dgm:spPr/>
      <dgm:t>
        <a:bodyPr/>
        <a:lstStyle/>
        <a:p>
          <a:endParaRPr lang="en-US"/>
        </a:p>
      </dgm:t>
    </dgm:pt>
    <dgm:pt modelId="{F52B7522-936B-4036-A2C3-3DE55B3D5E1B}" type="pres">
      <dgm:prSet presAssocID="{DC5C26FE-BEDF-4692-AC82-7186D433DD2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102C6C0-1845-49FF-BF1B-97BDCA1CFDA7}" type="pres">
      <dgm:prSet presAssocID="{DACCCE55-F2D1-404B-95BB-245F54651159}" presName="vertOne" presStyleCnt="0"/>
      <dgm:spPr/>
    </dgm:pt>
    <dgm:pt modelId="{2BBED6D8-1306-4A14-B8E0-F6E9764174C8}" type="pres">
      <dgm:prSet presAssocID="{DACCCE55-F2D1-404B-95BB-245F54651159}" presName="txOne" presStyleLbl="node0" presStyleIdx="0" presStyleCnt="1" custFlipVert="0" custScaleY="40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14DC99-D8C4-4633-9595-DC561A512B77}" type="pres">
      <dgm:prSet presAssocID="{DACCCE55-F2D1-404B-95BB-245F54651159}" presName="parTransOne" presStyleCnt="0"/>
      <dgm:spPr/>
    </dgm:pt>
    <dgm:pt modelId="{4AB841FE-4E45-4D4F-8C9B-75BD535470ED}" type="pres">
      <dgm:prSet presAssocID="{DACCCE55-F2D1-404B-95BB-245F54651159}" presName="horzOne" presStyleCnt="0"/>
      <dgm:spPr/>
    </dgm:pt>
    <dgm:pt modelId="{72735B55-CFE6-44FE-8F46-7E10A64DDE28}" type="pres">
      <dgm:prSet presAssocID="{6FE5EF62-E53A-4FA4-9F8E-D738B35D640E}" presName="vertTwo" presStyleCnt="0"/>
      <dgm:spPr/>
    </dgm:pt>
    <dgm:pt modelId="{840B58EB-3AFA-4B4B-B8D5-D1FFBBA14519}" type="pres">
      <dgm:prSet presAssocID="{6FE5EF62-E53A-4FA4-9F8E-D738B35D640E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49AB1A-6C09-49DE-A62A-3088D4772F8F}" type="pres">
      <dgm:prSet presAssocID="{6FE5EF62-E53A-4FA4-9F8E-D738B35D640E}" presName="parTransTwo" presStyleCnt="0"/>
      <dgm:spPr/>
    </dgm:pt>
    <dgm:pt modelId="{B7D9F20B-6140-41AC-AEC6-743E0BF45B5E}" type="pres">
      <dgm:prSet presAssocID="{6FE5EF62-E53A-4FA4-9F8E-D738B35D640E}" presName="horzTwo" presStyleCnt="0"/>
      <dgm:spPr/>
    </dgm:pt>
    <dgm:pt modelId="{DD1707FA-9BBF-4446-8D15-0250879E1FDB}" type="pres">
      <dgm:prSet presAssocID="{BCC294D7-00CC-4BEC-8E08-F7A87D014857}" presName="vertThree" presStyleCnt="0"/>
      <dgm:spPr/>
    </dgm:pt>
    <dgm:pt modelId="{7FFBDA50-D349-4C3E-8643-3E144ED0681F}" type="pres">
      <dgm:prSet presAssocID="{BCC294D7-00CC-4BEC-8E08-F7A87D014857}" presName="txThre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4722CE-8B19-4BB2-8B2A-0FE9CC0746D0}" type="pres">
      <dgm:prSet presAssocID="{BCC294D7-00CC-4BEC-8E08-F7A87D014857}" presName="parTransThree" presStyleCnt="0"/>
      <dgm:spPr/>
    </dgm:pt>
    <dgm:pt modelId="{25E0F368-C783-41FE-9709-DAC257E4EE46}" type="pres">
      <dgm:prSet presAssocID="{BCC294D7-00CC-4BEC-8E08-F7A87D014857}" presName="horzThree" presStyleCnt="0"/>
      <dgm:spPr/>
    </dgm:pt>
    <dgm:pt modelId="{76CC5E10-E270-4613-AA20-14AA19E80C12}" type="pres">
      <dgm:prSet presAssocID="{E6069725-457A-4052-9F8D-958F7DC8BBFA}" presName="vertFour" presStyleCnt="0">
        <dgm:presLayoutVars>
          <dgm:chPref val="3"/>
        </dgm:presLayoutVars>
      </dgm:prSet>
      <dgm:spPr/>
    </dgm:pt>
    <dgm:pt modelId="{F58A5767-469A-449A-BAF1-0B29CDD561DA}" type="pres">
      <dgm:prSet presAssocID="{E6069725-457A-4052-9F8D-958F7DC8BBFA}" presName="txFour" presStyleLbl="node4" presStyleIdx="0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F16C67-6BDC-4489-8B1F-F3975EB17BDE}" type="pres">
      <dgm:prSet presAssocID="{E6069725-457A-4052-9F8D-958F7DC8BBFA}" presName="parTransFour" presStyleCnt="0"/>
      <dgm:spPr/>
    </dgm:pt>
    <dgm:pt modelId="{B0114714-5E11-43C0-A238-12D111BD5362}" type="pres">
      <dgm:prSet presAssocID="{E6069725-457A-4052-9F8D-958F7DC8BBFA}" presName="horzFour" presStyleCnt="0"/>
      <dgm:spPr/>
    </dgm:pt>
    <dgm:pt modelId="{96EBC225-ABC0-422A-91F5-FE1608B8AC20}" type="pres">
      <dgm:prSet presAssocID="{7C47EBE2-E908-4DFB-A806-6E0DFCB35260}" presName="vertFour" presStyleCnt="0">
        <dgm:presLayoutVars>
          <dgm:chPref val="3"/>
        </dgm:presLayoutVars>
      </dgm:prSet>
      <dgm:spPr/>
    </dgm:pt>
    <dgm:pt modelId="{9C62BAED-4651-4696-BC9E-6D1E710F059C}" type="pres">
      <dgm:prSet presAssocID="{7C47EBE2-E908-4DFB-A806-6E0DFCB35260}" presName="txFour" presStyleLbl="node4" presStyleIdx="1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2D1A37-E054-4AC2-8E05-ABC2618456A1}" type="pres">
      <dgm:prSet presAssocID="{7C47EBE2-E908-4DFB-A806-6E0DFCB35260}" presName="horzFour" presStyleCnt="0"/>
      <dgm:spPr/>
    </dgm:pt>
    <dgm:pt modelId="{74ED9A1B-B7EB-4814-860E-B367617A8CE0}" type="pres">
      <dgm:prSet presAssocID="{D08381B1-AAC2-485C-82F8-7EC8CE8C68FE}" presName="sibSpaceTwo" presStyleCnt="0"/>
      <dgm:spPr/>
    </dgm:pt>
    <dgm:pt modelId="{20531B6E-1274-4293-A982-973F8E2B156E}" type="pres">
      <dgm:prSet presAssocID="{674833DC-0FFF-43E1-A91B-3BEF0CAD0CB3}" presName="vertTwo" presStyleCnt="0"/>
      <dgm:spPr/>
    </dgm:pt>
    <dgm:pt modelId="{ACD685AB-1044-4A3E-9CCE-351957F5CD77}" type="pres">
      <dgm:prSet presAssocID="{674833DC-0FFF-43E1-A91B-3BEF0CAD0CB3}" presName="txTwo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C8407D-8611-42F6-ACA5-68C84ED05BC0}" type="pres">
      <dgm:prSet presAssocID="{674833DC-0FFF-43E1-A91B-3BEF0CAD0CB3}" presName="parTransTwo" presStyleCnt="0"/>
      <dgm:spPr/>
    </dgm:pt>
    <dgm:pt modelId="{F63BCC20-DAF7-4C22-9940-8904452E6AAF}" type="pres">
      <dgm:prSet presAssocID="{674833DC-0FFF-43E1-A91B-3BEF0CAD0CB3}" presName="horzTwo" presStyleCnt="0"/>
      <dgm:spPr/>
    </dgm:pt>
    <dgm:pt modelId="{FE7FEC8F-BC8A-4D4C-92D1-6E04EDBC0624}" type="pres">
      <dgm:prSet presAssocID="{939FA79A-5FC8-46C8-AB42-9EA320D0C975}" presName="vertThree" presStyleCnt="0"/>
      <dgm:spPr/>
    </dgm:pt>
    <dgm:pt modelId="{29217548-E67A-4FE3-AE8C-068C0486EBE8}" type="pres">
      <dgm:prSet presAssocID="{939FA79A-5FC8-46C8-AB42-9EA320D0C975}" presName="txThre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AB4B21-FF17-4F6B-AF99-94A2BFEDAF1F}" type="pres">
      <dgm:prSet presAssocID="{939FA79A-5FC8-46C8-AB42-9EA320D0C975}" presName="parTransThree" presStyleCnt="0"/>
      <dgm:spPr/>
    </dgm:pt>
    <dgm:pt modelId="{A3FF0D7C-31A9-4779-B11D-32E1CDB04BAA}" type="pres">
      <dgm:prSet presAssocID="{939FA79A-5FC8-46C8-AB42-9EA320D0C975}" presName="horzThree" presStyleCnt="0"/>
      <dgm:spPr/>
    </dgm:pt>
    <dgm:pt modelId="{619D045A-158C-415A-8B3B-FF7B8E3E4608}" type="pres">
      <dgm:prSet presAssocID="{E04BFC46-9BDC-450B-97EC-8A1B590330AA}" presName="vertFour" presStyleCnt="0">
        <dgm:presLayoutVars>
          <dgm:chPref val="3"/>
        </dgm:presLayoutVars>
      </dgm:prSet>
      <dgm:spPr/>
    </dgm:pt>
    <dgm:pt modelId="{D8697BC0-F992-4B40-B8CA-B476398FAD4F}" type="pres">
      <dgm:prSet presAssocID="{E04BFC46-9BDC-450B-97EC-8A1B590330AA}" presName="txFour" presStyleLbl="node4" presStyleIdx="2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63D66B-9333-4F03-BFA2-6250D2D3057A}" type="pres">
      <dgm:prSet presAssocID="{E04BFC46-9BDC-450B-97EC-8A1B590330AA}" presName="parTransFour" presStyleCnt="0"/>
      <dgm:spPr/>
    </dgm:pt>
    <dgm:pt modelId="{94DD48BC-49FC-45F6-BE7B-1C8786BCA744}" type="pres">
      <dgm:prSet presAssocID="{E04BFC46-9BDC-450B-97EC-8A1B590330AA}" presName="horzFour" presStyleCnt="0"/>
      <dgm:spPr/>
    </dgm:pt>
    <dgm:pt modelId="{8018B1CF-5C54-4EDC-8A36-F3329B26F794}" type="pres">
      <dgm:prSet presAssocID="{4CD149E0-273E-42DD-8D92-781DAA843FDA}" presName="vertFour" presStyleCnt="0">
        <dgm:presLayoutVars>
          <dgm:chPref val="3"/>
        </dgm:presLayoutVars>
      </dgm:prSet>
      <dgm:spPr/>
    </dgm:pt>
    <dgm:pt modelId="{8B876867-708F-4C31-B866-57BA4644AA2B}" type="pres">
      <dgm:prSet presAssocID="{4CD149E0-273E-42DD-8D92-781DAA843FDA}" presName="txFour" presStyleLbl="node4" presStyleIdx="3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DEB973-481D-4E1B-9442-1D52964366B6}" type="pres">
      <dgm:prSet presAssocID="{4CD149E0-273E-42DD-8D92-781DAA843FDA}" presName="horzFour" presStyleCnt="0"/>
      <dgm:spPr/>
    </dgm:pt>
    <dgm:pt modelId="{FAE349C4-3251-4225-B7AF-E44A03855C27}" type="pres">
      <dgm:prSet presAssocID="{7B2A23DD-9021-4FB3-848F-1D7A434F07AB}" presName="sibSpaceTwo" presStyleCnt="0"/>
      <dgm:spPr/>
    </dgm:pt>
    <dgm:pt modelId="{DC852B9F-EA89-4465-BD5D-3B692E4DD75D}" type="pres">
      <dgm:prSet presAssocID="{01563681-B732-49E7-B87D-5B879C7B09E4}" presName="vertTwo" presStyleCnt="0"/>
      <dgm:spPr/>
    </dgm:pt>
    <dgm:pt modelId="{873BA4CC-74EA-4B06-B25E-F5E84C0E971F}" type="pres">
      <dgm:prSet presAssocID="{01563681-B732-49E7-B87D-5B879C7B09E4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B99439-BA6C-4986-93CE-74047C941A24}" type="pres">
      <dgm:prSet presAssocID="{01563681-B732-49E7-B87D-5B879C7B09E4}" presName="parTransTwo" presStyleCnt="0"/>
      <dgm:spPr/>
    </dgm:pt>
    <dgm:pt modelId="{108B0503-3400-40B7-89AA-DD3EA455A88A}" type="pres">
      <dgm:prSet presAssocID="{01563681-B732-49E7-B87D-5B879C7B09E4}" presName="horzTwo" presStyleCnt="0"/>
      <dgm:spPr/>
    </dgm:pt>
    <dgm:pt modelId="{438FE1CD-9AD7-44FD-A9AC-15C0DBF0DA9A}" type="pres">
      <dgm:prSet presAssocID="{2C6D554A-4AFB-492B-A6EE-B4D3E74F25C1}" presName="vertThree" presStyleCnt="0"/>
      <dgm:spPr/>
    </dgm:pt>
    <dgm:pt modelId="{EB561820-09EF-4F8D-B255-23D3DDA7FF5D}" type="pres">
      <dgm:prSet presAssocID="{2C6D554A-4AFB-492B-A6EE-B4D3E74F25C1}" presName="txThre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76CD23-89B5-4658-B385-063A9BA9D686}" type="pres">
      <dgm:prSet presAssocID="{2C6D554A-4AFB-492B-A6EE-B4D3E74F25C1}" presName="parTransThree" presStyleCnt="0"/>
      <dgm:spPr/>
    </dgm:pt>
    <dgm:pt modelId="{CF999A18-4306-4346-89AD-635FC70F38A4}" type="pres">
      <dgm:prSet presAssocID="{2C6D554A-4AFB-492B-A6EE-B4D3E74F25C1}" presName="horzThree" presStyleCnt="0"/>
      <dgm:spPr/>
    </dgm:pt>
    <dgm:pt modelId="{A5D61CA5-ED1B-4FC8-A1BB-89C7CECD9A1C}" type="pres">
      <dgm:prSet presAssocID="{95E6DDF4-83BE-4536-8DDE-AF616E2C00DF}" presName="vertFour" presStyleCnt="0">
        <dgm:presLayoutVars>
          <dgm:chPref val="3"/>
        </dgm:presLayoutVars>
      </dgm:prSet>
      <dgm:spPr/>
    </dgm:pt>
    <dgm:pt modelId="{E7C5A18C-57FD-430D-9C6F-62F4A298EB33}" type="pres">
      <dgm:prSet presAssocID="{95E6DDF4-83BE-4536-8DDE-AF616E2C00DF}" presName="txFour" presStyleLbl="node4" presStyleIdx="4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6B82B8-FF3B-45F6-8F95-2ACC1B8979BB}" type="pres">
      <dgm:prSet presAssocID="{95E6DDF4-83BE-4536-8DDE-AF616E2C00DF}" presName="parTransFour" presStyleCnt="0"/>
      <dgm:spPr/>
    </dgm:pt>
    <dgm:pt modelId="{22300A44-C5D4-4A0D-A866-BD23A2283D51}" type="pres">
      <dgm:prSet presAssocID="{95E6DDF4-83BE-4536-8DDE-AF616E2C00DF}" presName="horzFour" presStyleCnt="0"/>
      <dgm:spPr/>
    </dgm:pt>
    <dgm:pt modelId="{D75F971D-B2E1-4B1E-A3EB-957070161D5B}" type="pres">
      <dgm:prSet presAssocID="{07511557-410F-48AF-9C02-7ACC459EF02F}" presName="vertFour" presStyleCnt="0">
        <dgm:presLayoutVars>
          <dgm:chPref val="3"/>
        </dgm:presLayoutVars>
      </dgm:prSet>
      <dgm:spPr/>
    </dgm:pt>
    <dgm:pt modelId="{803B77A8-583A-4ED5-845B-6A3922FE641E}" type="pres">
      <dgm:prSet presAssocID="{07511557-410F-48AF-9C02-7ACC459EF02F}" presName="txFour" presStyleLbl="node4" presStyleIdx="5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74911E-DA0C-49DB-96D7-01C54D5F4B63}" type="pres">
      <dgm:prSet presAssocID="{07511557-410F-48AF-9C02-7ACC459EF02F}" presName="horzFour" presStyleCnt="0"/>
      <dgm:spPr/>
    </dgm:pt>
    <dgm:pt modelId="{C5CE753D-463A-4830-BDE2-DAF4560EEA2B}" type="pres">
      <dgm:prSet presAssocID="{3E47CDF6-4C66-425E-B2FE-BC910FAC9E31}" presName="sibSpaceTwo" presStyleCnt="0"/>
      <dgm:spPr/>
    </dgm:pt>
    <dgm:pt modelId="{285F4C60-1137-4360-8A4F-FDC2202ACC2D}" type="pres">
      <dgm:prSet presAssocID="{025434DD-1628-4BDC-A85E-04A07A4878C8}" presName="vertTwo" presStyleCnt="0"/>
      <dgm:spPr/>
    </dgm:pt>
    <dgm:pt modelId="{FF7475FF-54A1-47DB-BB85-8CC7A007A89E}" type="pres">
      <dgm:prSet presAssocID="{025434DD-1628-4BDC-A85E-04A07A4878C8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5D52DF-6431-495C-9E00-AFC1AF09BA8A}" type="pres">
      <dgm:prSet presAssocID="{025434DD-1628-4BDC-A85E-04A07A4878C8}" presName="parTransTwo" presStyleCnt="0"/>
      <dgm:spPr/>
    </dgm:pt>
    <dgm:pt modelId="{759C3A8C-923D-4A85-A9E1-B2BA141CE2FD}" type="pres">
      <dgm:prSet presAssocID="{025434DD-1628-4BDC-A85E-04A07A4878C8}" presName="horzTwo" presStyleCnt="0"/>
      <dgm:spPr/>
    </dgm:pt>
    <dgm:pt modelId="{A6EE5005-7B70-46EB-951A-1D8EADC32D10}" type="pres">
      <dgm:prSet presAssocID="{F35BDA38-960B-478B-B562-859C815AC79E}" presName="vertThree" presStyleCnt="0"/>
      <dgm:spPr/>
    </dgm:pt>
    <dgm:pt modelId="{83A6D8B5-94A3-4449-91CE-9FB16410A842}" type="pres">
      <dgm:prSet presAssocID="{F35BDA38-960B-478B-B562-859C815AC79E}" presName="txThre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41B7F7-08EF-4E88-B63E-6B3A40974D6C}" type="pres">
      <dgm:prSet presAssocID="{F35BDA38-960B-478B-B562-859C815AC79E}" presName="parTransThree" presStyleCnt="0"/>
      <dgm:spPr/>
    </dgm:pt>
    <dgm:pt modelId="{E2D6F797-E460-4711-A37E-7CD56C829802}" type="pres">
      <dgm:prSet presAssocID="{F35BDA38-960B-478B-B562-859C815AC79E}" presName="horzThree" presStyleCnt="0"/>
      <dgm:spPr/>
    </dgm:pt>
    <dgm:pt modelId="{04BBFB8C-3E27-4501-B91A-321C662E7DFC}" type="pres">
      <dgm:prSet presAssocID="{0A3C044F-E48C-4DF2-A580-C5C82F42539D}" presName="vertFour" presStyleCnt="0">
        <dgm:presLayoutVars>
          <dgm:chPref val="3"/>
        </dgm:presLayoutVars>
      </dgm:prSet>
      <dgm:spPr/>
    </dgm:pt>
    <dgm:pt modelId="{7F139FB7-AED6-4E13-BA35-D32D1E75E588}" type="pres">
      <dgm:prSet presAssocID="{0A3C044F-E48C-4DF2-A580-C5C82F42539D}" presName="txFour" presStyleLbl="node4" presStyleIdx="6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B627C3-A753-4261-B344-510184EE5771}" type="pres">
      <dgm:prSet presAssocID="{0A3C044F-E48C-4DF2-A580-C5C82F42539D}" presName="parTransFour" presStyleCnt="0"/>
      <dgm:spPr/>
    </dgm:pt>
    <dgm:pt modelId="{6B252987-3559-4CE0-9892-9C21AA1B689B}" type="pres">
      <dgm:prSet presAssocID="{0A3C044F-E48C-4DF2-A580-C5C82F42539D}" presName="horzFour" presStyleCnt="0"/>
      <dgm:spPr/>
    </dgm:pt>
    <dgm:pt modelId="{BA262579-333B-4918-84F1-0944CF9DD193}" type="pres">
      <dgm:prSet presAssocID="{ABD8AAE0-D92D-4224-81BF-A211BDC158D9}" presName="vertFour" presStyleCnt="0">
        <dgm:presLayoutVars>
          <dgm:chPref val="3"/>
        </dgm:presLayoutVars>
      </dgm:prSet>
      <dgm:spPr/>
    </dgm:pt>
    <dgm:pt modelId="{88C6CEDE-DF05-47A2-A6A0-D3AF9E5CC788}" type="pres">
      <dgm:prSet presAssocID="{ABD8AAE0-D92D-4224-81BF-A211BDC158D9}" presName="txFour" presStyleLbl="node4" presStyleIdx="7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35029A-ABDB-4114-86F4-8A54067D6F5E}" type="pres">
      <dgm:prSet presAssocID="{ABD8AAE0-D92D-4224-81BF-A211BDC158D9}" presName="horzFour" presStyleCnt="0"/>
      <dgm:spPr/>
    </dgm:pt>
    <dgm:pt modelId="{B02DF3B0-859C-4E8E-B90B-FE14A9C2A007}" type="pres">
      <dgm:prSet presAssocID="{06524DC0-BDA5-4A64-9631-24918596F8F3}" presName="sibSpaceTwo" presStyleCnt="0"/>
      <dgm:spPr/>
    </dgm:pt>
    <dgm:pt modelId="{07B343B3-54DB-44BE-889A-39E7F5E17A2F}" type="pres">
      <dgm:prSet presAssocID="{1DEDEB1A-E9D4-4FE2-B4AE-D014A6042BB4}" presName="vertTwo" presStyleCnt="0"/>
      <dgm:spPr/>
    </dgm:pt>
    <dgm:pt modelId="{6F8A920C-9DAC-4777-8562-AB42084FD1E8}" type="pres">
      <dgm:prSet presAssocID="{1DEDEB1A-E9D4-4FE2-B4AE-D014A6042BB4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37A4DE-5DBB-49FD-BC31-EF6A7D91A3B6}" type="pres">
      <dgm:prSet presAssocID="{1DEDEB1A-E9D4-4FE2-B4AE-D014A6042BB4}" presName="parTransTwo" presStyleCnt="0"/>
      <dgm:spPr/>
    </dgm:pt>
    <dgm:pt modelId="{9EF47518-4C61-4641-BA08-9EC2EA2A44A0}" type="pres">
      <dgm:prSet presAssocID="{1DEDEB1A-E9D4-4FE2-B4AE-D014A6042BB4}" presName="horzTwo" presStyleCnt="0"/>
      <dgm:spPr/>
    </dgm:pt>
    <dgm:pt modelId="{9917255D-C4C4-42D9-B063-8103A137EA06}" type="pres">
      <dgm:prSet presAssocID="{DCCB85FF-D06D-4254-8E6A-43F24F33E07B}" presName="vertThree" presStyleCnt="0"/>
      <dgm:spPr/>
    </dgm:pt>
    <dgm:pt modelId="{5F3BCC4E-C7B9-4943-AC94-4958C044DC0E}" type="pres">
      <dgm:prSet presAssocID="{DCCB85FF-D06D-4254-8E6A-43F24F33E07B}" presName="txThre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C6F1DF-5D76-45DF-A525-F255EB833C68}" type="pres">
      <dgm:prSet presAssocID="{DCCB85FF-D06D-4254-8E6A-43F24F33E07B}" presName="parTransThree" presStyleCnt="0"/>
      <dgm:spPr/>
    </dgm:pt>
    <dgm:pt modelId="{7761C23B-2A8F-4FBF-B978-BFF74187DCD0}" type="pres">
      <dgm:prSet presAssocID="{DCCB85FF-D06D-4254-8E6A-43F24F33E07B}" presName="horzThree" presStyleCnt="0"/>
      <dgm:spPr/>
    </dgm:pt>
    <dgm:pt modelId="{4C38931D-A7F0-44C6-A1D6-465EA4F2D1ED}" type="pres">
      <dgm:prSet presAssocID="{05176211-72B2-4C51-A564-56E4BD46B05E}" presName="vertFour" presStyleCnt="0">
        <dgm:presLayoutVars>
          <dgm:chPref val="3"/>
        </dgm:presLayoutVars>
      </dgm:prSet>
      <dgm:spPr/>
    </dgm:pt>
    <dgm:pt modelId="{10EA4549-C248-43F3-AC27-789EBA0AF1A6}" type="pres">
      <dgm:prSet presAssocID="{05176211-72B2-4C51-A564-56E4BD46B05E}" presName="txFour" presStyleLbl="node4" presStyleIdx="8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4A0434-4CC1-4296-8BBD-6B2E50DB0B1F}" type="pres">
      <dgm:prSet presAssocID="{05176211-72B2-4C51-A564-56E4BD46B05E}" presName="parTransFour" presStyleCnt="0"/>
      <dgm:spPr/>
    </dgm:pt>
    <dgm:pt modelId="{CD4A6AF7-E5B4-42D5-939C-AEC9215CB907}" type="pres">
      <dgm:prSet presAssocID="{05176211-72B2-4C51-A564-56E4BD46B05E}" presName="horzFour" presStyleCnt="0"/>
      <dgm:spPr/>
    </dgm:pt>
    <dgm:pt modelId="{8EECEB79-915B-43EB-A3E3-E0C72FF4C19B}" type="pres">
      <dgm:prSet presAssocID="{10596504-736C-41A0-BE4B-C934BFA13827}" presName="vertFour" presStyleCnt="0">
        <dgm:presLayoutVars>
          <dgm:chPref val="3"/>
        </dgm:presLayoutVars>
      </dgm:prSet>
      <dgm:spPr/>
    </dgm:pt>
    <dgm:pt modelId="{C74751CD-17BA-4AB5-A15B-01F00C509E42}" type="pres">
      <dgm:prSet presAssocID="{10596504-736C-41A0-BE4B-C934BFA13827}" presName="txFour" presStyleLbl="node4" presStyleIdx="9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87FF02-7FC2-4C44-A3CC-D555B7C9345E}" type="pres">
      <dgm:prSet presAssocID="{10596504-736C-41A0-BE4B-C934BFA13827}" presName="horzFour" presStyleCnt="0"/>
      <dgm:spPr/>
    </dgm:pt>
    <dgm:pt modelId="{1B9E39EC-1CA4-4476-B935-B6A942718DB0}" type="pres">
      <dgm:prSet presAssocID="{BF98229E-8005-4284-AC47-25F85C1A058C}" presName="sibSpaceTwo" presStyleCnt="0"/>
      <dgm:spPr/>
    </dgm:pt>
    <dgm:pt modelId="{4804F8A4-31F6-45A5-AE0A-2636239F2DA2}" type="pres">
      <dgm:prSet presAssocID="{CBA802BD-1FDC-4783-AC08-04F9B57297A5}" presName="vertTwo" presStyleCnt="0"/>
      <dgm:spPr/>
    </dgm:pt>
    <dgm:pt modelId="{E689059B-6FD7-4B4E-993F-54CCE83ACDAC}" type="pres">
      <dgm:prSet presAssocID="{CBA802BD-1FDC-4783-AC08-04F9B57297A5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9D4FC4-3835-4F5B-883C-698D6438A129}" type="pres">
      <dgm:prSet presAssocID="{CBA802BD-1FDC-4783-AC08-04F9B57297A5}" presName="parTransTwo" presStyleCnt="0"/>
      <dgm:spPr/>
    </dgm:pt>
    <dgm:pt modelId="{6D434CFE-5D76-4C80-9952-3E050B966243}" type="pres">
      <dgm:prSet presAssocID="{CBA802BD-1FDC-4783-AC08-04F9B57297A5}" presName="horzTwo" presStyleCnt="0"/>
      <dgm:spPr/>
    </dgm:pt>
    <dgm:pt modelId="{1E0CA87C-C461-4215-9FC6-9E08EDB67711}" type="pres">
      <dgm:prSet presAssocID="{ACD33FB0-221B-4242-A61A-3990DDCF5B17}" presName="vertThree" presStyleCnt="0"/>
      <dgm:spPr/>
    </dgm:pt>
    <dgm:pt modelId="{9277183A-C732-4B99-99CD-4EEACF95506D}" type="pres">
      <dgm:prSet presAssocID="{ACD33FB0-221B-4242-A61A-3990DDCF5B17}" presName="txThre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F5C0FE-1D39-47B2-A3E3-F98C5778C19E}" type="pres">
      <dgm:prSet presAssocID="{ACD33FB0-221B-4242-A61A-3990DDCF5B17}" presName="parTransThree" presStyleCnt="0"/>
      <dgm:spPr/>
    </dgm:pt>
    <dgm:pt modelId="{94A9E29C-2D45-4F08-82A2-B78E75A6B88C}" type="pres">
      <dgm:prSet presAssocID="{ACD33FB0-221B-4242-A61A-3990DDCF5B17}" presName="horzThree" presStyleCnt="0"/>
      <dgm:spPr/>
    </dgm:pt>
    <dgm:pt modelId="{FC2E072E-E6AE-483F-AEB3-6113A5710B22}" type="pres">
      <dgm:prSet presAssocID="{0A94592C-B52A-430F-BE62-C73CEE8539E0}" presName="vertFour" presStyleCnt="0">
        <dgm:presLayoutVars>
          <dgm:chPref val="3"/>
        </dgm:presLayoutVars>
      </dgm:prSet>
      <dgm:spPr/>
    </dgm:pt>
    <dgm:pt modelId="{440484CE-FE56-4BCB-8EB5-3FAA892B0C49}" type="pres">
      <dgm:prSet presAssocID="{0A94592C-B52A-430F-BE62-C73CEE8539E0}" presName="txFour" presStyleLbl="node4" presStyleIdx="10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39C496-3871-4EFE-AACD-1CDF33A58D8F}" type="pres">
      <dgm:prSet presAssocID="{0A94592C-B52A-430F-BE62-C73CEE8539E0}" presName="parTransFour" presStyleCnt="0"/>
      <dgm:spPr/>
    </dgm:pt>
    <dgm:pt modelId="{5A4FB1A5-4FC6-4936-AF65-498D6087A44A}" type="pres">
      <dgm:prSet presAssocID="{0A94592C-B52A-430F-BE62-C73CEE8539E0}" presName="horzFour" presStyleCnt="0"/>
      <dgm:spPr/>
    </dgm:pt>
    <dgm:pt modelId="{009289D2-5550-4F96-A22A-A44B9361F132}" type="pres">
      <dgm:prSet presAssocID="{78BFD9E9-BF8C-47FA-906C-69331B7065A6}" presName="vertFour" presStyleCnt="0">
        <dgm:presLayoutVars>
          <dgm:chPref val="3"/>
        </dgm:presLayoutVars>
      </dgm:prSet>
      <dgm:spPr/>
    </dgm:pt>
    <dgm:pt modelId="{8C8865E2-3EB8-42EE-A55B-D900AD0425E8}" type="pres">
      <dgm:prSet presAssocID="{78BFD9E9-BF8C-47FA-906C-69331B7065A6}" presName="txFour" presStyleLbl="node4" presStyleIdx="11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C31953-D33A-407A-888E-423A497D4322}" type="pres">
      <dgm:prSet presAssocID="{78BFD9E9-BF8C-47FA-906C-69331B7065A6}" presName="horzFour" presStyleCnt="0"/>
      <dgm:spPr/>
    </dgm:pt>
  </dgm:ptLst>
  <dgm:cxnLst>
    <dgm:cxn modelId="{FEDE78D1-3DFB-4991-B9BB-074111BA9CE5}" type="presOf" srcId="{DACCCE55-F2D1-404B-95BB-245F54651159}" destId="{2BBED6D8-1306-4A14-B8E0-F6E9764174C8}" srcOrd="0" destOrd="0" presId="urn:microsoft.com/office/officeart/2005/8/layout/hierarchy4"/>
    <dgm:cxn modelId="{7E57018D-1470-4619-A577-4AAF02FC6452}" srcId="{1DEDEB1A-E9D4-4FE2-B4AE-D014A6042BB4}" destId="{DCCB85FF-D06D-4254-8E6A-43F24F33E07B}" srcOrd="0" destOrd="0" parTransId="{979CEDA0-6566-423F-81E9-51EB94312245}" sibTransId="{D76231CF-5B79-4562-9B6C-F74A6D2D7781}"/>
    <dgm:cxn modelId="{A41E398F-17C7-47FE-AE91-32EC4BFD70E6}" srcId="{DC5C26FE-BEDF-4692-AC82-7186D433DD22}" destId="{DACCCE55-F2D1-404B-95BB-245F54651159}" srcOrd="0" destOrd="0" parTransId="{E076C386-EAD3-4648-91DB-5DB4B6F02020}" sibTransId="{F21088DB-088A-4203-B707-9C9FA5BB7F0D}"/>
    <dgm:cxn modelId="{84678433-464A-4161-A0A9-7BA400FBFEC6}" srcId="{2C6D554A-4AFB-492B-A6EE-B4D3E74F25C1}" destId="{95E6DDF4-83BE-4536-8DDE-AF616E2C00DF}" srcOrd="0" destOrd="0" parTransId="{E28EFA30-7C63-4835-AF2C-71D3698036C4}" sibTransId="{AE4AA542-4317-4855-ACD6-0542035B3954}"/>
    <dgm:cxn modelId="{07FFA3F5-E444-4066-91B4-860AB4048BCC}" type="presOf" srcId="{939FA79A-5FC8-46C8-AB42-9EA320D0C975}" destId="{29217548-E67A-4FE3-AE8C-068C0486EBE8}" srcOrd="0" destOrd="0" presId="urn:microsoft.com/office/officeart/2005/8/layout/hierarchy4"/>
    <dgm:cxn modelId="{A19D489C-D262-4405-821C-75B68FB208A6}" type="presOf" srcId="{0A94592C-B52A-430F-BE62-C73CEE8539E0}" destId="{440484CE-FE56-4BCB-8EB5-3FAA892B0C49}" srcOrd="0" destOrd="0" presId="urn:microsoft.com/office/officeart/2005/8/layout/hierarchy4"/>
    <dgm:cxn modelId="{E9653326-FCBC-4220-BECB-B5D134C5D8C1}" type="presOf" srcId="{6FE5EF62-E53A-4FA4-9F8E-D738B35D640E}" destId="{840B58EB-3AFA-4B4B-B8D5-D1FFBBA14519}" srcOrd="0" destOrd="0" presId="urn:microsoft.com/office/officeart/2005/8/layout/hierarchy4"/>
    <dgm:cxn modelId="{E2B52BE3-1761-4D9D-8564-3BE39DBD14E0}" srcId="{0A94592C-B52A-430F-BE62-C73CEE8539E0}" destId="{78BFD9E9-BF8C-47FA-906C-69331B7065A6}" srcOrd="0" destOrd="0" parTransId="{963D127B-845A-4701-9920-E0B1A75D3C57}" sibTransId="{E15DB85F-14BE-4CEC-95C3-2718869C3642}"/>
    <dgm:cxn modelId="{728EFA82-361B-4B06-AC6B-5905C4A31CF7}" type="presOf" srcId="{E6069725-457A-4052-9F8D-958F7DC8BBFA}" destId="{F58A5767-469A-449A-BAF1-0B29CDD561DA}" srcOrd="0" destOrd="0" presId="urn:microsoft.com/office/officeart/2005/8/layout/hierarchy4"/>
    <dgm:cxn modelId="{CC5117CD-2A78-4E07-B112-33C1F34603AE}" srcId="{CBA802BD-1FDC-4783-AC08-04F9B57297A5}" destId="{ACD33FB0-221B-4242-A61A-3990DDCF5B17}" srcOrd="0" destOrd="0" parTransId="{0F8B31B4-FBA8-4589-8EE0-C50C71401C54}" sibTransId="{96BC2A6B-55FA-4721-BB52-7AF748807E0C}"/>
    <dgm:cxn modelId="{66167E38-D851-4178-9D9A-CFF1537E6232}" srcId="{95E6DDF4-83BE-4536-8DDE-AF616E2C00DF}" destId="{07511557-410F-48AF-9C02-7ACC459EF02F}" srcOrd="0" destOrd="0" parTransId="{351BB642-DD12-4D4B-8623-423A7F8F3FE4}" sibTransId="{517E07F9-E3AD-48A1-835B-9606059A2158}"/>
    <dgm:cxn modelId="{C7E02AB7-4C70-4BC9-A2F7-DDFEF40F701C}" srcId="{F35BDA38-960B-478B-B562-859C815AC79E}" destId="{0A3C044F-E48C-4DF2-A580-C5C82F42539D}" srcOrd="0" destOrd="0" parTransId="{7E57CB17-E2D8-4EE5-A25C-99D1073BADF2}" sibTransId="{1641866C-2E36-4B67-AEEF-A66A06D5E29C}"/>
    <dgm:cxn modelId="{9D4AB6C0-4456-47B7-A213-8DAAD1134281}" type="presOf" srcId="{10596504-736C-41A0-BE4B-C934BFA13827}" destId="{C74751CD-17BA-4AB5-A15B-01F00C509E42}" srcOrd="0" destOrd="0" presId="urn:microsoft.com/office/officeart/2005/8/layout/hierarchy4"/>
    <dgm:cxn modelId="{A8F74529-4796-493F-9827-961DE5C40E6B}" srcId="{DACCCE55-F2D1-404B-95BB-245F54651159}" destId="{674833DC-0FFF-43E1-A91B-3BEF0CAD0CB3}" srcOrd="1" destOrd="0" parTransId="{89385078-FAC4-44C8-97E2-7325805E4199}" sibTransId="{7B2A23DD-9021-4FB3-848F-1D7A434F07AB}"/>
    <dgm:cxn modelId="{FDED5B8A-662B-41D7-9770-A956FD9B73DB}" type="presOf" srcId="{DC5C26FE-BEDF-4692-AC82-7186D433DD22}" destId="{F52B7522-936B-4036-A2C3-3DE55B3D5E1B}" srcOrd="0" destOrd="0" presId="urn:microsoft.com/office/officeart/2005/8/layout/hierarchy4"/>
    <dgm:cxn modelId="{18548D65-3583-4AED-B2D4-4F6A691683EF}" srcId="{E04BFC46-9BDC-450B-97EC-8A1B590330AA}" destId="{4CD149E0-273E-42DD-8D92-781DAA843FDA}" srcOrd="0" destOrd="0" parTransId="{FAB258C6-47F2-45A6-A57F-6BAF29A8E140}" sibTransId="{4B55FE6E-48F4-4E9E-9C41-61CB1D395185}"/>
    <dgm:cxn modelId="{854A4F32-D5D6-4A3A-BA7A-EDBA9347DC20}" srcId="{025434DD-1628-4BDC-A85E-04A07A4878C8}" destId="{F35BDA38-960B-478B-B562-859C815AC79E}" srcOrd="0" destOrd="0" parTransId="{B838FAEA-3792-48A8-88A0-5B755340544F}" sibTransId="{E988F0F5-874F-4A32-AAAF-15D3677F89FE}"/>
    <dgm:cxn modelId="{633B9483-6FBB-4890-B8CA-65D850204973}" type="presOf" srcId="{BCC294D7-00CC-4BEC-8E08-F7A87D014857}" destId="{7FFBDA50-D349-4C3E-8643-3E144ED0681F}" srcOrd="0" destOrd="0" presId="urn:microsoft.com/office/officeart/2005/8/layout/hierarchy4"/>
    <dgm:cxn modelId="{5640F79D-C02F-4973-9880-C7F8C638771E}" srcId="{DACCCE55-F2D1-404B-95BB-245F54651159}" destId="{025434DD-1628-4BDC-A85E-04A07A4878C8}" srcOrd="3" destOrd="0" parTransId="{4F23EE3A-135E-45CF-91FD-B9EFCC1D5E3C}" sibTransId="{06524DC0-BDA5-4A64-9631-24918596F8F3}"/>
    <dgm:cxn modelId="{FE06D613-5B4F-4B31-8C25-8AEC64D7A682}" srcId="{ACD33FB0-221B-4242-A61A-3990DDCF5B17}" destId="{0A94592C-B52A-430F-BE62-C73CEE8539E0}" srcOrd="0" destOrd="0" parTransId="{07242977-3011-41E4-A14B-986D41DED300}" sibTransId="{7905E226-A151-4DCE-B294-99A84E036BAF}"/>
    <dgm:cxn modelId="{66D39599-623A-426B-8CBA-6639C114E509}" type="presOf" srcId="{DCCB85FF-D06D-4254-8E6A-43F24F33E07B}" destId="{5F3BCC4E-C7B9-4943-AC94-4958C044DC0E}" srcOrd="0" destOrd="0" presId="urn:microsoft.com/office/officeart/2005/8/layout/hierarchy4"/>
    <dgm:cxn modelId="{5860C983-544B-43EA-A5BE-E1D9B16B72C7}" srcId="{BCC294D7-00CC-4BEC-8E08-F7A87D014857}" destId="{E6069725-457A-4052-9F8D-958F7DC8BBFA}" srcOrd="0" destOrd="0" parTransId="{506474E2-89D5-43EB-A98D-EFD811926B75}" sibTransId="{392DAE8A-4B6A-428C-921C-1A3E9A6ABBB2}"/>
    <dgm:cxn modelId="{334CB2F1-8904-4191-8F2C-834642192DFF}" srcId="{6FE5EF62-E53A-4FA4-9F8E-D738B35D640E}" destId="{BCC294D7-00CC-4BEC-8E08-F7A87D014857}" srcOrd="0" destOrd="0" parTransId="{B79AC037-C181-4911-9C95-7D5818DCA22E}" sibTransId="{8FDAA064-5EE5-4D56-ABCB-75D05367F545}"/>
    <dgm:cxn modelId="{50646093-60B4-4853-B5ED-DF27D2D11331}" type="presOf" srcId="{025434DD-1628-4BDC-A85E-04A07A4878C8}" destId="{FF7475FF-54A1-47DB-BB85-8CC7A007A89E}" srcOrd="0" destOrd="0" presId="urn:microsoft.com/office/officeart/2005/8/layout/hierarchy4"/>
    <dgm:cxn modelId="{CAA508F9-09F1-468E-A538-2E26D8838AF0}" type="presOf" srcId="{E04BFC46-9BDC-450B-97EC-8A1B590330AA}" destId="{D8697BC0-F992-4B40-B8CA-B476398FAD4F}" srcOrd="0" destOrd="0" presId="urn:microsoft.com/office/officeart/2005/8/layout/hierarchy4"/>
    <dgm:cxn modelId="{8D8EB12F-D61C-4A3C-9279-FC9F2FCF168B}" srcId="{DACCCE55-F2D1-404B-95BB-245F54651159}" destId="{1DEDEB1A-E9D4-4FE2-B4AE-D014A6042BB4}" srcOrd="4" destOrd="0" parTransId="{1CA790CF-0A54-49D9-A58E-AFCCDE743A70}" sibTransId="{BF98229E-8005-4284-AC47-25F85C1A058C}"/>
    <dgm:cxn modelId="{8A214D4C-6979-4F7A-B7EA-8A9381CA489E}" srcId="{DACCCE55-F2D1-404B-95BB-245F54651159}" destId="{6FE5EF62-E53A-4FA4-9F8E-D738B35D640E}" srcOrd="0" destOrd="0" parTransId="{FA077BBA-1019-4D9A-9102-4B26BD4F9DCD}" sibTransId="{D08381B1-AAC2-485C-82F8-7EC8CE8C68FE}"/>
    <dgm:cxn modelId="{11C11FFF-BF8B-4A88-912D-C46F72D33483}" type="presOf" srcId="{ACD33FB0-221B-4242-A61A-3990DDCF5B17}" destId="{9277183A-C732-4B99-99CD-4EEACF95506D}" srcOrd="0" destOrd="0" presId="urn:microsoft.com/office/officeart/2005/8/layout/hierarchy4"/>
    <dgm:cxn modelId="{CE7DA5ED-8A50-47A9-A1E2-A450C7F1FCA4}" type="presOf" srcId="{07511557-410F-48AF-9C02-7ACC459EF02F}" destId="{803B77A8-583A-4ED5-845B-6A3922FE641E}" srcOrd="0" destOrd="0" presId="urn:microsoft.com/office/officeart/2005/8/layout/hierarchy4"/>
    <dgm:cxn modelId="{BDBD5175-806B-4874-BB5F-2F9E9D7B85E4}" srcId="{DACCCE55-F2D1-404B-95BB-245F54651159}" destId="{CBA802BD-1FDC-4783-AC08-04F9B57297A5}" srcOrd="5" destOrd="0" parTransId="{FA552403-7366-4703-A047-CAF84B9AC848}" sibTransId="{63D66028-8149-4424-926D-F40EA9C2E37F}"/>
    <dgm:cxn modelId="{9C82A7FC-855D-44E0-82D0-701C8A1C6160}" srcId="{DCCB85FF-D06D-4254-8E6A-43F24F33E07B}" destId="{05176211-72B2-4C51-A564-56E4BD46B05E}" srcOrd="0" destOrd="0" parTransId="{FCB88E7E-3097-4C97-AB2C-95D097626941}" sibTransId="{C9E80557-8E51-4614-B9A1-35DB25E4F5B9}"/>
    <dgm:cxn modelId="{F71E508D-2B3A-4702-8AD5-BB4ECC5C2A5D}" type="presOf" srcId="{674833DC-0FFF-43E1-A91B-3BEF0CAD0CB3}" destId="{ACD685AB-1044-4A3E-9CCE-351957F5CD77}" srcOrd="0" destOrd="0" presId="urn:microsoft.com/office/officeart/2005/8/layout/hierarchy4"/>
    <dgm:cxn modelId="{DF46E193-92C0-44E8-B467-4F9DE6E2F7AD}" type="presOf" srcId="{ABD8AAE0-D92D-4224-81BF-A211BDC158D9}" destId="{88C6CEDE-DF05-47A2-A6A0-D3AF9E5CC788}" srcOrd="0" destOrd="0" presId="urn:microsoft.com/office/officeart/2005/8/layout/hierarchy4"/>
    <dgm:cxn modelId="{F9A95F91-A2E4-48EC-8437-5C934C2DACAD}" type="presOf" srcId="{F35BDA38-960B-478B-B562-859C815AC79E}" destId="{83A6D8B5-94A3-4449-91CE-9FB16410A842}" srcOrd="0" destOrd="0" presId="urn:microsoft.com/office/officeart/2005/8/layout/hierarchy4"/>
    <dgm:cxn modelId="{59E9BC94-5254-4808-B1A4-D1791DB344D2}" type="presOf" srcId="{78BFD9E9-BF8C-47FA-906C-69331B7065A6}" destId="{8C8865E2-3EB8-42EE-A55B-D900AD0425E8}" srcOrd="0" destOrd="0" presId="urn:microsoft.com/office/officeart/2005/8/layout/hierarchy4"/>
    <dgm:cxn modelId="{42EBCB4F-4E5D-48A9-A4C1-45FBE530721E}" srcId="{0A3C044F-E48C-4DF2-A580-C5C82F42539D}" destId="{ABD8AAE0-D92D-4224-81BF-A211BDC158D9}" srcOrd="0" destOrd="0" parTransId="{D1AA46F6-768D-41E6-89EA-AC7C63511C1F}" sibTransId="{AE56ABFA-22E1-48D4-BCB3-8D272DCA0282}"/>
    <dgm:cxn modelId="{8B998900-DD3F-4B10-A8EA-C9B6E656B758}" type="presOf" srcId="{7C47EBE2-E908-4DFB-A806-6E0DFCB35260}" destId="{9C62BAED-4651-4696-BC9E-6D1E710F059C}" srcOrd="0" destOrd="0" presId="urn:microsoft.com/office/officeart/2005/8/layout/hierarchy4"/>
    <dgm:cxn modelId="{8890A0C4-0568-4A87-B9E0-B540C6F6AA72}" srcId="{DACCCE55-F2D1-404B-95BB-245F54651159}" destId="{01563681-B732-49E7-B87D-5B879C7B09E4}" srcOrd="2" destOrd="0" parTransId="{340FCB4F-352F-433F-86EB-79ADA09F6FC7}" sibTransId="{3E47CDF6-4C66-425E-B2FE-BC910FAC9E31}"/>
    <dgm:cxn modelId="{0C8DE908-EA5E-4CC8-A0FD-3748E3B8EEE6}" type="presOf" srcId="{4CD149E0-273E-42DD-8D92-781DAA843FDA}" destId="{8B876867-708F-4C31-B866-57BA4644AA2B}" srcOrd="0" destOrd="0" presId="urn:microsoft.com/office/officeart/2005/8/layout/hierarchy4"/>
    <dgm:cxn modelId="{3BAF4BAA-D088-419A-A94D-91EBAB1B8AA1}" srcId="{E6069725-457A-4052-9F8D-958F7DC8BBFA}" destId="{7C47EBE2-E908-4DFB-A806-6E0DFCB35260}" srcOrd="0" destOrd="0" parTransId="{9E131C82-4328-44D3-9961-355227411EF9}" sibTransId="{9F4EC43A-AC16-475E-B86D-5B54C267A5B3}"/>
    <dgm:cxn modelId="{0D5C8C97-DC2B-423B-97CB-BFACFC7FF181}" type="presOf" srcId="{01563681-B732-49E7-B87D-5B879C7B09E4}" destId="{873BA4CC-74EA-4B06-B25E-F5E84C0E971F}" srcOrd="0" destOrd="0" presId="urn:microsoft.com/office/officeart/2005/8/layout/hierarchy4"/>
    <dgm:cxn modelId="{682CE9DD-DF83-4E50-9157-A167806E5192}" srcId="{05176211-72B2-4C51-A564-56E4BD46B05E}" destId="{10596504-736C-41A0-BE4B-C934BFA13827}" srcOrd="0" destOrd="0" parTransId="{08353CD1-5E4E-4DCF-B802-9DD66EA20A82}" sibTransId="{5085F52E-6346-4693-8799-9D53B8F2D280}"/>
    <dgm:cxn modelId="{1309E03D-668A-4AF1-B305-84F68F352AE7}" type="presOf" srcId="{1DEDEB1A-E9D4-4FE2-B4AE-D014A6042BB4}" destId="{6F8A920C-9DAC-4777-8562-AB42084FD1E8}" srcOrd="0" destOrd="0" presId="urn:microsoft.com/office/officeart/2005/8/layout/hierarchy4"/>
    <dgm:cxn modelId="{E2327A96-5846-4E31-9921-E0D7AF72AFF0}" type="presOf" srcId="{95E6DDF4-83BE-4536-8DDE-AF616E2C00DF}" destId="{E7C5A18C-57FD-430D-9C6F-62F4A298EB33}" srcOrd="0" destOrd="0" presId="urn:microsoft.com/office/officeart/2005/8/layout/hierarchy4"/>
    <dgm:cxn modelId="{DCC78D17-AED3-4524-B48D-ED9A2B3DDA2A}" type="presOf" srcId="{05176211-72B2-4C51-A564-56E4BD46B05E}" destId="{10EA4549-C248-43F3-AC27-789EBA0AF1A6}" srcOrd="0" destOrd="0" presId="urn:microsoft.com/office/officeart/2005/8/layout/hierarchy4"/>
    <dgm:cxn modelId="{021CE967-9F15-4AD3-BDAC-1272A29FE402}" srcId="{674833DC-0FFF-43E1-A91B-3BEF0CAD0CB3}" destId="{939FA79A-5FC8-46C8-AB42-9EA320D0C975}" srcOrd="0" destOrd="0" parTransId="{E2F2A05A-D812-4675-B6F8-F725EF06E269}" sibTransId="{919AE296-02A8-4F0D-9AF7-77EA5D9BACBD}"/>
    <dgm:cxn modelId="{33D2B5C8-A6C4-45D7-B662-21D0BCF0BA11}" type="presOf" srcId="{2C6D554A-4AFB-492B-A6EE-B4D3E74F25C1}" destId="{EB561820-09EF-4F8D-B255-23D3DDA7FF5D}" srcOrd="0" destOrd="0" presId="urn:microsoft.com/office/officeart/2005/8/layout/hierarchy4"/>
    <dgm:cxn modelId="{643F2493-B19B-4D34-AD5B-EC28FF4A23D6}" type="presOf" srcId="{0A3C044F-E48C-4DF2-A580-C5C82F42539D}" destId="{7F139FB7-AED6-4E13-BA35-D32D1E75E588}" srcOrd="0" destOrd="0" presId="urn:microsoft.com/office/officeart/2005/8/layout/hierarchy4"/>
    <dgm:cxn modelId="{74D28B1B-AF9A-4993-AD9E-3109D195715A}" srcId="{939FA79A-5FC8-46C8-AB42-9EA320D0C975}" destId="{E04BFC46-9BDC-450B-97EC-8A1B590330AA}" srcOrd="0" destOrd="0" parTransId="{D38FC153-4F0D-48BC-BC10-BBFE18A2538D}" sibTransId="{93E9C100-17E1-4210-81D2-126822D94F4E}"/>
    <dgm:cxn modelId="{6815FB4F-8F4A-4F03-8310-496F8E6A4717}" type="presOf" srcId="{CBA802BD-1FDC-4783-AC08-04F9B57297A5}" destId="{E689059B-6FD7-4B4E-993F-54CCE83ACDAC}" srcOrd="0" destOrd="0" presId="urn:microsoft.com/office/officeart/2005/8/layout/hierarchy4"/>
    <dgm:cxn modelId="{A60EB5A1-5AA0-4F88-963C-10ED7639C6AF}" srcId="{01563681-B732-49E7-B87D-5B879C7B09E4}" destId="{2C6D554A-4AFB-492B-A6EE-B4D3E74F25C1}" srcOrd="0" destOrd="0" parTransId="{6B8ADDBB-F5CA-439D-A30B-DD05AC1742FE}" sibTransId="{998AC47F-E947-4ECB-8F8F-75BFEB51974B}"/>
    <dgm:cxn modelId="{F4A4EE64-DABE-47A6-97B3-8F8971FFBF66}" type="presParOf" srcId="{F52B7522-936B-4036-A2C3-3DE55B3D5E1B}" destId="{1102C6C0-1845-49FF-BF1B-97BDCA1CFDA7}" srcOrd="0" destOrd="0" presId="urn:microsoft.com/office/officeart/2005/8/layout/hierarchy4"/>
    <dgm:cxn modelId="{E3D33061-92F4-424B-BC06-2DD92B737B50}" type="presParOf" srcId="{1102C6C0-1845-49FF-BF1B-97BDCA1CFDA7}" destId="{2BBED6D8-1306-4A14-B8E0-F6E9764174C8}" srcOrd="0" destOrd="0" presId="urn:microsoft.com/office/officeart/2005/8/layout/hierarchy4"/>
    <dgm:cxn modelId="{D682E65F-E33F-47A2-B4A0-DC531764CC04}" type="presParOf" srcId="{1102C6C0-1845-49FF-BF1B-97BDCA1CFDA7}" destId="{3E14DC99-D8C4-4633-9595-DC561A512B77}" srcOrd="1" destOrd="0" presId="urn:microsoft.com/office/officeart/2005/8/layout/hierarchy4"/>
    <dgm:cxn modelId="{C96A3D5D-FF29-47E5-A0FA-B6D30D798A4D}" type="presParOf" srcId="{1102C6C0-1845-49FF-BF1B-97BDCA1CFDA7}" destId="{4AB841FE-4E45-4D4F-8C9B-75BD535470ED}" srcOrd="2" destOrd="0" presId="urn:microsoft.com/office/officeart/2005/8/layout/hierarchy4"/>
    <dgm:cxn modelId="{705AD3A3-058B-4FE3-BD7D-DD37C3C61DBA}" type="presParOf" srcId="{4AB841FE-4E45-4D4F-8C9B-75BD535470ED}" destId="{72735B55-CFE6-44FE-8F46-7E10A64DDE28}" srcOrd="0" destOrd="0" presId="urn:microsoft.com/office/officeart/2005/8/layout/hierarchy4"/>
    <dgm:cxn modelId="{10446E41-B4C4-4482-A560-FFDE37BC771C}" type="presParOf" srcId="{72735B55-CFE6-44FE-8F46-7E10A64DDE28}" destId="{840B58EB-3AFA-4B4B-B8D5-D1FFBBA14519}" srcOrd="0" destOrd="0" presId="urn:microsoft.com/office/officeart/2005/8/layout/hierarchy4"/>
    <dgm:cxn modelId="{024249C1-04BF-4712-A933-08A1CB17C0AD}" type="presParOf" srcId="{72735B55-CFE6-44FE-8F46-7E10A64DDE28}" destId="{8D49AB1A-6C09-49DE-A62A-3088D4772F8F}" srcOrd="1" destOrd="0" presId="urn:microsoft.com/office/officeart/2005/8/layout/hierarchy4"/>
    <dgm:cxn modelId="{00E4C269-26E9-48F7-83F0-2372EEC7340D}" type="presParOf" srcId="{72735B55-CFE6-44FE-8F46-7E10A64DDE28}" destId="{B7D9F20B-6140-41AC-AEC6-743E0BF45B5E}" srcOrd="2" destOrd="0" presId="urn:microsoft.com/office/officeart/2005/8/layout/hierarchy4"/>
    <dgm:cxn modelId="{6DF8112E-7B37-479B-89BA-D05B9D91B256}" type="presParOf" srcId="{B7D9F20B-6140-41AC-AEC6-743E0BF45B5E}" destId="{DD1707FA-9BBF-4446-8D15-0250879E1FDB}" srcOrd="0" destOrd="0" presId="urn:microsoft.com/office/officeart/2005/8/layout/hierarchy4"/>
    <dgm:cxn modelId="{2CFD2940-E0F7-4FC5-B53F-DD3FEB73082C}" type="presParOf" srcId="{DD1707FA-9BBF-4446-8D15-0250879E1FDB}" destId="{7FFBDA50-D349-4C3E-8643-3E144ED0681F}" srcOrd="0" destOrd="0" presId="urn:microsoft.com/office/officeart/2005/8/layout/hierarchy4"/>
    <dgm:cxn modelId="{5EF1F8BA-96AD-48DF-AA05-F7DE02E01D1D}" type="presParOf" srcId="{DD1707FA-9BBF-4446-8D15-0250879E1FDB}" destId="{FE4722CE-8B19-4BB2-8B2A-0FE9CC0746D0}" srcOrd="1" destOrd="0" presId="urn:microsoft.com/office/officeart/2005/8/layout/hierarchy4"/>
    <dgm:cxn modelId="{02BB29CA-E9B8-47F1-9205-7165D90AEC1C}" type="presParOf" srcId="{DD1707FA-9BBF-4446-8D15-0250879E1FDB}" destId="{25E0F368-C783-41FE-9709-DAC257E4EE46}" srcOrd="2" destOrd="0" presId="urn:microsoft.com/office/officeart/2005/8/layout/hierarchy4"/>
    <dgm:cxn modelId="{E476CEF5-2D21-4974-891E-1A16BAF89364}" type="presParOf" srcId="{25E0F368-C783-41FE-9709-DAC257E4EE46}" destId="{76CC5E10-E270-4613-AA20-14AA19E80C12}" srcOrd="0" destOrd="0" presId="urn:microsoft.com/office/officeart/2005/8/layout/hierarchy4"/>
    <dgm:cxn modelId="{A0339C13-0A85-469F-95E0-0159D8064F8F}" type="presParOf" srcId="{76CC5E10-E270-4613-AA20-14AA19E80C12}" destId="{F58A5767-469A-449A-BAF1-0B29CDD561DA}" srcOrd="0" destOrd="0" presId="urn:microsoft.com/office/officeart/2005/8/layout/hierarchy4"/>
    <dgm:cxn modelId="{5025ADAB-D6E5-47E9-8E7F-45D4E04CAAA8}" type="presParOf" srcId="{76CC5E10-E270-4613-AA20-14AA19E80C12}" destId="{10F16C67-6BDC-4489-8B1F-F3975EB17BDE}" srcOrd="1" destOrd="0" presId="urn:microsoft.com/office/officeart/2005/8/layout/hierarchy4"/>
    <dgm:cxn modelId="{69CDB449-2A16-4F32-894C-97B8277B8219}" type="presParOf" srcId="{76CC5E10-E270-4613-AA20-14AA19E80C12}" destId="{B0114714-5E11-43C0-A238-12D111BD5362}" srcOrd="2" destOrd="0" presId="urn:microsoft.com/office/officeart/2005/8/layout/hierarchy4"/>
    <dgm:cxn modelId="{5A1C1CE0-4952-4BA8-877F-C24AFD9439C6}" type="presParOf" srcId="{B0114714-5E11-43C0-A238-12D111BD5362}" destId="{96EBC225-ABC0-422A-91F5-FE1608B8AC20}" srcOrd="0" destOrd="0" presId="urn:microsoft.com/office/officeart/2005/8/layout/hierarchy4"/>
    <dgm:cxn modelId="{C1ECEB9A-7057-4278-859B-03A22ED9D76F}" type="presParOf" srcId="{96EBC225-ABC0-422A-91F5-FE1608B8AC20}" destId="{9C62BAED-4651-4696-BC9E-6D1E710F059C}" srcOrd="0" destOrd="0" presId="urn:microsoft.com/office/officeart/2005/8/layout/hierarchy4"/>
    <dgm:cxn modelId="{B0B893EA-21B4-424A-A8B6-EBB62E2140E4}" type="presParOf" srcId="{96EBC225-ABC0-422A-91F5-FE1608B8AC20}" destId="{FD2D1A37-E054-4AC2-8E05-ABC2618456A1}" srcOrd="1" destOrd="0" presId="urn:microsoft.com/office/officeart/2005/8/layout/hierarchy4"/>
    <dgm:cxn modelId="{A968EE14-CA41-4342-B99B-48C41C6D3490}" type="presParOf" srcId="{4AB841FE-4E45-4D4F-8C9B-75BD535470ED}" destId="{74ED9A1B-B7EB-4814-860E-B367617A8CE0}" srcOrd="1" destOrd="0" presId="urn:microsoft.com/office/officeart/2005/8/layout/hierarchy4"/>
    <dgm:cxn modelId="{FF5FFD60-4F54-44A6-9DAA-8254679EB140}" type="presParOf" srcId="{4AB841FE-4E45-4D4F-8C9B-75BD535470ED}" destId="{20531B6E-1274-4293-A982-973F8E2B156E}" srcOrd="2" destOrd="0" presId="urn:microsoft.com/office/officeart/2005/8/layout/hierarchy4"/>
    <dgm:cxn modelId="{A6024382-EBA3-4170-9A74-3DF5C4DC8174}" type="presParOf" srcId="{20531B6E-1274-4293-A982-973F8E2B156E}" destId="{ACD685AB-1044-4A3E-9CCE-351957F5CD77}" srcOrd="0" destOrd="0" presId="urn:microsoft.com/office/officeart/2005/8/layout/hierarchy4"/>
    <dgm:cxn modelId="{11E3B3FC-BA95-49B4-B129-5338A11BBC08}" type="presParOf" srcId="{20531B6E-1274-4293-A982-973F8E2B156E}" destId="{C6C8407D-8611-42F6-ACA5-68C84ED05BC0}" srcOrd="1" destOrd="0" presId="urn:microsoft.com/office/officeart/2005/8/layout/hierarchy4"/>
    <dgm:cxn modelId="{B2160A4E-E926-4CEF-A28E-89FA3223E39B}" type="presParOf" srcId="{20531B6E-1274-4293-A982-973F8E2B156E}" destId="{F63BCC20-DAF7-4C22-9940-8904452E6AAF}" srcOrd="2" destOrd="0" presId="urn:microsoft.com/office/officeart/2005/8/layout/hierarchy4"/>
    <dgm:cxn modelId="{1F3FC982-7ADA-4152-A35D-135875E8CD9E}" type="presParOf" srcId="{F63BCC20-DAF7-4C22-9940-8904452E6AAF}" destId="{FE7FEC8F-BC8A-4D4C-92D1-6E04EDBC0624}" srcOrd="0" destOrd="0" presId="urn:microsoft.com/office/officeart/2005/8/layout/hierarchy4"/>
    <dgm:cxn modelId="{2351AC8F-6BAA-46B3-9F64-86CD789C5568}" type="presParOf" srcId="{FE7FEC8F-BC8A-4D4C-92D1-6E04EDBC0624}" destId="{29217548-E67A-4FE3-AE8C-068C0486EBE8}" srcOrd="0" destOrd="0" presId="urn:microsoft.com/office/officeart/2005/8/layout/hierarchy4"/>
    <dgm:cxn modelId="{FC1C9A2B-8206-497E-98AF-4C2905479020}" type="presParOf" srcId="{FE7FEC8F-BC8A-4D4C-92D1-6E04EDBC0624}" destId="{BEAB4B21-FF17-4F6B-AF99-94A2BFEDAF1F}" srcOrd="1" destOrd="0" presId="urn:microsoft.com/office/officeart/2005/8/layout/hierarchy4"/>
    <dgm:cxn modelId="{B84D80F1-AB18-4F7C-A542-E6711C261345}" type="presParOf" srcId="{FE7FEC8F-BC8A-4D4C-92D1-6E04EDBC0624}" destId="{A3FF0D7C-31A9-4779-B11D-32E1CDB04BAA}" srcOrd="2" destOrd="0" presId="urn:microsoft.com/office/officeart/2005/8/layout/hierarchy4"/>
    <dgm:cxn modelId="{73B11A50-8338-4607-88FD-C32B04431287}" type="presParOf" srcId="{A3FF0D7C-31A9-4779-B11D-32E1CDB04BAA}" destId="{619D045A-158C-415A-8B3B-FF7B8E3E4608}" srcOrd="0" destOrd="0" presId="urn:microsoft.com/office/officeart/2005/8/layout/hierarchy4"/>
    <dgm:cxn modelId="{491597C5-65F5-4106-AC03-3270A5E4D7AE}" type="presParOf" srcId="{619D045A-158C-415A-8B3B-FF7B8E3E4608}" destId="{D8697BC0-F992-4B40-B8CA-B476398FAD4F}" srcOrd="0" destOrd="0" presId="urn:microsoft.com/office/officeart/2005/8/layout/hierarchy4"/>
    <dgm:cxn modelId="{87817B06-BC4E-45D2-A522-B18A3B05F9C2}" type="presParOf" srcId="{619D045A-158C-415A-8B3B-FF7B8E3E4608}" destId="{BB63D66B-9333-4F03-BFA2-6250D2D3057A}" srcOrd="1" destOrd="0" presId="urn:microsoft.com/office/officeart/2005/8/layout/hierarchy4"/>
    <dgm:cxn modelId="{A966B491-7851-4DC1-B012-48302209ABDC}" type="presParOf" srcId="{619D045A-158C-415A-8B3B-FF7B8E3E4608}" destId="{94DD48BC-49FC-45F6-BE7B-1C8786BCA744}" srcOrd="2" destOrd="0" presId="urn:microsoft.com/office/officeart/2005/8/layout/hierarchy4"/>
    <dgm:cxn modelId="{A80DB315-BA02-4EAF-A6CB-B53DAB4100B8}" type="presParOf" srcId="{94DD48BC-49FC-45F6-BE7B-1C8786BCA744}" destId="{8018B1CF-5C54-4EDC-8A36-F3329B26F794}" srcOrd="0" destOrd="0" presId="urn:microsoft.com/office/officeart/2005/8/layout/hierarchy4"/>
    <dgm:cxn modelId="{D44D3D6C-DCEA-49B4-B777-45B34473520A}" type="presParOf" srcId="{8018B1CF-5C54-4EDC-8A36-F3329B26F794}" destId="{8B876867-708F-4C31-B866-57BA4644AA2B}" srcOrd="0" destOrd="0" presId="urn:microsoft.com/office/officeart/2005/8/layout/hierarchy4"/>
    <dgm:cxn modelId="{24BC710A-6855-47DA-B068-D52930AEEF29}" type="presParOf" srcId="{8018B1CF-5C54-4EDC-8A36-F3329B26F794}" destId="{EDDEB973-481D-4E1B-9442-1D52964366B6}" srcOrd="1" destOrd="0" presId="urn:microsoft.com/office/officeart/2005/8/layout/hierarchy4"/>
    <dgm:cxn modelId="{26ADCC60-6894-46BA-BA8E-DF1A58307B1B}" type="presParOf" srcId="{4AB841FE-4E45-4D4F-8C9B-75BD535470ED}" destId="{FAE349C4-3251-4225-B7AF-E44A03855C27}" srcOrd="3" destOrd="0" presId="urn:microsoft.com/office/officeart/2005/8/layout/hierarchy4"/>
    <dgm:cxn modelId="{8A3FAC07-7109-4002-B481-F6FAD0FFE7F1}" type="presParOf" srcId="{4AB841FE-4E45-4D4F-8C9B-75BD535470ED}" destId="{DC852B9F-EA89-4465-BD5D-3B692E4DD75D}" srcOrd="4" destOrd="0" presId="urn:microsoft.com/office/officeart/2005/8/layout/hierarchy4"/>
    <dgm:cxn modelId="{9CF6FD14-B0C5-4725-9E38-211FF713AAE0}" type="presParOf" srcId="{DC852B9F-EA89-4465-BD5D-3B692E4DD75D}" destId="{873BA4CC-74EA-4B06-B25E-F5E84C0E971F}" srcOrd="0" destOrd="0" presId="urn:microsoft.com/office/officeart/2005/8/layout/hierarchy4"/>
    <dgm:cxn modelId="{EF32E405-4D77-430B-82A5-B58A72D4BF3F}" type="presParOf" srcId="{DC852B9F-EA89-4465-BD5D-3B692E4DD75D}" destId="{7FB99439-BA6C-4986-93CE-74047C941A24}" srcOrd="1" destOrd="0" presId="urn:microsoft.com/office/officeart/2005/8/layout/hierarchy4"/>
    <dgm:cxn modelId="{29297B02-CBDD-400B-A542-484220EE2F3F}" type="presParOf" srcId="{DC852B9F-EA89-4465-BD5D-3B692E4DD75D}" destId="{108B0503-3400-40B7-89AA-DD3EA455A88A}" srcOrd="2" destOrd="0" presId="urn:microsoft.com/office/officeart/2005/8/layout/hierarchy4"/>
    <dgm:cxn modelId="{6A31A001-142A-4EB9-B5F1-3C3A89652A55}" type="presParOf" srcId="{108B0503-3400-40B7-89AA-DD3EA455A88A}" destId="{438FE1CD-9AD7-44FD-A9AC-15C0DBF0DA9A}" srcOrd="0" destOrd="0" presId="urn:microsoft.com/office/officeart/2005/8/layout/hierarchy4"/>
    <dgm:cxn modelId="{85FFDAFB-2E0F-4364-BF53-9E392D4EC98A}" type="presParOf" srcId="{438FE1CD-9AD7-44FD-A9AC-15C0DBF0DA9A}" destId="{EB561820-09EF-4F8D-B255-23D3DDA7FF5D}" srcOrd="0" destOrd="0" presId="urn:microsoft.com/office/officeart/2005/8/layout/hierarchy4"/>
    <dgm:cxn modelId="{9E864773-3777-4FE5-AF8D-88205CC48083}" type="presParOf" srcId="{438FE1CD-9AD7-44FD-A9AC-15C0DBF0DA9A}" destId="{4076CD23-89B5-4658-B385-063A9BA9D686}" srcOrd="1" destOrd="0" presId="urn:microsoft.com/office/officeart/2005/8/layout/hierarchy4"/>
    <dgm:cxn modelId="{5D553A18-D768-41BE-8866-FA75E58F7675}" type="presParOf" srcId="{438FE1CD-9AD7-44FD-A9AC-15C0DBF0DA9A}" destId="{CF999A18-4306-4346-89AD-635FC70F38A4}" srcOrd="2" destOrd="0" presId="urn:microsoft.com/office/officeart/2005/8/layout/hierarchy4"/>
    <dgm:cxn modelId="{7C962B75-FF95-42DA-8C3D-6132EE2DA5DA}" type="presParOf" srcId="{CF999A18-4306-4346-89AD-635FC70F38A4}" destId="{A5D61CA5-ED1B-4FC8-A1BB-89C7CECD9A1C}" srcOrd="0" destOrd="0" presId="urn:microsoft.com/office/officeart/2005/8/layout/hierarchy4"/>
    <dgm:cxn modelId="{B13558C0-98FA-4CF1-AC31-AA7A55E821C3}" type="presParOf" srcId="{A5D61CA5-ED1B-4FC8-A1BB-89C7CECD9A1C}" destId="{E7C5A18C-57FD-430D-9C6F-62F4A298EB33}" srcOrd="0" destOrd="0" presId="urn:microsoft.com/office/officeart/2005/8/layout/hierarchy4"/>
    <dgm:cxn modelId="{92734322-0C71-4503-BCE5-F8A952459238}" type="presParOf" srcId="{A5D61CA5-ED1B-4FC8-A1BB-89C7CECD9A1C}" destId="{CD6B82B8-FF3B-45F6-8F95-2ACC1B8979BB}" srcOrd="1" destOrd="0" presId="urn:microsoft.com/office/officeart/2005/8/layout/hierarchy4"/>
    <dgm:cxn modelId="{8D68EC29-CFEB-4598-B85D-081996C3AE96}" type="presParOf" srcId="{A5D61CA5-ED1B-4FC8-A1BB-89C7CECD9A1C}" destId="{22300A44-C5D4-4A0D-A866-BD23A2283D51}" srcOrd="2" destOrd="0" presId="urn:microsoft.com/office/officeart/2005/8/layout/hierarchy4"/>
    <dgm:cxn modelId="{B1496CF8-4BE8-43D2-97F5-43B7967A07F2}" type="presParOf" srcId="{22300A44-C5D4-4A0D-A866-BD23A2283D51}" destId="{D75F971D-B2E1-4B1E-A3EB-957070161D5B}" srcOrd="0" destOrd="0" presId="urn:microsoft.com/office/officeart/2005/8/layout/hierarchy4"/>
    <dgm:cxn modelId="{152BDCF2-5216-43DD-9BE3-309021E09E83}" type="presParOf" srcId="{D75F971D-B2E1-4B1E-A3EB-957070161D5B}" destId="{803B77A8-583A-4ED5-845B-6A3922FE641E}" srcOrd="0" destOrd="0" presId="urn:microsoft.com/office/officeart/2005/8/layout/hierarchy4"/>
    <dgm:cxn modelId="{1BD3C0C8-1880-4839-957C-2B6F52309F65}" type="presParOf" srcId="{D75F971D-B2E1-4B1E-A3EB-957070161D5B}" destId="{CE74911E-DA0C-49DB-96D7-01C54D5F4B63}" srcOrd="1" destOrd="0" presId="urn:microsoft.com/office/officeart/2005/8/layout/hierarchy4"/>
    <dgm:cxn modelId="{ACD5A65C-979C-4237-8988-006EB88CEBEC}" type="presParOf" srcId="{4AB841FE-4E45-4D4F-8C9B-75BD535470ED}" destId="{C5CE753D-463A-4830-BDE2-DAF4560EEA2B}" srcOrd="5" destOrd="0" presId="urn:microsoft.com/office/officeart/2005/8/layout/hierarchy4"/>
    <dgm:cxn modelId="{6E74D4F4-F213-4FCD-BF08-C2AC428A182C}" type="presParOf" srcId="{4AB841FE-4E45-4D4F-8C9B-75BD535470ED}" destId="{285F4C60-1137-4360-8A4F-FDC2202ACC2D}" srcOrd="6" destOrd="0" presId="urn:microsoft.com/office/officeart/2005/8/layout/hierarchy4"/>
    <dgm:cxn modelId="{69363270-28D0-4877-942D-F5F98C4F9B32}" type="presParOf" srcId="{285F4C60-1137-4360-8A4F-FDC2202ACC2D}" destId="{FF7475FF-54A1-47DB-BB85-8CC7A007A89E}" srcOrd="0" destOrd="0" presId="urn:microsoft.com/office/officeart/2005/8/layout/hierarchy4"/>
    <dgm:cxn modelId="{C6FBAC88-7846-48FC-BF68-105FD45C0CD1}" type="presParOf" srcId="{285F4C60-1137-4360-8A4F-FDC2202ACC2D}" destId="{455D52DF-6431-495C-9E00-AFC1AF09BA8A}" srcOrd="1" destOrd="0" presId="urn:microsoft.com/office/officeart/2005/8/layout/hierarchy4"/>
    <dgm:cxn modelId="{AA970A47-E204-4F8C-8C90-3CDCB9A09D9F}" type="presParOf" srcId="{285F4C60-1137-4360-8A4F-FDC2202ACC2D}" destId="{759C3A8C-923D-4A85-A9E1-B2BA141CE2FD}" srcOrd="2" destOrd="0" presId="urn:microsoft.com/office/officeart/2005/8/layout/hierarchy4"/>
    <dgm:cxn modelId="{82BE419D-AA3C-4539-BCF3-4D231E5F75A8}" type="presParOf" srcId="{759C3A8C-923D-4A85-A9E1-B2BA141CE2FD}" destId="{A6EE5005-7B70-46EB-951A-1D8EADC32D10}" srcOrd="0" destOrd="0" presId="urn:microsoft.com/office/officeart/2005/8/layout/hierarchy4"/>
    <dgm:cxn modelId="{CA98201C-7182-49B3-9710-A0DE99F9BB7C}" type="presParOf" srcId="{A6EE5005-7B70-46EB-951A-1D8EADC32D10}" destId="{83A6D8B5-94A3-4449-91CE-9FB16410A842}" srcOrd="0" destOrd="0" presId="urn:microsoft.com/office/officeart/2005/8/layout/hierarchy4"/>
    <dgm:cxn modelId="{1B4CEB8B-3FEE-4578-B390-94EEB9FA09E8}" type="presParOf" srcId="{A6EE5005-7B70-46EB-951A-1D8EADC32D10}" destId="{8C41B7F7-08EF-4E88-B63E-6B3A40974D6C}" srcOrd="1" destOrd="0" presId="urn:microsoft.com/office/officeart/2005/8/layout/hierarchy4"/>
    <dgm:cxn modelId="{850ECA47-4203-43F4-B154-A5A6496F9E54}" type="presParOf" srcId="{A6EE5005-7B70-46EB-951A-1D8EADC32D10}" destId="{E2D6F797-E460-4711-A37E-7CD56C829802}" srcOrd="2" destOrd="0" presId="urn:microsoft.com/office/officeart/2005/8/layout/hierarchy4"/>
    <dgm:cxn modelId="{577AF7CD-6540-436F-8C7B-D8C4BEAF3E45}" type="presParOf" srcId="{E2D6F797-E460-4711-A37E-7CD56C829802}" destId="{04BBFB8C-3E27-4501-B91A-321C662E7DFC}" srcOrd="0" destOrd="0" presId="urn:microsoft.com/office/officeart/2005/8/layout/hierarchy4"/>
    <dgm:cxn modelId="{D14799DF-148B-4F34-9944-5C69B71FC9B7}" type="presParOf" srcId="{04BBFB8C-3E27-4501-B91A-321C662E7DFC}" destId="{7F139FB7-AED6-4E13-BA35-D32D1E75E588}" srcOrd="0" destOrd="0" presId="urn:microsoft.com/office/officeart/2005/8/layout/hierarchy4"/>
    <dgm:cxn modelId="{5ACA4FA1-4374-4481-9A01-337EE84C48C5}" type="presParOf" srcId="{04BBFB8C-3E27-4501-B91A-321C662E7DFC}" destId="{83B627C3-A753-4261-B344-510184EE5771}" srcOrd="1" destOrd="0" presId="urn:microsoft.com/office/officeart/2005/8/layout/hierarchy4"/>
    <dgm:cxn modelId="{7206D6D8-BCAE-4E93-B7AB-45CD25C44713}" type="presParOf" srcId="{04BBFB8C-3E27-4501-B91A-321C662E7DFC}" destId="{6B252987-3559-4CE0-9892-9C21AA1B689B}" srcOrd="2" destOrd="0" presId="urn:microsoft.com/office/officeart/2005/8/layout/hierarchy4"/>
    <dgm:cxn modelId="{C2C26187-26E4-43E3-AF32-BFA764CC3E3C}" type="presParOf" srcId="{6B252987-3559-4CE0-9892-9C21AA1B689B}" destId="{BA262579-333B-4918-84F1-0944CF9DD193}" srcOrd="0" destOrd="0" presId="urn:microsoft.com/office/officeart/2005/8/layout/hierarchy4"/>
    <dgm:cxn modelId="{C28CEABB-14D1-429D-B1DA-DC377C762A69}" type="presParOf" srcId="{BA262579-333B-4918-84F1-0944CF9DD193}" destId="{88C6CEDE-DF05-47A2-A6A0-D3AF9E5CC788}" srcOrd="0" destOrd="0" presId="urn:microsoft.com/office/officeart/2005/8/layout/hierarchy4"/>
    <dgm:cxn modelId="{1D012875-1964-4FDD-A947-397817B99769}" type="presParOf" srcId="{BA262579-333B-4918-84F1-0944CF9DD193}" destId="{B135029A-ABDB-4114-86F4-8A54067D6F5E}" srcOrd="1" destOrd="0" presId="urn:microsoft.com/office/officeart/2005/8/layout/hierarchy4"/>
    <dgm:cxn modelId="{3B91E006-84AF-412D-BBDC-38A6FAB0F696}" type="presParOf" srcId="{4AB841FE-4E45-4D4F-8C9B-75BD535470ED}" destId="{B02DF3B0-859C-4E8E-B90B-FE14A9C2A007}" srcOrd="7" destOrd="0" presId="urn:microsoft.com/office/officeart/2005/8/layout/hierarchy4"/>
    <dgm:cxn modelId="{7BDBF1BD-AD82-4060-B5AD-E88C7D0390F3}" type="presParOf" srcId="{4AB841FE-4E45-4D4F-8C9B-75BD535470ED}" destId="{07B343B3-54DB-44BE-889A-39E7F5E17A2F}" srcOrd="8" destOrd="0" presId="urn:microsoft.com/office/officeart/2005/8/layout/hierarchy4"/>
    <dgm:cxn modelId="{99DB4434-9D31-48EC-B806-F4585D6A5314}" type="presParOf" srcId="{07B343B3-54DB-44BE-889A-39E7F5E17A2F}" destId="{6F8A920C-9DAC-4777-8562-AB42084FD1E8}" srcOrd="0" destOrd="0" presId="urn:microsoft.com/office/officeart/2005/8/layout/hierarchy4"/>
    <dgm:cxn modelId="{2AB1DFF3-8720-4898-92B5-84CDCE9F47DA}" type="presParOf" srcId="{07B343B3-54DB-44BE-889A-39E7F5E17A2F}" destId="{9937A4DE-5DBB-49FD-BC31-EF6A7D91A3B6}" srcOrd="1" destOrd="0" presId="urn:microsoft.com/office/officeart/2005/8/layout/hierarchy4"/>
    <dgm:cxn modelId="{69960F51-062F-4EC9-BD4E-A711D51AA86B}" type="presParOf" srcId="{07B343B3-54DB-44BE-889A-39E7F5E17A2F}" destId="{9EF47518-4C61-4641-BA08-9EC2EA2A44A0}" srcOrd="2" destOrd="0" presId="urn:microsoft.com/office/officeart/2005/8/layout/hierarchy4"/>
    <dgm:cxn modelId="{32D09B30-CF92-448C-B67C-B7F8B251F375}" type="presParOf" srcId="{9EF47518-4C61-4641-BA08-9EC2EA2A44A0}" destId="{9917255D-C4C4-42D9-B063-8103A137EA06}" srcOrd="0" destOrd="0" presId="urn:microsoft.com/office/officeart/2005/8/layout/hierarchy4"/>
    <dgm:cxn modelId="{18CB0B16-1CC0-4D62-9F5F-484F94893026}" type="presParOf" srcId="{9917255D-C4C4-42D9-B063-8103A137EA06}" destId="{5F3BCC4E-C7B9-4943-AC94-4958C044DC0E}" srcOrd="0" destOrd="0" presId="urn:microsoft.com/office/officeart/2005/8/layout/hierarchy4"/>
    <dgm:cxn modelId="{AED23C3F-216D-44D4-9EB0-C40A2D7DCBC7}" type="presParOf" srcId="{9917255D-C4C4-42D9-B063-8103A137EA06}" destId="{80C6F1DF-5D76-45DF-A525-F255EB833C68}" srcOrd="1" destOrd="0" presId="urn:microsoft.com/office/officeart/2005/8/layout/hierarchy4"/>
    <dgm:cxn modelId="{68FD1AB2-4456-4966-92BF-EACCB869DCC4}" type="presParOf" srcId="{9917255D-C4C4-42D9-B063-8103A137EA06}" destId="{7761C23B-2A8F-4FBF-B978-BFF74187DCD0}" srcOrd="2" destOrd="0" presId="urn:microsoft.com/office/officeart/2005/8/layout/hierarchy4"/>
    <dgm:cxn modelId="{F508C2E1-DE2D-4EC4-9655-4820D2BDA736}" type="presParOf" srcId="{7761C23B-2A8F-4FBF-B978-BFF74187DCD0}" destId="{4C38931D-A7F0-44C6-A1D6-465EA4F2D1ED}" srcOrd="0" destOrd="0" presId="urn:microsoft.com/office/officeart/2005/8/layout/hierarchy4"/>
    <dgm:cxn modelId="{A6491464-A67A-494A-BFC0-2A39CAC3016F}" type="presParOf" srcId="{4C38931D-A7F0-44C6-A1D6-465EA4F2D1ED}" destId="{10EA4549-C248-43F3-AC27-789EBA0AF1A6}" srcOrd="0" destOrd="0" presId="urn:microsoft.com/office/officeart/2005/8/layout/hierarchy4"/>
    <dgm:cxn modelId="{0F6091E0-C234-4E62-BC98-4FCFFEB37A90}" type="presParOf" srcId="{4C38931D-A7F0-44C6-A1D6-465EA4F2D1ED}" destId="{9A4A0434-4CC1-4296-8BBD-6B2E50DB0B1F}" srcOrd="1" destOrd="0" presId="urn:microsoft.com/office/officeart/2005/8/layout/hierarchy4"/>
    <dgm:cxn modelId="{3F773B19-17D3-4852-BCA7-575C5B9CF2CA}" type="presParOf" srcId="{4C38931D-A7F0-44C6-A1D6-465EA4F2D1ED}" destId="{CD4A6AF7-E5B4-42D5-939C-AEC9215CB907}" srcOrd="2" destOrd="0" presId="urn:microsoft.com/office/officeart/2005/8/layout/hierarchy4"/>
    <dgm:cxn modelId="{2D29B0F1-2298-477D-A8FC-797FCCD45AEC}" type="presParOf" srcId="{CD4A6AF7-E5B4-42D5-939C-AEC9215CB907}" destId="{8EECEB79-915B-43EB-A3E3-E0C72FF4C19B}" srcOrd="0" destOrd="0" presId="urn:microsoft.com/office/officeart/2005/8/layout/hierarchy4"/>
    <dgm:cxn modelId="{24F3B7AC-1062-4D22-BB75-B7BF7E46AD74}" type="presParOf" srcId="{8EECEB79-915B-43EB-A3E3-E0C72FF4C19B}" destId="{C74751CD-17BA-4AB5-A15B-01F00C509E42}" srcOrd="0" destOrd="0" presId="urn:microsoft.com/office/officeart/2005/8/layout/hierarchy4"/>
    <dgm:cxn modelId="{0E0BF582-3B02-4E0C-B746-B6F96218C520}" type="presParOf" srcId="{8EECEB79-915B-43EB-A3E3-E0C72FF4C19B}" destId="{7187FF02-7FC2-4C44-A3CC-D555B7C9345E}" srcOrd="1" destOrd="0" presId="urn:microsoft.com/office/officeart/2005/8/layout/hierarchy4"/>
    <dgm:cxn modelId="{B8ED7D6C-F1B7-4393-A026-A6CDE2FB4D41}" type="presParOf" srcId="{4AB841FE-4E45-4D4F-8C9B-75BD535470ED}" destId="{1B9E39EC-1CA4-4476-B935-B6A942718DB0}" srcOrd="9" destOrd="0" presId="urn:microsoft.com/office/officeart/2005/8/layout/hierarchy4"/>
    <dgm:cxn modelId="{2D9F32E0-8459-45F1-9AF0-93BD20728129}" type="presParOf" srcId="{4AB841FE-4E45-4D4F-8C9B-75BD535470ED}" destId="{4804F8A4-31F6-45A5-AE0A-2636239F2DA2}" srcOrd="10" destOrd="0" presId="urn:microsoft.com/office/officeart/2005/8/layout/hierarchy4"/>
    <dgm:cxn modelId="{8018983E-715E-48B4-B2CE-55948B08AD42}" type="presParOf" srcId="{4804F8A4-31F6-45A5-AE0A-2636239F2DA2}" destId="{E689059B-6FD7-4B4E-993F-54CCE83ACDAC}" srcOrd="0" destOrd="0" presId="urn:microsoft.com/office/officeart/2005/8/layout/hierarchy4"/>
    <dgm:cxn modelId="{E9A6ECF8-E114-40F9-9EC7-CDAD0D061B4A}" type="presParOf" srcId="{4804F8A4-31F6-45A5-AE0A-2636239F2DA2}" destId="{1E9D4FC4-3835-4F5B-883C-698D6438A129}" srcOrd="1" destOrd="0" presId="urn:microsoft.com/office/officeart/2005/8/layout/hierarchy4"/>
    <dgm:cxn modelId="{4968A114-D56F-412C-804C-380B9A831982}" type="presParOf" srcId="{4804F8A4-31F6-45A5-AE0A-2636239F2DA2}" destId="{6D434CFE-5D76-4C80-9952-3E050B966243}" srcOrd="2" destOrd="0" presId="urn:microsoft.com/office/officeart/2005/8/layout/hierarchy4"/>
    <dgm:cxn modelId="{70CC7BBA-1AFE-44D3-9309-4F7A5A4A817B}" type="presParOf" srcId="{6D434CFE-5D76-4C80-9952-3E050B966243}" destId="{1E0CA87C-C461-4215-9FC6-9E08EDB67711}" srcOrd="0" destOrd="0" presId="urn:microsoft.com/office/officeart/2005/8/layout/hierarchy4"/>
    <dgm:cxn modelId="{1B2EB1BE-659F-4F5D-9BBD-5BE05FA2ED84}" type="presParOf" srcId="{1E0CA87C-C461-4215-9FC6-9E08EDB67711}" destId="{9277183A-C732-4B99-99CD-4EEACF95506D}" srcOrd="0" destOrd="0" presId="urn:microsoft.com/office/officeart/2005/8/layout/hierarchy4"/>
    <dgm:cxn modelId="{EFAE7754-683C-4FA7-A08A-77EBE90E4ED7}" type="presParOf" srcId="{1E0CA87C-C461-4215-9FC6-9E08EDB67711}" destId="{3AF5C0FE-1D39-47B2-A3E3-F98C5778C19E}" srcOrd="1" destOrd="0" presId="urn:microsoft.com/office/officeart/2005/8/layout/hierarchy4"/>
    <dgm:cxn modelId="{874BEE29-32A7-4589-A4CD-E5BD085D322A}" type="presParOf" srcId="{1E0CA87C-C461-4215-9FC6-9E08EDB67711}" destId="{94A9E29C-2D45-4F08-82A2-B78E75A6B88C}" srcOrd="2" destOrd="0" presId="urn:microsoft.com/office/officeart/2005/8/layout/hierarchy4"/>
    <dgm:cxn modelId="{3A1A0D76-BD7D-4F7A-99FB-2F8ACFE028E3}" type="presParOf" srcId="{94A9E29C-2D45-4F08-82A2-B78E75A6B88C}" destId="{FC2E072E-E6AE-483F-AEB3-6113A5710B22}" srcOrd="0" destOrd="0" presId="urn:microsoft.com/office/officeart/2005/8/layout/hierarchy4"/>
    <dgm:cxn modelId="{12704F5D-28DF-4369-B8C8-43815A0239AD}" type="presParOf" srcId="{FC2E072E-E6AE-483F-AEB3-6113A5710B22}" destId="{440484CE-FE56-4BCB-8EB5-3FAA892B0C49}" srcOrd="0" destOrd="0" presId="urn:microsoft.com/office/officeart/2005/8/layout/hierarchy4"/>
    <dgm:cxn modelId="{451A0D66-9094-4E94-9CAA-A4815E312FBD}" type="presParOf" srcId="{FC2E072E-E6AE-483F-AEB3-6113A5710B22}" destId="{5F39C496-3871-4EFE-AACD-1CDF33A58D8F}" srcOrd="1" destOrd="0" presId="urn:microsoft.com/office/officeart/2005/8/layout/hierarchy4"/>
    <dgm:cxn modelId="{7CFEF5A6-4C73-4916-B4E5-78D821B4B390}" type="presParOf" srcId="{FC2E072E-E6AE-483F-AEB3-6113A5710B22}" destId="{5A4FB1A5-4FC6-4936-AF65-498D6087A44A}" srcOrd="2" destOrd="0" presId="urn:microsoft.com/office/officeart/2005/8/layout/hierarchy4"/>
    <dgm:cxn modelId="{2B97A577-BDB0-4C26-A176-AD6F15D4419B}" type="presParOf" srcId="{5A4FB1A5-4FC6-4936-AF65-498D6087A44A}" destId="{009289D2-5550-4F96-A22A-A44B9361F132}" srcOrd="0" destOrd="0" presId="urn:microsoft.com/office/officeart/2005/8/layout/hierarchy4"/>
    <dgm:cxn modelId="{CF102150-2147-47B1-8267-DDEA8CBF6188}" type="presParOf" srcId="{009289D2-5550-4F96-A22A-A44B9361F132}" destId="{8C8865E2-3EB8-42EE-A55B-D900AD0425E8}" srcOrd="0" destOrd="0" presId="urn:microsoft.com/office/officeart/2005/8/layout/hierarchy4"/>
    <dgm:cxn modelId="{5A03512C-2272-4D35-BB2C-F282DDD8D455}" type="presParOf" srcId="{009289D2-5550-4F96-A22A-A44B9361F132}" destId="{7AC31953-D33A-407A-888E-423A497D432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ED6D8-1306-4A14-B8E0-F6E9764174C8}">
      <dsp:nvSpPr>
        <dsp:cNvPr id="0" name=""/>
        <dsp:cNvSpPr/>
      </dsp:nvSpPr>
      <dsp:spPr>
        <a:xfrm>
          <a:off x="43" y="1350"/>
          <a:ext cx="9001408" cy="4780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latin typeface="Interstate Cond Mono" pitchFamily="2" charset="0"/>
          </a:endParaRPr>
        </a:p>
      </dsp:txBody>
      <dsp:txXfrm>
        <a:off x="1443" y="2750"/>
        <a:ext cx="8998608" cy="45004"/>
      </dsp:txXfrm>
    </dsp:sp>
    <dsp:sp modelId="{840B58EB-3AFA-4B4B-B8D5-D1FFBBA14519}">
      <dsp:nvSpPr>
        <dsp:cNvPr id="0" name=""/>
        <dsp:cNvSpPr/>
      </dsp:nvSpPr>
      <dsp:spPr>
        <a:xfrm>
          <a:off x="43" y="162869"/>
          <a:ext cx="1402088" cy="116738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latin typeface="Interstate Cond Mono" pitchFamily="2" charset="0"/>
          </a:endParaRPr>
        </a:p>
      </dsp:txBody>
      <dsp:txXfrm>
        <a:off x="34235" y="197061"/>
        <a:ext cx="1333704" cy="1099005"/>
      </dsp:txXfrm>
    </dsp:sp>
    <dsp:sp modelId="{7FFBDA50-D349-4C3E-8643-3E144ED0681F}">
      <dsp:nvSpPr>
        <dsp:cNvPr id="0" name=""/>
        <dsp:cNvSpPr/>
      </dsp:nvSpPr>
      <dsp:spPr>
        <a:xfrm>
          <a:off x="43" y="1443973"/>
          <a:ext cx="1402088" cy="11673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Interstate Cond Mono" pitchFamily="2" charset="0"/>
            </a:rPr>
            <a:t>CHASKI</a:t>
          </a:r>
          <a:endParaRPr lang="en-US" sz="2200" kern="1200" dirty="0">
            <a:latin typeface="Interstate Cond Mono" pitchFamily="2" charset="0"/>
          </a:endParaRPr>
        </a:p>
      </dsp:txBody>
      <dsp:txXfrm>
        <a:off x="34235" y="1478165"/>
        <a:ext cx="1333704" cy="1099005"/>
      </dsp:txXfrm>
    </dsp:sp>
    <dsp:sp modelId="{F58A5767-469A-449A-BAF1-0B29CDD561DA}">
      <dsp:nvSpPr>
        <dsp:cNvPr id="0" name=""/>
        <dsp:cNvSpPr/>
      </dsp:nvSpPr>
      <dsp:spPr>
        <a:xfrm>
          <a:off x="43" y="2725076"/>
          <a:ext cx="1402088" cy="11673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Interstate Cond Mono" pitchFamily="2" charset="0"/>
            </a:rPr>
            <a:t>Portable </a:t>
          </a:r>
          <a:r>
            <a:rPr lang="en-US" sz="1500" kern="1200" dirty="0" err="1" smtClean="0">
              <a:latin typeface="Interstate Cond Mono" pitchFamily="2" charset="0"/>
            </a:rPr>
            <a:t>Ergoespirometry</a:t>
          </a:r>
          <a:endParaRPr lang="en-US" sz="1500" kern="1200" dirty="0">
            <a:latin typeface="Interstate Cond Mono" pitchFamily="2" charset="0"/>
          </a:endParaRPr>
        </a:p>
      </dsp:txBody>
      <dsp:txXfrm>
        <a:off x="34235" y="2759268"/>
        <a:ext cx="1333704" cy="1099005"/>
      </dsp:txXfrm>
    </dsp:sp>
    <dsp:sp modelId="{9C62BAED-4651-4696-BC9E-6D1E710F059C}">
      <dsp:nvSpPr>
        <dsp:cNvPr id="0" name=""/>
        <dsp:cNvSpPr/>
      </dsp:nvSpPr>
      <dsp:spPr>
        <a:xfrm>
          <a:off x="43" y="4006179"/>
          <a:ext cx="1402088" cy="11673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Interstate Cond Mono" pitchFamily="2" charset="0"/>
            </a:rPr>
            <a:t>Laboratory </a:t>
          </a:r>
          <a:r>
            <a:rPr lang="en-US" sz="1500" kern="1200" dirty="0" err="1" smtClean="0">
              <a:latin typeface="Interstate Cond Mono" pitchFamily="2" charset="0"/>
            </a:rPr>
            <a:t>Ergoespirometry</a:t>
          </a:r>
          <a:endParaRPr lang="en-US" sz="1500" kern="1200" dirty="0">
            <a:latin typeface="Interstate Cond Mono" pitchFamily="2" charset="0"/>
          </a:endParaRPr>
        </a:p>
      </dsp:txBody>
      <dsp:txXfrm>
        <a:off x="34235" y="4040371"/>
        <a:ext cx="1333704" cy="1099005"/>
      </dsp:txXfrm>
    </dsp:sp>
    <dsp:sp modelId="{ACD685AB-1044-4A3E-9CCE-351957F5CD77}">
      <dsp:nvSpPr>
        <dsp:cNvPr id="0" name=""/>
        <dsp:cNvSpPr/>
      </dsp:nvSpPr>
      <dsp:spPr>
        <a:xfrm>
          <a:off x="1519907" y="162869"/>
          <a:ext cx="1402088" cy="11673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Interstate Cond Mono" pitchFamily="2" charset="0"/>
            </a:rPr>
            <a:t>Ventilation Metrics</a:t>
          </a:r>
          <a:endParaRPr lang="en-US" sz="2200" kern="1200" dirty="0">
            <a:latin typeface="Interstate Cond Mono" pitchFamily="2" charset="0"/>
          </a:endParaRPr>
        </a:p>
      </dsp:txBody>
      <dsp:txXfrm>
        <a:off x="1554099" y="197061"/>
        <a:ext cx="1333704" cy="1099005"/>
      </dsp:txXfrm>
    </dsp:sp>
    <dsp:sp modelId="{29217548-E67A-4FE3-AE8C-068C0486EBE8}">
      <dsp:nvSpPr>
        <dsp:cNvPr id="0" name=""/>
        <dsp:cNvSpPr/>
      </dsp:nvSpPr>
      <dsp:spPr>
        <a:xfrm>
          <a:off x="1519907" y="1443973"/>
          <a:ext cx="1402088" cy="1167389"/>
        </a:xfrm>
        <a:prstGeom prst="roundRect">
          <a:avLst>
            <a:gd name="adj" fmla="val 10000"/>
          </a:avLst>
        </a:prstGeom>
        <a:solidFill>
          <a:srgbClr val="92D050">
            <a:alpha val="5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nterstate Cond Mono" pitchFamily="2" charset="0"/>
            </a:rPr>
            <a:t>Direct RR Measurement</a:t>
          </a:r>
          <a:endParaRPr lang="en-US" sz="1600" kern="1200" dirty="0">
            <a:latin typeface="Interstate Cond Mono" pitchFamily="2" charset="0"/>
          </a:endParaRPr>
        </a:p>
      </dsp:txBody>
      <dsp:txXfrm>
        <a:off x="1554099" y="1478165"/>
        <a:ext cx="1333704" cy="1099005"/>
      </dsp:txXfrm>
    </dsp:sp>
    <dsp:sp modelId="{D8697BC0-F992-4B40-B8CA-B476398FAD4F}">
      <dsp:nvSpPr>
        <dsp:cNvPr id="0" name=""/>
        <dsp:cNvSpPr/>
      </dsp:nvSpPr>
      <dsp:spPr>
        <a:xfrm>
          <a:off x="1519907" y="2725076"/>
          <a:ext cx="1402088" cy="1167389"/>
        </a:xfrm>
        <a:prstGeom prst="roundRect">
          <a:avLst>
            <a:gd name="adj" fmla="val 10000"/>
          </a:avLst>
        </a:prstGeom>
        <a:solidFill>
          <a:srgbClr val="92D050">
            <a:alpha val="8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nterstate Cond Mono" pitchFamily="2" charset="0"/>
            </a:rPr>
            <a:t> Direct RR Measurement + Gas Exchange</a:t>
          </a:r>
          <a:endParaRPr lang="en-US" sz="1600" kern="1200" dirty="0">
            <a:latin typeface="Interstate Cond Mono" pitchFamily="2" charset="0"/>
          </a:endParaRPr>
        </a:p>
      </dsp:txBody>
      <dsp:txXfrm>
        <a:off x="1554099" y="2759268"/>
        <a:ext cx="1333704" cy="1099005"/>
      </dsp:txXfrm>
    </dsp:sp>
    <dsp:sp modelId="{8B876867-708F-4C31-B866-57BA4644AA2B}">
      <dsp:nvSpPr>
        <dsp:cNvPr id="0" name=""/>
        <dsp:cNvSpPr/>
      </dsp:nvSpPr>
      <dsp:spPr>
        <a:xfrm>
          <a:off x="1519907" y="4006179"/>
          <a:ext cx="1402088" cy="1167389"/>
        </a:xfrm>
        <a:prstGeom prst="roundRect">
          <a:avLst>
            <a:gd name="adj" fmla="val 10000"/>
          </a:avLst>
        </a:prstGeom>
        <a:solidFill>
          <a:srgbClr val="92D050">
            <a:alpha val="8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nterstate Cond Mono" pitchFamily="2" charset="0"/>
            </a:rPr>
            <a:t>Direct RR Measurement + Gas Exchange</a:t>
          </a:r>
          <a:endParaRPr lang="en-US" sz="1600" kern="1200" dirty="0">
            <a:latin typeface="Interstate Cond Mono" pitchFamily="2" charset="0"/>
          </a:endParaRPr>
        </a:p>
      </dsp:txBody>
      <dsp:txXfrm>
        <a:off x="1554099" y="4040371"/>
        <a:ext cx="1333704" cy="1099005"/>
      </dsp:txXfrm>
    </dsp:sp>
    <dsp:sp modelId="{873BA4CC-74EA-4B06-B25E-F5E84C0E971F}">
      <dsp:nvSpPr>
        <dsp:cNvPr id="0" name=""/>
        <dsp:cNvSpPr/>
      </dsp:nvSpPr>
      <dsp:spPr>
        <a:xfrm>
          <a:off x="3039771" y="162869"/>
          <a:ext cx="1402088" cy="11673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Interstate Cond Mono" pitchFamily="2" charset="0"/>
            </a:rPr>
            <a:t>Mobility</a:t>
          </a:r>
          <a:endParaRPr lang="en-US" sz="2200" kern="1200" dirty="0">
            <a:latin typeface="Interstate Cond Mono" pitchFamily="2" charset="0"/>
          </a:endParaRPr>
        </a:p>
      </dsp:txBody>
      <dsp:txXfrm>
        <a:off x="3073963" y="197061"/>
        <a:ext cx="1333704" cy="1099005"/>
      </dsp:txXfrm>
    </dsp:sp>
    <dsp:sp modelId="{EB561820-09EF-4F8D-B255-23D3DDA7FF5D}">
      <dsp:nvSpPr>
        <dsp:cNvPr id="0" name=""/>
        <dsp:cNvSpPr/>
      </dsp:nvSpPr>
      <dsp:spPr>
        <a:xfrm>
          <a:off x="3039771" y="1443973"/>
          <a:ext cx="1402088" cy="1167389"/>
        </a:xfrm>
        <a:prstGeom prst="roundRect">
          <a:avLst>
            <a:gd name="adj" fmla="val 10000"/>
          </a:avLst>
        </a:prstGeom>
        <a:solidFill>
          <a:srgbClr val="92D050">
            <a:alpha val="8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Interstate Cond Mono" pitchFamily="2" charset="0"/>
            </a:rPr>
            <a:t>High</a:t>
          </a:r>
          <a:r>
            <a:rPr lang="en-US" sz="1600" kern="1200" dirty="0" smtClean="0">
              <a:latin typeface="Interstate Cond Mono" pitchFamily="2" charset="0"/>
            </a:rPr>
            <a:t/>
          </a:r>
          <a:br>
            <a:rPr lang="en-US" sz="1600" kern="1200" dirty="0" smtClean="0">
              <a:latin typeface="Interstate Cond Mono" pitchFamily="2" charset="0"/>
            </a:rPr>
          </a:br>
          <a:r>
            <a:rPr lang="en-US" sz="1200" kern="1200" dirty="0" smtClean="0">
              <a:latin typeface="Interstate Cond Mono" pitchFamily="2" charset="0"/>
            </a:rPr>
            <a:t>(Test and Train ready)</a:t>
          </a:r>
          <a:endParaRPr lang="en-US" sz="1200" kern="1200" dirty="0">
            <a:latin typeface="Interstate Cond Mono" pitchFamily="2" charset="0"/>
          </a:endParaRPr>
        </a:p>
      </dsp:txBody>
      <dsp:txXfrm>
        <a:off x="3073963" y="1478165"/>
        <a:ext cx="1333704" cy="1099005"/>
      </dsp:txXfrm>
    </dsp:sp>
    <dsp:sp modelId="{E7C5A18C-57FD-430D-9C6F-62F4A298EB33}">
      <dsp:nvSpPr>
        <dsp:cNvPr id="0" name=""/>
        <dsp:cNvSpPr/>
      </dsp:nvSpPr>
      <dsp:spPr>
        <a:xfrm>
          <a:off x="3039771" y="2725076"/>
          <a:ext cx="1402088" cy="1167389"/>
        </a:xfrm>
        <a:prstGeom prst="roundRect">
          <a:avLst>
            <a:gd name="adj" fmla="val 10000"/>
          </a:avLst>
        </a:prstGeom>
        <a:solidFill>
          <a:srgbClr val="FFFF00">
            <a:alpha val="6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Interstate Cond Mono" pitchFamily="2" charset="0"/>
            </a:rPr>
            <a:t>Medium</a:t>
          </a:r>
          <a:r>
            <a:rPr lang="en-US" sz="1600" kern="1200" dirty="0" smtClean="0">
              <a:latin typeface="Interstate Cond Mono" pitchFamily="2" charset="0"/>
            </a:rPr>
            <a:t/>
          </a:r>
          <a:br>
            <a:rPr lang="en-US" sz="1600" kern="1200" dirty="0" smtClean="0">
              <a:latin typeface="Interstate Cond Mono" pitchFamily="2" charset="0"/>
            </a:rPr>
          </a:br>
          <a:r>
            <a:rPr lang="en-US" sz="1200" kern="1200" dirty="0" smtClean="0">
              <a:latin typeface="Interstate Cond Mono" pitchFamily="2" charset="0"/>
            </a:rPr>
            <a:t>(Mostly Testing and limited training)</a:t>
          </a:r>
          <a:endParaRPr lang="en-US" sz="1200" kern="1200" dirty="0">
            <a:latin typeface="Interstate Cond Mono" pitchFamily="2" charset="0"/>
          </a:endParaRPr>
        </a:p>
      </dsp:txBody>
      <dsp:txXfrm>
        <a:off x="3073963" y="2759268"/>
        <a:ext cx="1333704" cy="1099005"/>
      </dsp:txXfrm>
    </dsp:sp>
    <dsp:sp modelId="{803B77A8-583A-4ED5-845B-6A3922FE641E}">
      <dsp:nvSpPr>
        <dsp:cNvPr id="0" name=""/>
        <dsp:cNvSpPr/>
      </dsp:nvSpPr>
      <dsp:spPr>
        <a:xfrm>
          <a:off x="3039771" y="4006179"/>
          <a:ext cx="1402088" cy="1167389"/>
        </a:xfrm>
        <a:prstGeom prst="roundRect">
          <a:avLst>
            <a:gd name="adj" fmla="val 10000"/>
          </a:avLst>
        </a:prstGeom>
        <a:solidFill>
          <a:srgbClr val="FF0000">
            <a:alpha val="7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Interstate Cond Mono" pitchFamily="2" charset="0"/>
            </a:rPr>
            <a:t>None</a:t>
          </a:r>
          <a:br>
            <a:rPr lang="en-US" sz="2000" kern="1200" dirty="0" smtClean="0">
              <a:latin typeface="Interstate Cond Mono" pitchFamily="2" charset="0"/>
            </a:rPr>
          </a:br>
          <a:r>
            <a:rPr lang="en-US" sz="1200" kern="1200" dirty="0" smtClean="0">
              <a:latin typeface="Interstate Cond Mono" pitchFamily="2" charset="0"/>
            </a:rPr>
            <a:t>(Test only)</a:t>
          </a:r>
          <a:endParaRPr lang="en-US" sz="1100" kern="1200" dirty="0">
            <a:latin typeface="Interstate Cond Mono" pitchFamily="2" charset="0"/>
          </a:endParaRPr>
        </a:p>
      </dsp:txBody>
      <dsp:txXfrm>
        <a:off x="3073963" y="4040371"/>
        <a:ext cx="1333704" cy="1099005"/>
      </dsp:txXfrm>
    </dsp:sp>
    <dsp:sp modelId="{FF7475FF-54A1-47DB-BB85-8CC7A007A89E}">
      <dsp:nvSpPr>
        <dsp:cNvPr id="0" name=""/>
        <dsp:cNvSpPr/>
      </dsp:nvSpPr>
      <dsp:spPr>
        <a:xfrm>
          <a:off x="4559635" y="162869"/>
          <a:ext cx="1402088" cy="11673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Interstate Cond Mono" pitchFamily="2" charset="0"/>
            </a:rPr>
            <a:t>Weight </a:t>
          </a:r>
          <a:r>
            <a:rPr lang="en-US" sz="1200" kern="1200" dirty="0" smtClean="0">
              <a:latin typeface="Interstate Cond Mono" pitchFamily="2" charset="0"/>
            </a:rPr>
            <a:t>(Including Battery)</a:t>
          </a:r>
          <a:endParaRPr lang="en-US" sz="1200" kern="1200" dirty="0">
            <a:latin typeface="Interstate Cond Mono" pitchFamily="2" charset="0"/>
          </a:endParaRPr>
        </a:p>
      </dsp:txBody>
      <dsp:txXfrm>
        <a:off x="4593827" y="197061"/>
        <a:ext cx="1333704" cy="1099005"/>
      </dsp:txXfrm>
    </dsp:sp>
    <dsp:sp modelId="{83A6D8B5-94A3-4449-91CE-9FB16410A842}">
      <dsp:nvSpPr>
        <dsp:cNvPr id="0" name=""/>
        <dsp:cNvSpPr/>
      </dsp:nvSpPr>
      <dsp:spPr>
        <a:xfrm>
          <a:off x="4559635" y="1443973"/>
          <a:ext cx="1402088" cy="1167389"/>
        </a:xfrm>
        <a:prstGeom prst="roundRect">
          <a:avLst>
            <a:gd name="adj" fmla="val 10000"/>
          </a:avLst>
        </a:prstGeom>
        <a:solidFill>
          <a:srgbClr val="92D050">
            <a:alpha val="8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nterstate Cond Mono" pitchFamily="2" charset="0"/>
            </a:rPr>
            <a:t>49 grs</a:t>
          </a:r>
          <a:endParaRPr lang="en-US" sz="1600" kern="1200" dirty="0">
            <a:latin typeface="Interstate Cond Mono" pitchFamily="2" charset="0"/>
          </a:endParaRPr>
        </a:p>
      </dsp:txBody>
      <dsp:txXfrm>
        <a:off x="4593827" y="1478165"/>
        <a:ext cx="1333704" cy="1099005"/>
      </dsp:txXfrm>
    </dsp:sp>
    <dsp:sp modelId="{7F139FB7-AED6-4E13-BA35-D32D1E75E588}">
      <dsp:nvSpPr>
        <dsp:cNvPr id="0" name=""/>
        <dsp:cNvSpPr/>
      </dsp:nvSpPr>
      <dsp:spPr>
        <a:xfrm>
          <a:off x="4559635" y="2725076"/>
          <a:ext cx="1402088" cy="1167389"/>
        </a:xfrm>
        <a:prstGeom prst="roundRect">
          <a:avLst>
            <a:gd name="adj" fmla="val 10000"/>
          </a:avLst>
        </a:prstGeom>
        <a:solidFill>
          <a:srgbClr val="FF0000">
            <a:alpha val="61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nterstate Cond Mono" pitchFamily="2" charset="0"/>
            </a:rPr>
            <a:t>880 grs</a:t>
          </a:r>
          <a:endParaRPr lang="en-US" sz="1600" kern="1200" dirty="0">
            <a:latin typeface="Interstate Cond Mono" pitchFamily="2" charset="0"/>
          </a:endParaRPr>
        </a:p>
      </dsp:txBody>
      <dsp:txXfrm>
        <a:off x="4593827" y="2759268"/>
        <a:ext cx="1333704" cy="1099005"/>
      </dsp:txXfrm>
    </dsp:sp>
    <dsp:sp modelId="{88C6CEDE-DF05-47A2-A6A0-D3AF9E5CC788}">
      <dsp:nvSpPr>
        <dsp:cNvPr id="0" name=""/>
        <dsp:cNvSpPr/>
      </dsp:nvSpPr>
      <dsp:spPr>
        <a:xfrm>
          <a:off x="4559635" y="4006179"/>
          <a:ext cx="1402088" cy="1167389"/>
        </a:xfrm>
        <a:prstGeom prst="roundRect">
          <a:avLst>
            <a:gd name="adj" fmla="val 10000"/>
          </a:avLst>
        </a:prstGeom>
        <a:solidFill>
          <a:srgbClr val="FF0000">
            <a:alpha val="7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nterstate Cond Mono" pitchFamily="2" charset="0"/>
            </a:rPr>
            <a:t>N/A</a:t>
          </a:r>
          <a:endParaRPr lang="en-US" sz="1600" kern="1200" dirty="0">
            <a:latin typeface="Interstate Cond Mono" pitchFamily="2" charset="0"/>
          </a:endParaRPr>
        </a:p>
      </dsp:txBody>
      <dsp:txXfrm>
        <a:off x="4593827" y="4040371"/>
        <a:ext cx="1333704" cy="1099005"/>
      </dsp:txXfrm>
    </dsp:sp>
    <dsp:sp modelId="{6F8A920C-9DAC-4777-8562-AB42084FD1E8}">
      <dsp:nvSpPr>
        <dsp:cNvPr id="0" name=""/>
        <dsp:cNvSpPr/>
      </dsp:nvSpPr>
      <dsp:spPr>
        <a:xfrm>
          <a:off x="6079499" y="162869"/>
          <a:ext cx="1402088" cy="11673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Interstate Cond Mono" pitchFamily="2" charset="0"/>
            </a:rPr>
            <a:t>User-Friendly</a:t>
          </a:r>
          <a:r>
            <a:rPr lang="en-US" sz="2200" kern="1200" dirty="0" smtClean="0">
              <a:latin typeface="Interstate Cond Mono" pitchFamily="2" charset="0"/>
            </a:rPr>
            <a:t> UI</a:t>
          </a:r>
          <a:endParaRPr lang="en-US" sz="2200" kern="1200" dirty="0">
            <a:latin typeface="Interstate Cond Mono" pitchFamily="2" charset="0"/>
          </a:endParaRPr>
        </a:p>
      </dsp:txBody>
      <dsp:txXfrm>
        <a:off x="6113691" y="197061"/>
        <a:ext cx="1333704" cy="1099005"/>
      </dsp:txXfrm>
    </dsp:sp>
    <dsp:sp modelId="{5F3BCC4E-C7B9-4943-AC94-4958C044DC0E}">
      <dsp:nvSpPr>
        <dsp:cNvPr id="0" name=""/>
        <dsp:cNvSpPr/>
      </dsp:nvSpPr>
      <dsp:spPr>
        <a:xfrm>
          <a:off x="6079499" y="1443973"/>
          <a:ext cx="1402088" cy="1167389"/>
        </a:xfrm>
        <a:prstGeom prst="roundRect">
          <a:avLst>
            <a:gd name="adj" fmla="val 10000"/>
          </a:avLst>
        </a:prstGeom>
        <a:solidFill>
          <a:srgbClr val="92D050">
            <a:alpha val="8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Interstate Cond Mono" pitchFamily="2" charset="0"/>
            </a:rPr>
            <a:t>Yes</a:t>
          </a:r>
          <a:endParaRPr lang="en-US" sz="2000" kern="1200" dirty="0">
            <a:latin typeface="Interstate Cond Mono" pitchFamily="2" charset="0"/>
          </a:endParaRPr>
        </a:p>
      </dsp:txBody>
      <dsp:txXfrm>
        <a:off x="6113691" y="1478165"/>
        <a:ext cx="1333704" cy="1099005"/>
      </dsp:txXfrm>
    </dsp:sp>
    <dsp:sp modelId="{10EA4549-C248-43F3-AC27-789EBA0AF1A6}">
      <dsp:nvSpPr>
        <dsp:cNvPr id="0" name=""/>
        <dsp:cNvSpPr/>
      </dsp:nvSpPr>
      <dsp:spPr>
        <a:xfrm>
          <a:off x="6079499" y="2725076"/>
          <a:ext cx="1402088" cy="1167389"/>
        </a:xfrm>
        <a:prstGeom prst="roundRect">
          <a:avLst>
            <a:gd name="adj" fmla="val 10000"/>
          </a:avLst>
        </a:prstGeom>
        <a:solidFill>
          <a:srgbClr val="FF0000">
            <a:alpha val="7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Interstate Cond Mono" pitchFamily="2" charset="0"/>
            </a:rPr>
            <a:t>NO</a:t>
          </a:r>
          <a:r>
            <a:rPr lang="en-US" sz="1600" kern="1200" dirty="0" smtClean="0">
              <a:latin typeface="Interstate Cond Mono" pitchFamily="2" charset="0"/>
            </a:rPr>
            <a:t/>
          </a:r>
          <a:br>
            <a:rPr lang="en-US" sz="1600" kern="1200" dirty="0" smtClean="0">
              <a:latin typeface="Interstate Cond Mono" pitchFamily="2" charset="0"/>
            </a:rPr>
          </a:br>
          <a:r>
            <a:rPr lang="en-US" sz="1200" kern="1200" dirty="0" smtClean="0">
              <a:latin typeface="Interstate Cond Mono" pitchFamily="2" charset="0"/>
            </a:rPr>
            <a:t>(requires trained professional)</a:t>
          </a:r>
          <a:endParaRPr lang="en-US" sz="1600" kern="1200" dirty="0">
            <a:latin typeface="Interstate Cond Mono" pitchFamily="2" charset="0"/>
          </a:endParaRPr>
        </a:p>
      </dsp:txBody>
      <dsp:txXfrm>
        <a:off x="6113691" y="2759268"/>
        <a:ext cx="1333704" cy="1099005"/>
      </dsp:txXfrm>
    </dsp:sp>
    <dsp:sp modelId="{C74751CD-17BA-4AB5-A15B-01F00C509E42}">
      <dsp:nvSpPr>
        <dsp:cNvPr id="0" name=""/>
        <dsp:cNvSpPr/>
      </dsp:nvSpPr>
      <dsp:spPr>
        <a:xfrm>
          <a:off x="6079499" y="4006179"/>
          <a:ext cx="1402088" cy="1167389"/>
        </a:xfrm>
        <a:prstGeom prst="roundRect">
          <a:avLst>
            <a:gd name="adj" fmla="val 10000"/>
          </a:avLst>
        </a:prstGeom>
        <a:solidFill>
          <a:srgbClr val="FF0000">
            <a:alpha val="7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Interstate Cond Mono" pitchFamily="2" charset="0"/>
            </a:rPr>
            <a:t>NO</a:t>
          </a:r>
          <a:r>
            <a:rPr lang="en-US" sz="1600" kern="1200" dirty="0" smtClean="0">
              <a:latin typeface="Interstate Cond Mono" pitchFamily="2" charset="0"/>
            </a:rPr>
            <a:t/>
          </a:r>
          <a:br>
            <a:rPr lang="en-US" sz="1600" kern="1200" dirty="0" smtClean="0">
              <a:latin typeface="Interstate Cond Mono" pitchFamily="2" charset="0"/>
            </a:rPr>
          </a:br>
          <a:r>
            <a:rPr lang="en-US" sz="1200" kern="1200" dirty="0" smtClean="0">
              <a:latin typeface="Interstate Cond Mono" pitchFamily="2" charset="0"/>
            </a:rPr>
            <a:t>(requires trained professional)</a:t>
          </a:r>
          <a:endParaRPr lang="en-US" sz="1200" kern="1200" dirty="0">
            <a:latin typeface="Interstate Cond Mono" pitchFamily="2" charset="0"/>
          </a:endParaRPr>
        </a:p>
      </dsp:txBody>
      <dsp:txXfrm>
        <a:off x="6113691" y="4040371"/>
        <a:ext cx="1333704" cy="1099005"/>
      </dsp:txXfrm>
    </dsp:sp>
    <dsp:sp modelId="{E689059B-6FD7-4B4E-993F-54CCE83ACDAC}">
      <dsp:nvSpPr>
        <dsp:cNvPr id="0" name=""/>
        <dsp:cNvSpPr/>
      </dsp:nvSpPr>
      <dsp:spPr>
        <a:xfrm>
          <a:off x="7599363" y="162869"/>
          <a:ext cx="1402088" cy="11673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2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Interstate Cond Mono" pitchFamily="2" charset="0"/>
            </a:rPr>
            <a:t>Price</a:t>
          </a:r>
          <a:endParaRPr lang="en-US" sz="2200" kern="1200" dirty="0">
            <a:latin typeface="Interstate Cond Mono" pitchFamily="2" charset="0"/>
          </a:endParaRPr>
        </a:p>
      </dsp:txBody>
      <dsp:txXfrm>
        <a:off x="7633555" y="197061"/>
        <a:ext cx="1333704" cy="1099005"/>
      </dsp:txXfrm>
    </dsp:sp>
    <dsp:sp modelId="{9277183A-C732-4B99-99CD-4EEACF95506D}">
      <dsp:nvSpPr>
        <dsp:cNvPr id="0" name=""/>
        <dsp:cNvSpPr/>
      </dsp:nvSpPr>
      <dsp:spPr>
        <a:xfrm>
          <a:off x="7599363" y="1443973"/>
          <a:ext cx="1402088" cy="1167389"/>
        </a:xfrm>
        <a:prstGeom prst="roundRect">
          <a:avLst>
            <a:gd name="adj" fmla="val 10000"/>
          </a:avLst>
        </a:prstGeom>
        <a:solidFill>
          <a:srgbClr val="92D050">
            <a:alpha val="8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nterstate Cond Mono" pitchFamily="2" charset="0"/>
            </a:rPr>
            <a:t>$399</a:t>
          </a:r>
          <a:endParaRPr lang="en-US" sz="1600" kern="1200" dirty="0">
            <a:latin typeface="Interstate Cond Mono" pitchFamily="2" charset="0"/>
          </a:endParaRPr>
        </a:p>
      </dsp:txBody>
      <dsp:txXfrm>
        <a:off x="7633555" y="1478165"/>
        <a:ext cx="1333704" cy="1099005"/>
      </dsp:txXfrm>
    </dsp:sp>
    <dsp:sp modelId="{440484CE-FE56-4BCB-8EB5-3FAA892B0C49}">
      <dsp:nvSpPr>
        <dsp:cNvPr id="0" name=""/>
        <dsp:cNvSpPr/>
      </dsp:nvSpPr>
      <dsp:spPr>
        <a:xfrm>
          <a:off x="7599363" y="2725076"/>
          <a:ext cx="1402088" cy="1167389"/>
        </a:xfrm>
        <a:prstGeom prst="roundRect">
          <a:avLst>
            <a:gd name="adj" fmla="val 10000"/>
          </a:avLst>
        </a:prstGeom>
        <a:solidFill>
          <a:srgbClr val="FF0000">
            <a:alpha val="7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nterstate Cond Mono" pitchFamily="2" charset="0"/>
            </a:rPr>
            <a:t>$7,500-$20,000</a:t>
          </a:r>
          <a:endParaRPr lang="en-US" sz="1600" kern="1200" dirty="0">
            <a:latin typeface="Interstate Cond Mono" pitchFamily="2" charset="0"/>
          </a:endParaRPr>
        </a:p>
      </dsp:txBody>
      <dsp:txXfrm>
        <a:off x="7633555" y="2759268"/>
        <a:ext cx="1333704" cy="1099005"/>
      </dsp:txXfrm>
    </dsp:sp>
    <dsp:sp modelId="{8C8865E2-3EB8-42EE-A55B-D900AD0425E8}">
      <dsp:nvSpPr>
        <dsp:cNvPr id="0" name=""/>
        <dsp:cNvSpPr/>
      </dsp:nvSpPr>
      <dsp:spPr>
        <a:xfrm>
          <a:off x="7599363" y="4006179"/>
          <a:ext cx="1402088" cy="1167389"/>
        </a:xfrm>
        <a:prstGeom prst="roundRect">
          <a:avLst>
            <a:gd name="adj" fmla="val 10000"/>
          </a:avLst>
        </a:prstGeom>
        <a:solidFill>
          <a:srgbClr val="FF0000">
            <a:alpha val="7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nterstate Cond Mono" pitchFamily="2" charset="0"/>
            </a:rPr>
            <a:t>$300 </a:t>
          </a:r>
          <a:r>
            <a:rPr lang="en-US" sz="1800" kern="1200" dirty="0" smtClean="0">
              <a:latin typeface="Interstate Cond Mono" pitchFamily="2" charset="0"/>
            </a:rPr>
            <a:t/>
          </a:r>
          <a:br>
            <a:rPr lang="en-US" sz="1800" kern="1200" dirty="0" smtClean="0">
              <a:latin typeface="Interstate Cond Mono" pitchFamily="2" charset="0"/>
            </a:rPr>
          </a:br>
          <a:r>
            <a:rPr lang="en-US" sz="1600" kern="1200" dirty="0" smtClean="0">
              <a:latin typeface="Interstate Cond Mono" pitchFamily="2" charset="0"/>
            </a:rPr>
            <a:t>(each test)</a:t>
          </a:r>
          <a:endParaRPr lang="en-US" sz="1600" kern="1200" dirty="0">
            <a:latin typeface="Interstate Cond Mono" pitchFamily="2" charset="0"/>
          </a:endParaRPr>
        </a:p>
      </dsp:txBody>
      <dsp:txXfrm>
        <a:off x="7633555" y="4040371"/>
        <a:ext cx="1333704" cy="1099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2E82B-9D4E-4E3C-8B59-81203BE70AB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276D2-6632-43FD-8D38-A70E1CB317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9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brandfeatures/venture-capital/article?id=67095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vestor.fitbit.com/press/press-releases/press-release-details/2019/Fitbit-Reports-571-Million-Q418-Revenue-and-151-Billion-FY18-Revenue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lympics.nbcsports.com/2019/04/15/2019-boston-marathon-results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 Everyone, My Name is Vader</a:t>
            </a:r>
            <a:r>
              <a:rPr lang="en-US" baseline="0" dirty="0" smtClean="0"/>
              <a:t> Johnson and today I want to introduce you to </a:t>
            </a:r>
            <a:r>
              <a:rPr lang="en-US" baseline="0" dirty="0" err="1" smtClean="0"/>
              <a:t>Chaski</a:t>
            </a:r>
            <a:r>
              <a:rPr lang="en-US" baseline="0" dirty="0" smtClean="0"/>
              <a:t>,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08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we created </a:t>
            </a:r>
            <a:r>
              <a:rPr lang="en-US" dirty="0" err="1" smtClean="0"/>
              <a:t>Chaski</a:t>
            </a:r>
            <a:r>
              <a:rPr lang="en-US" dirty="0" smtClean="0"/>
              <a:t>, a wearable respiratory activity tracker </a:t>
            </a:r>
          </a:p>
          <a:p>
            <a:r>
              <a:rPr lang="en-US" dirty="0" smtClean="0"/>
              <a:t>that can provide real-time feedback of your training</a:t>
            </a:r>
            <a:r>
              <a:rPr lang="en-US" baseline="0" dirty="0" smtClean="0"/>
              <a:t> intensity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baseline="0" dirty="0" smtClean="0"/>
              <a:t>Through a wireless connection to a smartphone or </a:t>
            </a:r>
            <a:r>
              <a:rPr lang="en-US" baseline="0" dirty="0" err="1" smtClean="0"/>
              <a:t>smartwatch</a:t>
            </a:r>
            <a:r>
              <a:rPr lang="en-US" baseline="0" dirty="0" smtClean="0"/>
              <a:t>…</a:t>
            </a:r>
          </a:p>
          <a:p>
            <a:r>
              <a:rPr lang="en-US" dirty="0" err="1" smtClean="0"/>
              <a:t>Chaski</a:t>
            </a:r>
            <a:r>
              <a:rPr lang="en-US" dirty="0" smtClean="0"/>
              <a:t> </a:t>
            </a:r>
            <a:r>
              <a:rPr lang="en-US" baseline="0" dirty="0" smtClean="0"/>
              <a:t>can keep track of your progress, analyze your data and support your training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you can understand what is actually happening in your body </a:t>
            </a:r>
          </a:p>
          <a:p>
            <a:r>
              <a:rPr lang="en-US" baseline="0" dirty="0" smtClean="0"/>
              <a:t>And, this way, improve your training routines</a:t>
            </a:r>
          </a:p>
          <a:p>
            <a:r>
              <a:rPr lang="en-US" dirty="0" smtClean="0"/>
              <a:t>(3:00)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46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does it</a:t>
            </a:r>
            <a:r>
              <a:rPr lang="en-US" baseline="0" dirty="0" smtClean="0"/>
              <a:t> work?</a:t>
            </a:r>
            <a:endParaRPr lang="en-US" dirty="0" smtClean="0"/>
          </a:p>
          <a:p>
            <a:r>
              <a:rPr lang="en-US" baseline="0" dirty="0" smtClean="0"/>
              <a:t>When training,  if you are about to burn out, </a:t>
            </a:r>
          </a:p>
          <a:p>
            <a:r>
              <a:rPr lang="en-US" baseline="0" dirty="0" err="1" smtClean="0"/>
              <a:t>Chaski</a:t>
            </a:r>
            <a:r>
              <a:rPr lang="en-US" baseline="0" dirty="0" smtClean="0"/>
              <a:t> will ring an alarm </a:t>
            </a:r>
          </a:p>
          <a:p>
            <a:r>
              <a:rPr lang="en-US" baseline="0" dirty="0" smtClean="0"/>
              <a:t>Telling you need to slow down.</a:t>
            </a:r>
          </a:p>
          <a:p>
            <a:r>
              <a:rPr lang="en-US" baseline="0" dirty="0" smtClean="0"/>
              <a:t>After training, in the app you will be able to get insights, </a:t>
            </a:r>
          </a:p>
          <a:p>
            <a:r>
              <a:rPr lang="en-US" baseline="0" dirty="0" smtClean="0"/>
              <a:t>check your performance and plan your next session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72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</a:t>
            </a:r>
            <a:r>
              <a:rPr lang="en-US" dirty="0" smtClean="0"/>
              <a:t>patent</a:t>
            </a:r>
            <a:r>
              <a:rPr lang="en-US" baseline="0" dirty="0" smtClean="0"/>
              <a:t>-pending technology can measure respiratory activity directly from nose and mouth</a:t>
            </a:r>
          </a:p>
          <a:p>
            <a:r>
              <a:rPr lang="en-US" baseline="0" dirty="0" smtClean="0"/>
              <a:t>With high accuracy when compared to the laboratory gold standard.</a:t>
            </a:r>
          </a:p>
          <a:p>
            <a:r>
              <a:rPr lang="en-US" baseline="0" dirty="0" smtClean="0"/>
              <a:t>Then, through real-time analysis of these </a:t>
            </a:r>
            <a:r>
              <a:rPr lang="en-US" baseline="0" dirty="0" smtClean="0">
                <a:solidFill>
                  <a:srgbClr val="FFFF00"/>
                </a:solidFill>
              </a:rPr>
              <a:t>signals,</a:t>
            </a:r>
          </a:p>
          <a:p>
            <a:r>
              <a:rPr lang="en-US" baseline="0" dirty="0" smtClean="0">
                <a:solidFill>
                  <a:srgbClr val="FFFF00"/>
                </a:solidFill>
              </a:rPr>
              <a:t> we can detect when the threshold is being crossed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3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Chaski</a:t>
            </a:r>
            <a:r>
              <a:rPr lang="en-US" dirty="0" smtClean="0"/>
              <a:t> gives</a:t>
            </a:r>
            <a:r>
              <a:rPr lang="en-US" baseline="0" dirty="0" smtClean="0"/>
              <a:t> you the access and freedom that traditional solutions </a:t>
            </a:r>
            <a:r>
              <a:rPr lang="en-US" dirty="0" smtClean="0"/>
              <a:t>cannot deliver.</a:t>
            </a:r>
            <a:endParaRPr lang="en-US" baseline="0" dirty="0" smtClean="0"/>
          </a:p>
          <a:p>
            <a:r>
              <a:rPr lang="en-US" dirty="0" err="1" smtClean="0"/>
              <a:t>Chaski</a:t>
            </a:r>
            <a:r>
              <a:rPr lang="en-US" baseline="0" dirty="0" smtClean="0"/>
              <a:t> provides ventilation metrics to a wider audience with a device that is affordable, comfortable, easy to use </a:t>
            </a:r>
          </a:p>
          <a:p>
            <a:r>
              <a:rPr lang="en-US" baseline="0" dirty="0" smtClean="0"/>
              <a:t>and which can be used in the actual place where you train.</a:t>
            </a:r>
            <a:endParaRPr lang="en-U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41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of this has attracted</a:t>
            </a:r>
            <a:r>
              <a:rPr lang="en-US" baseline="0" dirty="0" smtClean="0"/>
              <a:t> attention from  media, both TV and newspapers, with very good reception</a:t>
            </a:r>
          </a:p>
          <a:p>
            <a:r>
              <a:rPr lang="en-US" baseline="0" dirty="0" smtClean="0"/>
              <a:t>Also, we will soon run a pilot study with the women’s national soccer team of Chile</a:t>
            </a:r>
          </a:p>
          <a:p>
            <a:r>
              <a:rPr lang="en-US" baseline="0" dirty="0" smtClean="0"/>
              <a:t>In Chile and the USA, athletes from disciplines from running, cycling and even crossfit have validated the concept </a:t>
            </a:r>
          </a:p>
          <a:p>
            <a:r>
              <a:rPr lang="en-US" baseline="0" dirty="0" smtClean="0"/>
              <a:t>and are waiting to try the first release of the device.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83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endeavor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being led by our experienced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management team in product development 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scientific research.</a:t>
            </a:r>
            <a:endParaRPr lang="es-C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R&amp;D Team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comprised by people from diverse areas such as engineering, sports physiology and business.</a:t>
            </a:r>
            <a:endParaRPr lang="es-C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 are being supported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orld class advisors from the MIT idea2 program.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*award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winning</a:t>
            </a:r>
            <a:endParaRPr lang="es-C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45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are creating solutions for a large and growing market of serious and competitive athletes in the US, Europe and China</a:t>
            </a:r>
          </a:p>
          <a:p>
            <a:r>
              <a:rPr lang="en-US" baseline="0" dirty="0" smtClean="0"/>
              <a:t>that are eager to try new ways to improve their performance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runners and cyclists</a:t>
            </a:r>
          </a:p>
          <a:p>
            <a:endParaRPr lang="en-US" baseline="0" dirty="0" smtClean="0"/>
          </a:p>
          <a:p>
            <a:r>
              <a:rPr lang="es-CL" dirty="0" smtClean="0">
                <a:hlinkClick r:id="rId3"/>
              </a:rPr>
              <a:t>https://www.reuters.com/brandfeatures/venture-capital/article?id=67095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72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industry experts from the USA, the UK and other parts of the world claim that there is growing need for new alternatives in fitness and sports technology.</a:t>
            </a:r>
          </a:p>
          <a:p>
            <a:r>
              <a:rPr lang="en-US" baseline="0" dirty="0" smtClean="0"/>
              <a:t>This can translate into a great growing potential</a:t>
            </a:r>
            <a:endParaRPr lang="es-CL" dirty="0" smtClean="0">
              <a:hlinkClick r:id="rId3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72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, join us in our challenge to make respiratory analysis available to all kinds of athletes</a:t>
            </a:r>
          </a:p>
          <a:p>
            <a:r>
              <a:rPr lang="en-US" baseline="0" dirty="0" smtClean="0"/>
              <a:t>Thank you 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08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last </a:t>
            </a:r>
            <a:r>
              <a:rPr lang="en-US" baseline="0" dirty="0" smtClean="0"/>
              <a:t>Boston Marathon, the best American performers arrived in 3</a:t>
            </a:r>
            <a:r>
              <a:rPr lang="en-US" baseline="30000" dirty="0" smtClean="0"/>
              <a:t>rd </a:t>
            </a:r>
            <a:r>
              <a:rPr lang="en-US" baseline="0" dirty="0" smtClean="0"/>
              <a:t>and 7</a:t>
            </a:r>
            <a:r>
              <a:rPr lang="en-US" baseline="30000" dirty="0" smtClean="0"/>
              <a:t>th</a:t>
            </a:r>
            <a:r>
              <a:rPr lang="en-US" baseline="0" dirty="0" smtClean="0"/>
              <a:t> place, </a:t>
            </a:r>
          </a:p>
          <a:p>
            <a:r>
              <a:rPr lang="en-US" baseline="0" dirty="0" smtClean="0"/>
              <a:t>Both more than one minute behind the winner.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a competitive race like this, every second of improvement can make a huge difference </a:t>
            </a:r>
          </a:p>
          <a:p>
            <a:r>
              <a:rPr lang="en-US" baseline="0" dirty="0" smtClean="0"/>
              <a:t>So what can runners do to improve their race times?</a:t>
            </a:r>
          </a:p>
          <a:p>
            <a:endParaRPr lang="es-CL" dirty="0" smtClean="0">
              <a:hlinkClick r:id="rId3"/>
            </a:endParaRPr>
          </a:p>
          <a:p>
            <a:endParaRPr lang="es-CL" dirty="0" smtClean="0">
              <a:hlinkClick r:id="rId3"/>
            </a:endParaRPr>
          </a:p>
          <a:p>
            <a:r>
              <a:rPr lang="es-CL" dirty="0" smtClean="0">
                <a:hlinkClick r:id="rId3"/>
              </a:rPr>
              <a:t>https://olympics.nbcsports.com/2019/04/15/2019-boston-marathon-results/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78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performing any kind of endurance sport, like running,</a:t>
            </a:r>
          </a:p>
          <a:p>
            <a:r>
              <a:rPr lang="en-US" baseline="0" dirty="0" smtClean="0"/>
              <a:t>It is critical to keep balance between pushing harder, so you can beat you marks,</a:t>
            </a:r>
          </a:p>
          <a:p>
            <a:r>
              <a:rPr lang="en-US" baseline="0" dirty="0" smtClean="0"/>
              <a:t>and at the same time avoid crossing the physical effort threshold that will make you burn out.</a:t>
            </a:r>
          </a:p>
          <a:p>
            <a:r>
              <a:rPr lang="en-US" baseline="0" dirty="0" smtClean="0"/>
              <a:t>Training around this “sweet spot” is the key to improve performance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72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know this,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they have their “sweet spot” found by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laboratory exams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 in specialized sports clinics,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trained professionals study all the systems involved in physical activity: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respiratory, cardiac, musculoskeletal and metabolism.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(1:05)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exams, while useful,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some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pitfalls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only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they expensive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time-consuming,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they are also limited to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a one-time indoor-setting measurement,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meaning that those results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tell what happened in that specific session ONLY.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(1:20)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4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But,</a:t>
            </a:r>
            <a:r>
              <a:rPr lang="en-US" baseline="0" dirty="0" smtClean="0"/>
              <a:t> when a</a:t>
            </a:r>
            <a:r>
              <a:rPr lang="en-US" dirty="0" smtClean="0"/>
              <a:t>ll</a:t>
            </a:r>
            <a:r>
              <a:rPr lang="en-US" baseline="0" dirty="0" smtClean="0"/>
              <a:t> over the world, </a:t>
            </a:r>
          </a:p>
          <a:p>
            <a:r>
              <a:rPr lang="en-US" baseline="0" dirty="0" smtClean="0"/>
              <a:t>more and more people are making running</a:t>
            </a:r>
          </a:p>
          <a:p>
            <a:r>
              <a:rPr lang="en-US" baseline="0" dirty="0" smtClean="0"/>
              <a:t> a part of their lifestyles</a:t>
            </a:r>
          </a:p>
          <a:p>
            <a:r>
              <a:rPr lang="en-US" baseline="0" dirty="0" smtClean="0"/>
              <a:t>Lab tests are not suitable for everyone.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Among all kinds of runners, tracking and improving performance is a major concern…</a:t>
            </a:r>
          </a:p>
          <a:p>
            <a:endParaRPr lang="en-US" baseline="0" dirty="0" smtClean="0"/>
          </a:p>
          <a:p>
            <a:r>
              <a:rPr lang="en-US" dirty="0" smtClean="0"/>
              <a:t>https://runrepeat.com/research-marathon-performance-across-nations</a:t>
            </a:r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7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1200"/>
              </a:spcAft>
            </a:pPr>
            <a:r>
              <a:rPr lang="en-US" dirty="0" smtClean="0"/>
              <a:t>This is why , outside</a:t>
            </a:r>
            <a:r>
              <a:rPr lang="en-US" baseline="0" dirty="0" smtClean="0"/>
              <a:t> the lab, most athletes use wearable devices, </a:t>
            </a:r>
          </a:p>
          <a:p>
            <a:pPr algn="l">
              <a:spcAft>
                <a:spcPts val="1200"/>
              </a:spcAft>
            </a:pPr>
            <a:r>
              <a:rPr lang="en-US" baseline="0" dirty="0" smtClean="0"/>
              <a:t>as they are the most convenient way to track performance.</a:t>
            </a:r>
          </a:p>
          <a:p>
            <a:pPr algn="l">
              <a:spcAft>
                <a:spcPts val="1200"/>
              </a:spcAft>
            </a:pPr>
            <a:r>
              <a:rPr lang="en-US" baseline="0" dirty="0" smtClean="0"/>
              <a:t>Cardio is very well covered by a wide offer of heart rate monitors  </a:t>
            </a:r>
          </a:p>
          <a:p>
            <a:pPr algn="l">
              <a:spcAft>
                <a:spcPts val="1200"/>
              </a:spcAft>
            </a:pPr>
            <a:r>
              <a:rPr lang="en-US" baseline="0" dirty="0" smtClean="0"/>
              <a:t>For musculoskeletal performance, there are some emerging options in the market  </a:t>
            </a:r>
          </a:p>
          <a:p>
            <a:pPr algn="l">
              <a:spcAft>
                <a:spcPts val="1200"/>
              </a:spcAft>
            </a:pPr>
            <a:r>
              <a:rPr lang="en-US" baseline="0" dirty="0" smtClean="0"/>
              <a:t>But,</a:t>
            </a:r>
          </a:p>
          <a:p>
            <a:pPr algn="l">
              <a:spcAft>
                <a:spcPts val="1200"/>
              </a:spcAft>
            </a:pPr>
            <a:r>
              <a:rPr lang="en-US" baseline="0" dirty="0" smtClean="0"/>
              <a:t>what happens with respiratory activity monitoring?</a:t>
            </a:r>
          </a:p>
          <a:p>
            <a:pPr algn="l">
              <a:spcAft>
                <a:spcPts val="1200"/>
              </a:spcAft>
            </a:pPr>
            <a:r>
              <a:rPr lang="en-US" baseline="0" dirty="0" smtClean="0"/>
              <a:t>(2:00)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05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the field, pro-athletes use portable spirometers,</a:t>
            </a:r>
          </a:p>
          <a:p>
            <a:r>
              <a:rPr lang="en-US" baseline="0" dirty="0" smtClean="0"/>
              <a:t>Which involves the use of a backpack computer </a:t>
            </a:r>
          </a:p>
          <a:p>
            <a:r>
              <a:rPr lang="en-US" baseline="0" dirty="0" smtClean="0"/>
              <a:t>and a facemask that makes breathing uncomfortable.</a:t>
            </a:r>
          </a:p>
          <a:p>
            <a:r>
              <a:rPr lang="en-US" baseline="0" dirty="0" smtClean="0"/>
              <a:t>Also it requires a trained professional to interpret data.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**** </a:t>
            </a:r>
            <a:r>
              <a:rPr lang="en-US" baseline="0" dirty="0" err="1" smtClean="0"/>
              <a:t>Aquiles</a:t>
            </a:r>
            <a:r>
              <a:rPr lang="en-US" baseline="0" dirty="0" smtClean="0"/>
              <a:t> Heel.  What are those? Timing.  Market studies. Design Validation.</a:t>
            </a:r>
            <a:endParaRPr lang="en-U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05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all of this in mind we thought,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we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a tool to measure respiratory parameters and improve performance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hile training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any place, at any condition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a lean way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s-C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(2:20)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276D2-6632-43FD-8D38-A70E1CB317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1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" y="0"/>
            <a:ext cx="9143999" cy="5143500"/>
          </a:xfrm>
          <a:prstGeom prst="rect">
            <a:avLst/>
          </a:prstGeom>
          <a:solidFill>
            <a:srgbClr val="04A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0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2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94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3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3723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08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37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7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50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66338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1419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6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4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jpeg"/><Relationship Id="rId7" Type="http://schemas.microsoft.com/office/2007/relationships/hdphoto" Target="../media/hdphoto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12" Type="http://schemas.microsoft.com/office/2007/relationships/hdphoto" Target="../media/hdphoto17.wdp"/><Relationship Id="rId2" Type="http://schemas.openxmlformats.org/officeDocument/2006/relationships/notesSlide" Target="../notesSlides/notesSlide14.xml"/><Relationship Id="rId16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40.jpeg"/><Relationship Id="rId5" Type="http://schemas.openxmlformats.org/officeDocument/2006/relationships/image" Target="../media/image37.jpeg"/><Relationship Id="rId15" Type="http://schemas.openxmlformats.org/officeDocument/2006/relationships/image" Target="../media/image42.jpe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39.png"/><Relationship Id="rId14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4.wdp"/><Relationship Id="rId18" Type="http://schemas.openxmlformats.org/officeDocument/2006/relationships/image" Target="../media/image50.jpeg"/><Relationship Id="rId3" Type="http://schemas.openxmlformats.org/officeDocument/2006/relationships/image" Target="../media/image23.jpeg"/><Relationship Id="rId21" Type="http://schemas.microsoft.com/office/2007/relationships/hdphoto" Target="../media/hdphoto28.wdp"/><Relationship Id="rId7" Type="http://schemas.microsoft.com/office/2007/relationships/hdphoto" Target="../media/hdphoto21.wdp"/><Relationship Id="rId12" Type="http://schemas.openxmlformats.org/officeDocument/2006/relationships/image" Target="../media/image47.jpeg"/><Relationship Id="rId17" Type="http://schemas.microsoft.com/office/2007/relationships/hdphoto" Target="../media/hdphoto26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9.jpe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5" Type="http://schemas.microsoft.com/office/2007/relationships/hdphoto" Target="../media/hdphoto25.wdp"/><Relationship Id="rId10" Type="http://schemas.openxmlformats.org/officeDocument/2006/relationships/image" Target="../media/image46.png"/><Relationship Id="rId19" Type="http://schemas.microsoft.com/office/2007/relationships/hdphoto" Target="../media/hdphoto27.wdp"/><Relationship Id="rId4" Type="http://schemas.openxmlformats.org/officeDocument/2006/relationships/image" Target="../media/image43.png"/><Relationship Id="rId9" Type="http://schemas.microsoft.com/office/2007/relationships/hdphoto" Target="../media/hdphoto22.wdp"/><Relationship Id="rId1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5" Type="http://schemas.openxmlformats.org/officeDocument/2006/relationships/image" Target="../media/image53.png"/><Relationship Id="rId4" Type="http://schemas.microsoft.com/office/2007/relationships/hdphoto" Target="../media/hdphoto2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6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6 Rectángulo"/>
          <p:cNvSpPr/>
          <p:nvPr/>
        </p:nvSpPr>
        <p:spPr>
          <a:xfrm>
            <a:off x="0" y="4552"/>
            <a:ext cx="9153464" cy="5143498"/>
          </a:xfrm>
          <a:prstGeom prst="rect">
            <a:avLst/>
          </a:prstGeom>
          <a:gradFill>
            <a:gsLst>
              <a:gs pos="0">
                <a:srgbClr val="246C64">
                  <a:lumMod val="0"/>
                  <a:lumOff val="100000"/>
                  <a:alpha val="26000"/>
                </a:srgbClr>
              </a:gs>
              <a:gs pos="100000">
                <a:srgbClr val="246C64">
                  <a:lumMod val="95000"/>
                  <a:lumOff val="5000"/>
                  <a:alpha val="97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2 Grupo"/>
          <p:cNvGrpSpPr/>
          <p:nvPr/>
        </p:nvGrpSpPr>
        <p:grpSpPr>
          <a:xfrm>
            <a:off x="7360497" y="3587186"/>
            <a:ext cx="1783503" cy="1361328"/>
            <a:chOff x="5972748" y="2876552"/>
            <a:chExt cx="2915729" cy="226694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4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23" t="21215" r="15477" b="24822"/>
            <a:stretch/>
          </p:blipFill>
          <p:spPr>
            <a:xfrm>
              <a:off x="5972748" y="2876552"/>
              <a:ext cx="2915729" cy="1583670"/>
            </a:xfrm>
            <a:prstGeom prst="rect">
              <a:avLst/>
            </a:prstGeom>
          </p:spPr>
        </p:pic>
        <p:grpSp>
          <p:nvGrpSpPr>
            <p:cNvPr id="2" name="1 Grupo"/>
            <p:cNvGrpSpPr/>
            <p:nvPr/>
          </p:nvGrpSpPr>
          <p:grpSpPr>
            <a:xfrm>
              <a:off x="6378669" y="4515614"/>
              <a:ext cx="2509808" cy="627886"/>
              <a:chOff x="5067454" y="3631205"/>
              <a:chExt cx="2509808" cy="627886"/>
            </a:xfrm>
          </p:grpSpPr>
          <p:pic>
            <p:nvPicPr>
              <p:cNvPr id="6" name="Imagen 4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24" t="73763" r="55072" b="11881"/>
              <a:stretch/>
            </p:blipFill>
            <p:spPr>
              <a:xfrm>
                <a:off x="5267746" y="3631205"/>
                <a:ext cx="217880" cy="627886"/>
              </a:xfrm>
              <a:prstGeom prst="rect">
                <a:avLst/>
              </a:prstGeom>
            </p:spPr>
          </p:pic>
          <p:pic>
            <p:nvPicPr>
              <p:cNvPr id="8" name="Imagen 4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57" t="73763" r="75574" b="11881"/>
              <a:stretch/>
            </p:blipFill>
            <p:spPr>
              <a:xfrm>
                <a:off x="5067454" y="3631205"/>
                <a:ext cx="234796" cy="627886"/>
              </a:xfrm>
              <a:prstGeom prst="rect">
                <a:avLst/>
              </a:prstGeom>
            </p:spPr>
          </p:pic>
          <p:pic>
            <p:nvPicPr>
              <p:cNvPr id="9" name="Imagen 4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85" t="74192" r="15477" b="11880"/>
              <a:stretch/>
            </p:blipFill>
            <p:spPr>
              <a:xfrm>
                <a:off x="5495030" y="3649974"/>
                <a:ext cx="2082232" cy="609117"/>
              </a:xfrm>
              <a:prstGeom prst="rect">
                <a:avLst/>
              </a:prstGeom>
            </p:spPr>
          </p:pic>
        </p:grpSp>
      </p:grpSp>
      <p:sp>
        <p:nvSpPr>
          <p:cNvPr id="11" name="CuadroTexto 5"/>
          <p:cNvSpPr txBox="1"/>
          <p:nvPr/>
        </p:nvSpPr>
        <p:spPr>
          <a:xfrm>
            <a:off x="6100051" y="230026"/>
            <a:ext cx="301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Boston, December </a:t>
            </a:r>
            <a:r>
              <a:rPr lang="en-US" dirty="0">
                <a:solidFill>
                  <a:schemeClr val="bg1"/>
                </a:solidFill>
              </a:rPr>
              <a:t>2019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CuadroTexto 5"/>
          <p:cNvSpPr txBox="1"/>
          <p:nvPr/>
        </p:nvSpPr>
        <p:spPr>
          <a:xfrm>
            <a:off x="91496" y="4534383"/>
            <a:ext cx="223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Vader A. Johnson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Daniel E. </a:t>
            </a:r>
            <a:r>
              <a:rPr lang="en-US" dirty="0" err="1" smtClean="0">
                <a:solidFill>
                  <a:schemeClr val="bg1"/>
                </a:solidFill>
              </a:rPr>
              <a:t>Hurtado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3444" y="2753724"/>
            <a:ext cx="9144000" cy="1993713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Interstate Cond Mono" pitchFamily="2" charset="0"/>
              </a:rPr>
              <a:t>CHASKI™</a:t>
            </a:r>
            <a:r>
              <a:rPr lang="en-US" sz="4800" b="1" dirty="0">
                <a:latin typeface="Interstate Cond Mono" pitchFamily="2" charset="0"/>
              </a:rPr>
              <a:t/>
            </a:r>
            <a:br>
              <a:rPr lang="en-US" sz="4800" b="1" dirty="0">
                <a:latin typeface="Interstate Cond Mono" pitchFamily="2" charset="0"/>
              </a:rPr>
            </a:br>
            <a:r>
              <a:rPr lang="en-US" sz="3600" dirty="0" smtClean="0">
                <a:latin typeface="Interstate Cond Mono" pitchFamily="2" charset="0"/>
              </a:rPr>
              <a:t>wearable 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</a:rPr>
              <a:t>respiratory</a:t>
            </a:r>
            <a:r>
              <a:rPr lang="en-US" sz="3600" dirty="0" smtClean="0">
                <a:latin typeface="Interstate Cond Mono" pitchFamily="2" charset="0"/>
              </a:rPr>
              <a:t> analysis for athletes</a:t>
            </a:r>
            <a:endParaRPr lang="en-US" sz="4000" dirty="0">
              <a:latin typeface="Interstate Cond Mono" pitchFamily="2" charset="0"/>
            </a:endParaRPr>
          </a:p>
        </p:txBody>
      </p:sp>
      <p:sp>
        <p:nvSpPr>
          <p:cNvPr id="14" name="CuadroTexto 5"/>
          <p:cNvSpPr txBox="1"/>
          <p:nvPr/>
        </p:nvSpPr>
        <p:spPr>
          <a:xfrm>
            <a:off x="3393550" y="4538711"/>
            <a:ext cx="3225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vjohnson@icinnovations.cl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daniel@icinnovations.cl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6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09973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246C64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34284" y="492926"/>
            <a:ext cx="6810235" cy="4462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400800" y="2549865"/>
            <a:ext cx="2743200" cy="2574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2" t="48805" r="15702" b="8687"/>
          <a:stretch/>
        </p:blipFill>
        <p:spPr>
          <a:xfrm>
            <a:off x="6400800" y="0"/>
            <a:ext cx="2743200" cy="2549866"/>
          </a:xfrm>
          <a:prstGeom prst="rect">
            <a:avLst/>
          </a:prstGeom>
        </p:spPr>
      </p:pic>
      <p:pic>
        <p:nvPicPr>
          <p:cNvPr id="10" name="2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7494" y="2637925"/>
            <a:ext cx="2216506" cy="2486083"/>
          </a:xfr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43130" y="360777"/>
            <a:ext cx="6357670" cy="4462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Interstate Cond Mono" pitchFamily="2" charset="0"/>
                <a:cs typeface="Copyright (C) H&amp;FJ | typography" pitchFamily="2" charset="0"/>
              </a:rPr>
              <a:t>CHASKI</a:t>
            </a:r>
            <a:r>
              <a:rPr lang="en-US" sz="5400" dirty="0" smtClean="0">
                <a:latin typeface="Interstate Cond Mono" pitchFamily="2" charset="0"/>
                <a:cs typeface="Copyright (C) H&amp;FJ | typography" pitchFamily="2" charset="0"/>
              </a:rPr>
              <a:t>™</a:t>
            </a:r>
            <a:endParaRPr lang="en-US" sz="4800" dirty="0">
              <a:latin typeface="Interstate Cond Mono" pitchFamily="2" charset="0"/>
              <a:cs typeface="Copyright (C) H&amp;FJ | typography" pitchFamily="2" charset="0"/>
            </a:endParaRPr>
          </a:p>
          <a:p>
            <a:endParaRPr lang="en-US" sz="4800" dirty="0">
              <a:latin typeface="Interstate Cond Mono" pitchFamily="2" charset="0"/>
              <a:cs typeface="Copyright (C) H&amp;FJ | typography" pitchFamily="2" charset="0"/>
            </a:endParaRPr>
          </a:p>
          <a:p>
            <a:r>
              <a:rPr lang="en-US" sz="3600" dirty="0" smtClean="0">
                <a:latin typeface="Interstate Cond Mono" pitchFamily="2" charset="0"/>
                <a:cs typeface="Copyright (C) H&amp;FJ | typography" pitchFamily="2" charset="0"/>
              </a:rPr>
              <a:t>Wearable Respiratory </a:t>
            </a:r>
            <a:r>
              <a:rPr lang="en-US" sz="3600" dirty="0">
                <a:latin typeface="Interstate Cond Mono" pitchFamily="2" charset="0"/>
                <a:cs typeface="Copyright (C) H&amp;FJ | typography" pitchFamily="2" charset="0"/>
              </a:rPr>
              <a:t>Activity Tracker</a:t>
            </a:r>
          </a:p>
          <a:p>
            <a:r>
              <a:rPr lang="en-US" sz="3600" dirty="0" smtClean="0">
                <a:latin typeface="Interstate Cond Mono" pitchFamily="2" charset="0"/>
                <a:cs typeface="Copyright (C) H&amp;FJ | typography" pitchFamily="2" charset="0"/>
              </a:rPr>
              <a:t>Wireless Connection </a:t>
            </a:r>
            <a:br>
              <a:rPr lang="en-US" sz="3600" dirty="0" smtClean="0">
                <a:latin typeface="Interstate Cond Mono" pitchFamily="2" charset="0"/>
                <a:cs typeface="Copyright (C) H&amp;FJ | typography" pitchFamily="2" charset="0"/>
              </a:rPr>
            </a:br>
            <a:r>
              <a:rPr lang="en-US" sz="2400" dirty="0" smtClean="0">
                <a:latin typeface="Interstate Cond Mono" pitchFamily="2" charset="0"/>
                <a:cs typeface="Copyright (C) H&amp;FJ | typography" pitchFamily="2" charset="0"/>
              </a:rPr>
              <a:t>to Smartphone or Smartwatch</a:t>
            </a:r>
            <a:endParaRPr lang="en-US" sz="2000" dirty="0" smtClean="0">
              <a:latin typeface="Interstate Cond Mono" pitchFamily="2" charset="0"/>
              <a:cs typeface="Copyright (C) H&amp;FJ | typography" pitchFamily="2" charset="0"/>
            </a:endParaRPr>
          </a:p>
          <a:p>
            <a:endParaRPr lang="en-US" sz="2000" dirty="0" smtClean="0">
              <a:latin typeface="Interstate Cond Mono" pitchFamily="2" charset="0"/>
              <a:cs typeface="Copyright (C) H&amp;FJ | typography" pitchFamily="2" charset="0"/>
            </a:endParaRPr>
          </a:p>
          <a:p>
            <a:r>
              <a:rPr lang="en-US" sz="3600" dirty="0" smtClean="0">
                <a:latin typeface="Interstate Cond Mono" pitchFamily="2" charset="0"/>
                <a:cs typeface="Copyright (C) H&amp;FJ | typography" pitchFamily="2" charset="0"/>
              </a:rPr>
              <a:t>Real-Time </a:t>
            </a:r>
            <a:r>
              <a:rPr lang="en-US" sz="3600" dirty="0">
                <a:latin typeface="Interstate Cond Mono" pitchFamily="2" charset="0"/>
                <a:cs typeface="Copyright (C) H&amp;FJ | typography" pitchFamily="2" charset="0"/>
              </a:rPr>
              <a:t>F</a:t>
            </a:r>
            <a:r>
              <a:rPr lang="en-US" sz="3600" dirty="0" smtClean="0">
                <a:latin typeface="Interstate Cond Mono" pitchFamily="2" charset="0"/>
                <a:cs typeface="Copyright (C) H&amp;FJ | typography" pitchFamily="2" charset="0"/>
              </a:rPr>
              <a:t>eedback</a:t>
            </a:r>
            <a:r>
              <a:rPr lang="en-US" sz="3600" dirty="0">
                <a:latin typeface="Interstate Cond Mono" pitchFamily="2" charset="0"/>
                <a:cs typeface="Copyright (C) H&amp;FJ | typography" pitchFamily="2" charset="0"/>
              </a:rPr>
              <a:t/>
            </a:r>
            <a:br>
              <a:rPr lang="en-US" sz="3600" dirty="0">
                <a:latin typeface="Interstate Cond Mono" pitchFamily="2" charset="0"/>
                <a:cs typeface="Copyright (C) H&amp;FJ | typography" pitchFamily="2" charset="0"/>
              </a:rPr>
            </a:br>
            <a:r>
              <a:rPr lang="en-US" sz="3600" dirty="0" smtClean="0">
                <a:latin typeface="Interstate Cond Mono" pitchFamily="2" charset="0"/>
                <a:cs typeface="Copyright (C) H&amp;FJ | typography" pitchFamily="2" charset="0"/>
              </a:rPr>
              <a:t>Progress Tracking</a:t>
            </a:r>
            <a:endParaRPr lang="en-US" sz="3600" dirty="0">
              <a:latin typeface="Interstate Cond Mono" pitchFamily="2" charset="0"/>
              <a:cs typeface="Copyright (C) H&amp;FJ | typography" pitchFamily="2" charset="0"/>
            </a:endParaRPr>
          </a:p>
          <a:p>
            <a:r>
              <a:rPr lang="en-US" sz="3600" dirty="0">
                <a:latin typeface="Interstate Cond Mono" pitchFamily="2" charset="0"/>
                <a:cs typeface="Copyright (C) H&amp;FJ | typography" pitchFamily="2" charset="0"/>
              </a:rPr>
              <a:t>AI-based </a:t>
            </a:r>
            <a:r>
              <a:rPr lang="en-US" sz="3600" dirty="0" smtClean="0">
                <a:latin typeface="Interstate Cond Mono" pitchFamily="2" charset="0"/>
                <a:cs typeface="Copyright (C) H&amp;FJ | typography" pitchFamily="2" charset="0"/>
              </a:rPr>
              <a:t>Training </a:t>
            </a:r>
            <a:r>
              <a:rPr lang="en-US" sz="3600" dirty="0">
                <a:latin typeface="Interstate Cond Mono" pitchFamily="2" charset="0"/>
                <a:cs typeface="Copyright (C) H&amp;FJ | typography" pitchFamily="2" charset="0"/>
              </a:rPr>
              <a:t>S</a:t>
            </a:r>
            <a:r>
              <a:rPr lang="en-US" sz="3600" dirty="0" smtClean="0">
                <a:latin typeface="Interstate Cond Mono" pitchFamily="2" charset="0"/>
                <a:cs typeface="Copyright (C) H&amp;FJ | typography" pitchFamily="2" charset="0"/>
              </a:rPr>
              <a:t>upport</a:t>
            </a:r>
            <a:endParaRPr lang="en-US" sz="54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6 Rectángulo"/>
          <p:cNvSpPr/>
          <p:nvPr/>
        </p:nvSpPr>
        <p:spPr>
          <a:xfrm>
            <a:off x="0" y="9989"/>
            <a:ext cx="9144000" cy="5133510"/>
          </a:xfrm>
          <a:prstGeom prst="rect">
            <a:avLst/>
          </a:prstGeom>
          <a:gradFill>
            <a:gsLst>
              <a:gs pos="0">
                <a:srgbClr val="246C64">
                  <a:lumMod val="0"/>
                  <a:lumOff val="100000"/>
                  <a:alpha val="26000"/>
                </a:srgbClr>
              </a:gs>
              <a:gs pos="100000">
                <a:srgbClr val="246C64">
                  <a:lumMod val="95000"/>
                  <a:lumOff val="5000"/>
                  <a:alpha val="97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572000" y="27241"/>
            <a:ext cx="4572000" cy="688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dirty="0" smtClean="0">
                <a:latin typeface="Interstate Cond Mono" pitchFamily="2" charset="0"/>
                <a:cs typeface="Copyright (C) H&amp;FJ | typography" pitchFamily="2" charset="0"/>
              </a:rPr>
              <a:t>How does it work?</a:t>
            </a:r>
            <a:endParaRPr lang="en-US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476697" y="1571471"/>
            <a:ext cx="4844954" cy="783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Real time alarm</a:t>
            </a:r>
            <a:r>
              <a:rPr lang="en-US" sz="2800" dirty="0" smtClean="0">
                <a:latin typeface="Interstate Cond Mono" pitchFamily="2" charset="0"/>
                <a:cs typeface="Copyright (C) H&amp;FJ | typography" pitchFamily="2" charset="0"/>
              </a:rPr>
              <a:t/>
            </a:r>
            <a:br>
              <a:rPr lang="en-US" sz="2800" dirty="0" smtClean="0">
                <a:latin typeface="Interstate Cond Mono" pitchFamily="2" charset="0"/>
                <a:cs typeface="Copyright (C) H&amp;FJ | typography" pitchFamily="2" charset="0"/>
              </a:rPr>
            </a:br>
            <a:r>
              <a:rPr lang="en-US" sz="2000" dirty="0" smtClean="0">
                <a:latin typeface="Interstate Cond Mono" pitchFamily="2" charset="0"/>
                <a:cs typeface="Copyright (C) H&amp;FJ | typography" pitchFamily="2" charset="0"/>
              </a:rPr>
              <a:t>“You have reached the threshold”</a:t>
            </a:r>
            <a:endParaRPr lang="en-US" sz="2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1966823" y="1423358"/>
            <a:ext cx="59780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 Título"/>
          <p:cNvSpPr txBox="1">
            <a:spLocks/>
          </p:cNvSpPr>
          <p:nvPr/>
        </p:nvSpPr>
        <p:spPr>
          <a:xfrm>
            <a:off x="5200650" y="764818"/>
            <a:ext cx="2942686" cy="871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s-CL" sz="28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Anaerobic</a:t>
            </a:r>
            <a:r>
              <a:rPr lang="es-C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 </a:t>
            </a:r>
            <a:r>
              <a:rPr lang="es-CL" sz="28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Threshold</a:t>
            </a:r>
            <a:endParaRPr lang="en-US" sz="40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pic>
        <p:nvPicPr>
          <p:cNvPr id="1026" name="Picture 2" descr="E:\Drive\ICI_IntensiveCareInnovations\02. Commercial\Sport\IDea2\vibrate.pn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212" y="1581716"/>
            <a:ext cx="1495946" cy="149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95" y="3226837"/>
            <a:ext cx="1469104" cy="1469104"/>
          </a:xfrm>
          <a:prstGeom prst="rect">
            <a:avLst/>
          </a:prstGeom>
        </p:spPr>
      </p:pic>
      <p:sp>
        <p:nvSpPr>
          <p:cNvPr id="17" name="1 Título"/>
          <p:cNvSpPr txBox="1">
            <a:spLocks/>
          </p:cNvSpPr>
          <p:nvPr/>
        </p:nvSpPr>
        <p:spPr>
          <a:xfrm>
            <a:off x="5636523" y="3276877"/>
            <a:ext cx="3330054" cy="1540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200"/>
              </a:spcAft>
            </a:pP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After Training</a:t>
            </a:r>
            <a:r>
              <a:rPr lang="en-US" sz="2800" dirty="0" smtClean="0">
                <a:latin typeface="Interstate Cond Mono" pitchFamily="2" charset="0"/>
                <a:cs typeface="Copyright (C) H&amp;FJ | typography" pitchFamily="2" charset="0"/>
              </a:rPr>
              <a:t/>
            </a:r>
            <a:br>
              <a:rPr lang="en-US" sz="2800" dirty="0" smtClean="0">
                <a:latin typeface="Interstate Cond Mono" pitchFamily="2" charset="0"/>
                <a:cs typeface="Copyright (C) H&amp;FJ | typography" pitchFamily="2" charset="0"/>
              </a:rPr>
            </a:br>
            <a:r>
              <a:rPr lang="en-US" sz="2000" dirty="0" smtClean="0">
                <a:latin typeface="Interstate Cond Mono" pitchFamily="2" charset="0"/>
                <a:cs typeface="Copyright (C) H&amp;FJ | typography" pitchFamily="2" charset="0"/>
              </a:rPr>
              <a:t>Get Insights</a:t>
            </a:r>
            <a:br>
              <a:rPr lang="en-US" sz="2000" dirty="0" smtClean="0">
                <a:latin typeface="Interstate Cond Mono" pitchFamily="2" charset="0"/>
                <a:cs typeface="Copyright (C) H&amp;FJ | typography" pitchFamily="2" charset="0"/>
              </a:rPr>
            </a:br>
            <a:r>
              <a:rPr lang="en-US" sz="2000" dirty="0" smtClean="0">
                <a:latin typeface="Interstate Cond Mono" pitchFamily="2" charset="0"/>
                <a:cs typeface="Copyright (C) H&amp;FJ | typography" pitchFamily="2" charset="0"/>
              </a:rPr>
              <a:t>Check your performance</a:t>
            </a:r>
            <a:br>
              <a:rPr lang="en-US" sz="2000" dirty="0" smtClean="0">
                <a:latin typeface="Interstate Cond Mono" pitchFamily="2" charset="0"/>
                <a:cs typeface="Copyright (C) H&amp;FJ | typography" pitchFamily="2" charset="0"/>
              </a:rPr>
            </a:br>
            <a:r>
              <a:rPr lang="en-US" sz="2000" dirty="0" smtClean="0">
                <a:latin typeface="Interstate Cond Mono" pitchFamily="2" charset="0"/>
                <a:cs typeface="Copyright (C) H&amp;FJ | typography" pitchFamily="2" charset="0"/>
              </a:rPr>
              <a:t>Plan your next session</a:t>
            </a:r>
            <a:endParaRPr lang="en-US" sz="2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493949" y="838427"/>
            <a:ext cx="4844954" cy="783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While Training</a:t>
            </a:r>
            <a:b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</a:br>
            <a:r>
              <a:rPr lang="en-US" sz="2000" dirty="0" smtClean="0">
                <a:latin typeface="Interstate Cond Mono" pitchFamily="2" charset="0"/>
                <a:cs typeface="Copyright (C) H&amp;FJ | typography" pitchFamily="2" charset="0"/>
              </a:rPr>
              <a:t>Get Feedback</a:t>
            </a:r>
            <a:endParaRPr lang="en-US" sz="2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45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842">
        <p:fade/>
      </p:transition>
    </mc:Choice>
    <mc:Fallback xmlns="">
      <p:transition spd="med" advTm="17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099730"/>
          </a:xfrm>
          <a:prstGeom prst="rect">
            <a:avLst/>
          </a:prstGeom>
        </p:spPr>
      </p:pic>
      <p:sp>
        <p:nvSpPr>
          <p:cNvPr id="15" name="14 Rectángulo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246C64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4284" y="492926"/>
            <a:ext cx="6810235" cy="4462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" y="3"/>
            <a:ext cx="4191141" cy="261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-23251" y="3008303"/>
            <a:ext cx="4223111" cy="2086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Interstate Cond Mono" pitchFamily="2" charset="0"/>
                <a:cs typeface="Copyright (C) H&amp;FJ | typography" pitchFamily="2" charset="0"/>
              </a:rPr>
              <a:t>Respiratory Rate Measurement</a:t>
            </a:r>
          </a:p>
          <a:p>
            <a:r>
              <a:rPr lang="en-US" sz="2400" dirty="0" smtClean="0">
                <a:latin typeface="Interstate Cond Mono" pitchFamily="2" charset="0"/>
                <a:cs typeface="Copyright (C) H&amp;FJ | typography" pitchFamily="2" charset="0"/>
              </a:rPr>
              <a:t>RR Analysis for Threshold Detection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Interstate Cond Mono" pitchFamily="2" charset="0"/>
              <a:cs typeface="Copyright (C) H&amp;FJ | typography" pitchFamily="2" charset="0"/>
            </a:endParaRPr>
          </a:p>
          <a:p>
            <a:r>
              <a:rPr lang="en-US" sz="2400" dirty="0" smtClean="0">
                <a:latin typeface="Interstate Cond Mono" pitchFamily="2" charset="0"/>
                <a:cs typeface="Copyright (C) H&amp;FJ | typography" pitchFamily="2" charset="0"/>
              </a:rPr>
              <a:t>Patent Pending</a:t>
            </a:r>
            <a:r>
              <a:rPr lang="en-US" sz="2000" dirty="0" smtClean="0">
                <a:latin typeface="Interstate Cond Mono" pitchFamily="2" charset="0"/>
                <a:cs typeface="Copyright (C) H&amp;FJ | typography" pitchFamily="2" charset="0"/>
              </a:rPr>
              <a:t/>
            </a:r>
            <a:br>
              <a:rPr lang="en-US" sz="2000" dirty="0" smtClean="0">
                <a:latin typeface="Interstate Cond Mono" pitchFamily="2" charset="0"/>
                <a:cs typeface="Copyright (C) H&amp;FJ | typography" pitchFamily="2" charset="0"/>
              </a:rPr>
            </a:br>
            <a:r>
              <a:rPr lang="en-US" sz="1600" dirty="0" smtClean="0">
                <a:latin typeface="Interstate Cond Mono" pitchFamily="2" charset="0"/>
                <a:cs typeface="Copyright (C) H&amp;FJ | typography" pitchFamily="2" charset="0"/>
              </a:rPr>
              <a:t>“Techniques </a:t>
            </a:r>
            <a:r>
              <a:rPr lang="en-US" sz="1600" dirty="0">
                <a:latin typeface="Interstate Cond Mono" pitchFamily="2" charset="0"/>
                <a:cs typeface="Copyright (C) H&amp;FJ | typography" pitchFamily="2" charset="0"/>
              </a:rPr>
              <a:t>for quantifying respiration using a wearable device and related systems and methods”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4584053" y="1334589"/>
            <a:ext cx="2366997" cy="54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Interstate Cond Mono" pitchFamily="2" charset="0"/>
                <a:cs typeface="Copyright (C) H&amp;FJ | typography" pitchFamily="2" charset="0"/>
              </a:rPr>
              <a:t>Dashed Line: Traditional lab test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22828" y="-25128"/>
            <a:ext cx="3516573" cy="942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atin typeface="Interstate Cond Mono" pitchFamily="2" charset="0"/>
                <a:cs typeface="Copyright (C) H&amp;FJ | typography" pitchFamily="2" charset="0"/>
              </a:rPr>
              <a:t>TECH &amp; IP</a:t>
            </a:r>
            <a:endParaRPr lang="en-US" sz="4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" r="8954"/>
          <a:stretch/>
        </p:blipFill>
        <p:spPr bwMode="auto">
          <a:xfrm>
            <a:off x="4199860" y="1737532"/>
            <a:ext cx="4954781" cy="340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21" t="11959" r="34521" b="49813"/>
          <a:stretch/>
        </p:blipFill>
        <p:spPr>
          <a:xfrm>
            <a:off x="4892391" y="2"/>
            <a:ext cx="1537663" cy="142394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33190" r="12191"/>
          <a:stretch/>
        </p:blipFill>
        <p:spPr bwMode="auto">
          <a:xfrm>
            <a:off x="7354215" y="2"/>
            <a:ext cx="1545234" cy="1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 Título"/>
          <p:cNvSpPr txBox="1">
            <a:spLocks/>
          </p:cNvSpPr>
          <p:nvPr/>
        </p:nvSpPr>
        <p:spPr>
          <a:xfrm>
            <a:off x="7383051" y="1345222"/>
            <a:ext cx="1420078" cy="54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Interstate Cond Mono" pitchFamily="2" charset="0"/>
                <a:cs typeface="Copyright (C) H&amp;FJ | typography" pitchFamily="2" charset="0"/>
              </a:rPr>
              <a:t>Solid Line: CHASKI</a:t>
            </a:r>
            <a:endParaRPr lang="en-US" sz="14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09973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246C64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233099"/>
              </p:ext>
            </p:extLst>
          </p:nvPr>
        </p:nvGraphicFramePr>
        <p:xfrm>
          <a:off x="71250" y="-95250"/>
          <a:ext cx="9001496" cy="517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234284" y="492926"/>
            <a:ext cx="6810235" cy="4462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2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7975"/>
            <a:ext cx="4810563" cy="2251755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234284" y="492926"/>
            <a:ext cx="6810235" cy="4462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0718" y="-7876"/>
            <a:ext cx="2883282" cy="26334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6314" y="2209438"/>
            <a:ext cx="2887685" cy="83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82" y="3006260"/>
            <a:ext cx="2882317" cy="213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3" t="168" r="19827" b="-168"/>
          <a:stretch/>
        </p:blipFill>
        <p:spPr>
          <a:xfrm>
            <a:off x="3040083" y="-7876"/>
            <a:ext cx="3221600" cy="5136493"/>
          </a:xfrm>
          <a:prstGeom prst="rect">
            <a:avLst/>
          </a:prstGeom>
        </p:spPr>
      </p:pic>
      <p:pic>
        <p:nvPicPr>
          <p:cNvPr id="16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4147"/>
            <a:ext cx="3040083" cy="3521199"/>
          </a:xfrm>
        </p:spPr>
      </p:pic>
      <p:pic>
        <p:nvPicPr>
          <p:cNvPr id="18" name="3 Marcador de contenido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43" r="21717"/>
          <a:stretch/>
        </p:blipFill>
        <p:spPr>
          <a:xfrm>
            <a:off x="0" y="3497466"/>
            <a:ext cx="1009497" cy="16022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CuadroTexto"/>
          <p:cNvSpPr txBox="1"/>
          <p:nvPr/>
        </p:nvSpPr>
        <p:spPr>
          <a:xfrm>
            <a:off x="6918385" y="4049001"/>
            <a:ext cx="2225615" cy="430887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*Device allows improving sports performance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053522" y="2508705"/>
            <a:ext cx="2225615" cy="261610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*Device detects athletes fatigue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414821" y="1040226"/>
            <a:ext cx="1616372" cy="600164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*</a:t>
            </a:r>
            <a:r>
              <a:rPr lang="en-US" sz="1100" dirty="0" err="1" smtClean="0">
                <a:solidFill>
                  <a:schemeClr val="bg1"/>
                </a:solidFill>
              </a:rPr>
              <a:t>microdevice</a:t>
            </a:r>
            <a:r>
              <a:rPr lang="en-US" sz="1100" dirty="0" smtClean="0">
                <a:solidFill>
                  <a:schemeClr val="bg1"/>
                </a:solidFill>
              </a:rPr>
              <a:t> for runners alerts  eventual fatigues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2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099730"/>
          </a:xfrm>
          <a:prstGeom prst="rect">
            <a:avLst/>
          </a:prstGeom>
        </p:spPr>
      </p:pic>
      <p:sp>
        <p:nvSpPr>
          <p:cNvPr id="15" name="14 Rectángulo"/>
          <p:cNvSpPr/>
          <p:nvPr/>
        </p:nvSpPr>
        <p:spPr>
          <a:xfrm>
            <a:off x="-2978" y="-6824"/>
            <a:ext cx="9144000" cy="5143499"/>
          </a:xfrm>
          <a:prstGeom prst="rect">
            <a:avLst/>
          </a:prstGeom>
          <a:solidFill>
            <a:srgbClr val="246C64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935" y="1724217"/>
            <a:ext cx="1452846" cy="144000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9" name="CuadroTexto 11"/>
          <p:cNvSpPr txBox="1"/>
          <p:nvPr/>
        </p:nvSpPr>
        <p:spPr>
          <a:xfrm>
            <a:off x="2259325" y="3400768"/>
            <a:ext cx="17700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Interstate Cond Mono" pitchFamily="2" charset="0"/>
              </a:rPr>
              <a:t>Daniel Hurtado, PhD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  <a:t>Founder &amp; CSO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  <a:t>15yr </a:t>
            </a:r>
            <a:r>
              <a:rPr lang="en-US" sz="1200" dirty="0" err="1" smtClean="0">
                <a:solidFill>
                  <a:schemeClr val="bg1"/>
                </a:solidFill>
                <a:latin typeface="Interstate Cond Mono" pitchFamily="2" charset="0"/>
              </a:rPr>
              <a:t>xp</a:t>
            </a:r>
            <a: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  <a:t>. Biomechanics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Interstate Cond Mono" pitchFamily="2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  <a:t>Young Scientist at World </a:t>
            </a:r>
            <a:r>
              <a:rPr lang="en-US" sz="1200" dirty="0">
                <a:solidFill>
                  <a:schemeClr val="bg1"/>
                </a:solidFill>
                <a:latin typeface="Interstate Cond Mono" pitchFamily="2" charset="0"/>
              </a:rPr>
              <a:t>Economic </a:t>
            </a:r>
            <a: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  <a:t>Forum.</a:t>
            </a:r>
            <a:endParaRPr lang="en-US" sz="1200" dirty="0">
              <a:solidFill>
                <a:schemeClr val="bg1"/>
              </a:solidFill>
              <a:latin typeface="Interstate Cond Mono" pitchFamily="2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28" y="1724217"/>
            <a:ext cx="1431500" cy="144000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1" name="CuadroTexto 11"/>
          <p:cNvSpPr txBox="1"/>
          <p:nvPr/>
        </p:nvSpPr>
        <p:spPr>
          <a:xfrm>
            <a:off x="-35223" y="3405668"/>
            <a:ext cx="2268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Interstate Cond Mono" pitchFamily="2" charset="0"/>
              </a:rPr>
              <a:t>Vader </a:t>
            </a:r>
            <a:r>
              <a:rPr lang="en-US" sz="1600" dirty="0">
                <a:solidFill>
                  <a:schemeClr val="bg1"/>
                </a:solidFill>
                <a:latin typeface="Interstate Cond Mono" pitchFamily="2" charset="0"/>
              </a:rPr>
              <a:t>Johnson, MSc</a:t>
            </a:r>
            <a:r>
              <a:rPr lang="en-US" sz="1400" dirty="0">
                <a:solidFill>
                  <a:schemeClr val="bg1"/>
                </a:solidFill>
                <a:latin typeface="Interstate Cond Mono" pitchFamily="2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Interstate Cond Mono" pitchFamily="2" charset="0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Interstate Cond Mono" pitchFamily="2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  <a:t>Founder &amp; CEO</a:t>
            </a:r>
            <a:b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  <a:t>7yrs </a:t>
            </a:r>
            <a:r>
              <a:rPr lang="en-US" sz="1200" dirty="0" err="1" smtClean="0">
                <a:solidFill>
                  <a:schemeClr val="bg1"/>
                </a:solidFill>
                <a:latin typeface="Interstate Cond Mono" pitchFamily="2" charset="0"/>
              </a:rPr>
              <a:t>xp</a:t>
            </a:r>
            <a: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  <a:latin typeface="Interstate Cond Mono" pitchFamily="2" charset="0"/>
              </a:rPr>
              <a:t>Medtech</a:t>
            </a:r>
            <a: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  <a:t> Entrepreneur</a:t>
            </a:r>
            <a:b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  <a:t>National Engineering Institute Awardee</a:t>
            </a:r>
            <a:endParaRPr lang="en-US" sz="1200" dirty="0">
              <a:solidFill>
                <a:schemeClr val="bg1"/>
              </a:solidFill>
              <a:latin typeface="Interstate Cond Mono" pitchFamily="2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122828" y="-29028"/>
            <a:ext cx="3516573" cy="76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Interstate Cond Mono" pitchFamily="2" charset="0"/>
                <a:cs typeface="Copyright (C) H&amp;FJ | typography" pitchFamily="2" charset="0"/>
              </a:rPr>
              <a:t>TEAM</a:t>
            </a:r>
            <a:endParaRPr lang="en-US" sz="36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555267" y="1085075"/>
            <a:ext cx="3084134" cy="384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Interstate Cond Mono" pitchFamily="2" charset="0"/>
                <a:cs typeface="Copyright (C) H&amp;FJ | typography" pitchFamily="2" charset="0"/>
              </a:rPr>
              <a:t>Management</a:t>
            </a:r>
            <a:endParaRPr lang="en-US" sz="20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pic>
        <p:nvPicPr>
          <p:cNvPr id="21" name="Imagen 6">
            <a:extLst>
              <a:ext uri="{FF2B5EF4-FFF2-40B4-BE49-F238E27FC236}">
                <a16:creationId xmlns="" xmlns:a16="http://schemas.microsoft.com/office/drawing/2014/main" id="{E5419F88-4C1A-4A24-8ED4-03B53C52B1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8714" y="164053"/>
            <a:ext cx="900000" cy="90000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3" name="CuadroTexto 14">
            <a:extLst>
              <a:ext uri="{FF2B5EF4-FFF2-40B4-BE49-F238E27FC236}">
                <a16:creationId xmlns="" xmlns:a16="http://schemas.microsoft.com/office/drawing/2014/main" id="{76CCD3A3-A919-4FED-A035-E2ECB8BB05C7}"/>
              </a:ext>
            </a:extLst>
          </p:cNvPr>
          <p:cNvSpPr txBox="1"/>
          <p:nvPr/>
        </p:nvSpPr>
        <p:spPr>
          <a:xfrm>
            <a:off x="6309675" y="1092079"/>
            <a:ext cx="14580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Interstate Cond Mono" pitchFamily="2" charset="0"/>
              </a:rPr>
              <a:t>Javier Kunstmann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Interstate Cond Mono" pitchFamily="2" charset="0"/>
              </a:rPr>
              <a:t>Product Owner</a:t>
            </a:r>
          </a:p>
        </p:txBody>
      </p:sp>
      <p:pic>
        <p:nvPicPr>
          <p:cNvPr id="24" name="Imagen 3">
            <a:extLst>
              <a:ext uri="{FF2B5EF4-FFF2-40B4-BE49-F238E27FC236}">
                <a16:creationId xmlns="" xmlns:a16="http://schemas.microsoft.com/office/drawing/2014/main" id="{55302072-C34D-4352-ACFA-ED2AF119211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6811" y="164053"/>
            <a:ext cx="900000" cy="90000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5" name="CuadroTexto 10">
            <a:extLst>
              <a:ext uri="{FF2B5EF4-FFF2-40B4-BE49-F238E27FC236}">
                <a16:creationId xmlns="" xmlns:a16="http://schemas.microsoft.com/office/drawing/2014/main" id="{5BDC943A-46BA-417E-98D7-C6F09370C98F}"/>
              </a:ext>
            </a:extLst>
          </p:cNvPr>
          <p:cNvSpPr txBox="1"/>
          <p:nvPr/>
        </p:nvSpPr>
        <p:spPr>
          <a:xfrm>
            <a:off x="7523366" y="1092079"/>
            <a:ext cx="14268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Interstate Cond Mono" pitchFamily="2" charset="0"/>
              </a:defRPr>
            </a:lvl1pPr>
          </a:lstStyle>
          <a:p>
            <a:r>
              <a:rPr lang="en-US" sz="1100" dirty="0"/>
              <a:t>Angel </a:t>
            </a:r>
            <a:r>
              <a:rPr lang="en-US" sz="1100" dirty="0" err="1" smtClean="0"/>
              <a:t>Abusleme,PhD</a:t>
            </a:r>
            <a:endParaRPr lang="en-US" sz="1100" dirty="0"/>
          </a:p>
          <a:p>
            <a:r>
              <a:rPr lang="en-US" sz="1100" dirty="0"/>
              <a:t>Tech Advisor</a:t>
            </a:r>
          </a:p>
        </p:txBody>
      </p:sp>
      <p:sp>
        <p:nvSpPr>
          <p:cNvPr id="26" name="CuadroTexto 13">
            <a:extLst>
              <a:ext uri="{FF2B5EF4-FFF2-40B4-BE49-F238E27FC236}">
                <a16:creationId xmlns="" xmlns:a16="http://schemas.microsoft.com/office/drawing/2014/main" id="{066505BC-91F4-42CE-B6AC-5D33107AA497}"/>
              </a:ext>
            </a:extLst>
          </p:cNvPr>
          <p:cNvSpPr txBox="1"/>
          <p:nvPr/>
        </p:nvSpPr>
        <p:spPr>
          <a:xfrm>
            <a:off x="5179568" y="1092079"/>
            <a:ext cx="13220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Interstate Cond Mono" pitchFamily="2" charset="0"/>
              </a:defRPr>
            </a:lvl1pPr>
          </a:lstStyle>
          <a:p>
            <a:r>
              <a:rPr lang="en-US" sz="1100" dirty="0"/>
              <a:t>Roberto </a:t>
            </a:r>
            <a:r>
              <a:rPr lang="en-US" sz="1100" dirty="0" err="1" smtClean="0"/>
              <a:t>Lopez,PhD</a:t>
            </a:r>
            <a:endParaRPr lang="en-US" sz="1100" dirty="0"/>
          </a:p>
          <a:p>
            <a:r>
              <a:rPr lang="en-US" sz="1100" dirty="0"/>
              <a:t>Project Engineer</a:t>
            </a:r>
          </a:p>
        </p:txBody>
      </p:sp>
      <p:pic>
        <p:nvPicPr>
          <p:cNvPr id="27" name="Imagen 8">
            <a:extLst>
              <a:ext uri="{FF2B5EF4-FFF2-40B4-BE49-F238E27FC236}">
                <a16:creationId xmlns="" xmlns:a16="http://schemas.microsoft.com/office/drawing/2014/main" id="{46E93DFA-33DA-4077-BC84-B43BF6EF77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0617" y="164053"/>
            <a:ext cx="900000" cy="90000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8" name="1 Título"/>
          <p:cNvSpPr txBox="1">
            <a:spLocks/>
          </p:cNvSpPr>
          <p:nvPr/>
        </p:nvSpPr>
        <p:spPr>
          <a:xfrm>
            <a:off x="3639401" y="1084123"/>
            <a:ext cx="1554373" cy="384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smtClean="0">
                <a:latin typeface="Interstate Cond Mono" pitchFamily="2" charset="0"/>
                <a:cs typeface="Copyright (C) H&amp;FJ | typography" pitchFamily="2" charset="0"/>
              </a:rPr>
              <a:t>R&amp;D</a:t>
            </a:r>
            <a:endParaRPr lang="en-US" sz="20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31" y="3343394"/>
            <a:ext cx="1080000" cy="108000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33" name="CuadroTexto 11"/>
          <p:cNvSpPr txBox="1"/>
          <p:nvPr/>
        </p:nvSpPr>
        <p:spPr>
          <a:xfrm>
            <a:off x="4446936" y="4405805"/>
            <a:ext cx="23296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Interstate Cond Mono" pitchFamily="2" charset="0"/>
              </a:rPr>
              <a:t>Nancy </a:t>
            </a:r>
            <a:r>
              <a:rPr lang="en-US" sz="1200" dirty="0" err="1" smtClean="0">
                <a:solidFill>
                  <a:schemeClr val="bg1"/>
                </a:solidFill>
                <a:latin typeface="Interstate Cond Mono" pitchFamily="2" charset="0"/>
              </a:rPr>
              <a:t>Levy,PhD</a:t>
            </a:r>
            <a: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Interstate Cond Mono" pitchFamily="2" charset="0"/>
              </a:rPr>
              <a:t/>
            </a:r>
            <a:br>
              <a:rPr lang="en-US" sz="1100" dirty="0" smtClean="0">
                <a:solidFill>
                  <a:schemeClr val="bg1"/>
                </a:solidFill>
                <a:latin typeface="Interstate Cond Mono" pitchFamily="2" charset="0"/>
              </a:rPr>
            </a:br>
            <a:r>
              <a:rPr lang="en-US" sz="1100" dirty="0" smtClean="0">
                <a:solidFill>
                  <a:schemeClr val="bg1"/>
                </a:solidFill>
                <a:latin typeface="Interstate Cond Mono" pitchFamily="2" charset="0"/>
              </a:rPr>
              <a:t>Managing </a:t>
            </a:r>
            <a:r>
              <a:rPr lang="en-US" sz="1100" dirty="0">
                <a:solidFill>
                  <a:schemeClr val="bg1"/>
                </a:solidFill>
                <a:latin typeface="Interstate Cond Mono" pitchFamily="2" charset="0"/>
              </a:rPr>
              <a:t>Partner Boston </a:t>
            </a:r>
            <a:r>
              <a:rPr lang="en-US" sz="1100" dirty="0" smtClean="0">
                <a:solidFill>
                  <a:schemeClr val="bg1"/>
                </a:solidFill>
                <a:latin typeface="Interstate Cond Mono" pitchFamily="2" charset="0"/>
              </a:rPr>
              <a:t>Landing</a:t>
            </a:r>
            <a:r>
              <a:rPr lang="en-US" sz="1100" dirty="0">
                <a:solidFill>
                  <a:schemeClr val="bg1"/>
                </a:solidFill>
                <a:latin typeface="Interstate Cond Mono" pitchFamily="2" charset="0"/>
              </a:rPr>
              <a:t/>
            </a:r>
            <a:br>
              <a:rPr lang="en-US" sz="1100" dirty="0">
                <a:solidFill>
                  <a:schemeClr val="bg1"/>
                </a:solidFill>
                <a:latin typeface="Interstate Cond Mono" pitchFamily="2" charset="0"/>
              </a:rPr>
            </a:br>
            <a:r>
              <a:rPr lang="en-US" sz="1100" dirty="0" smtClean="0">
                <a:solidFill>
                  <a:schemeClr val="bg1"/>
                </a:solidFill>
                <a:latin typeface="Interstate Cond Mono" pitchFamily="2" charset="0"/>
              </a:rPr>
              <a:t>Business Advisor</a:t>
            </a:r>
            <a:endParaRPr lang="en-US" sz="1100" dirty="0">
              <a:solidFill>
                <a:schemeClr val="bg1"/>
              </a:solidFill>
              <a:latin typeface="Interstate Cond Mono" pitchFamily="2" charset="0"/>
            </a:endParaRPr>
          </a:p>
        </p:txBody>
      </p:sp>
      <p:sp>
        <p:nvSpPr>
          <p:cNvPr id="34" name="1 Título"/>
          <p:cNvSpPr txBox="1">
            <a:spLocks/>
          </p:cNvSpPr>
          <p:nvPr/>
        </p:nvSpPr>
        <p:spPr>
          <a:xfrm>
            <a:off x="6031689" y="3373169"/>
            <a:ext cx="1547871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latin typeface="Interstate Cond Mono" pitchFamily="2" charset="0"/>
                <a:cs typeface="Copyright (C) H&amp;FJ | typography" pitchFamily="2" charset="0"/>
              </a:rPr>
              <a:t>Advisors</a:t>
            </a:r>
            <a:endParaRPr lang="en-US" sz="1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36" name="CuadroTexto 13">
            <a:extLst>
              <a:ext uri="{FF2B5EF4-FFF2-40B4-BE49-F238E27FC236}">
                <a16:creationId xmlns:a16="http://schemas.microsoft.com/office/drawing/2014/main" xmlns="" id="{066505BC-91F4-42CE-B6AC-5D33107AA497}"/>
              </a:ext>
            </a:extLst>
          </p:cNvPr>
          <p:cNvSpPr txBox="1"/>
          <p:nvPr/>
        </p:nvSpPr>
        <p:spPr>
          <a:xfrm>
            <a:off x="6912360" y="2574049"/>
            <a:ext cx="16221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Interstate Cond Mono" pitchFamily="2" charset="0"/>
              </a:defRPr>
            </a:lvl1pPr>
          </a:lstStyle>
          <a:p>
            <a:r>
              <a:rPr lang="en-US" sz="1100" dirty="0" smtClean="0"/>
              <a:t>Felipe </a:t>
            </a:r>
            <a:r>
              <a:rPr lang="en-US" sz="1100" dirty="0" err="1" smtClean="0"/>
              <a:t>Contreras,PhD</a:t>
            </a:r>
            <a:endParaRPr lang="en-US" sz="1100" dirty="0" smtClean="0"/>
          </a:p>
          <a:p>
            <a:r>
              <a:rPr lang="en-US" sz="1100" dirty="0" smtClean="0"/>
              <a:t>Sports Physiologist</a:t>
            </a:r>
            <a:endParaRPr lang="en-US" sz="1100" dirty="0"/>
          </a:p>
        </p:txBody>
      </p:sp>
      <p:sp>
        <p:nvSpPr>
          <p:cNvPr id="37" name="CuadroTexto 11"/>
          <p:cNvSpPr txBox="1"/>
          <p:nvPr/>
        </p:nvSpPr>
        <p:spPr>
          <a:xfrm>
            <a:off x="6978192" y="4405805"/>
            <a:ext cx="21731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  <a:t>David </a:t>
            </a:r>
            <a:r>
              <a:rPr lang="en-US" sz="1200" dirty="0" err="1" smtClean="0">
                <a:solidFill>
                  <a:schemeClr val="bg1"/>
                </a:solidFill>
                <a:latin typeface="Interstate Cond Mono" pitchFamily="2" charset="0"/>
              </a:rPr>
              <a:t>Rothkopf</a:t>
            </a:r>
            <a: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  <a:t> </a:t>
            </a:r>
            <a:br>
              <a:rPr lang="en-US" sz="1200" dirty="0" smtClean="0">
                <a:solidFill>
                  <a:schemeClr val="bg1"/>
                </a:solidFill>
                <a:latin typeface="Interstate Cond Mono" pitchFamily="2" charset="0"/>
              </a:rPr>
            </a:br>
            <a:r>
              <a:rPr lang="en-US" sz="1100" dirty="0" smtClean="0">
                <a:solidFill>
                  <a:schemeClr val="bg1"/>
                </a:solidFill>
                <a:latin typeface="Interstate Cond Mono" pitchFamily="2" charset="0"/>
              </a:rPr>
              <a:t>President of </a:t>
            </a:r>
            <a:r>
              <a:rPr lang="en-US" sz="1100" dirty="0" err="1" smtClean="0">
                <a:solidFill>
                  <a:schemeClr val="bg1"/>
                </a:solidFill>
                <a:latin typeface="Interstate Cond Mono" pitchFamily="2" charset="0"/>
              </a:rPr>
              <a:t>MEDIcept</a:t>
            </a:r>
            <a:r>
              <a:rPr lang="en-US" sz="1100" dirty="0">
                <a:solidFill>
                  <a:schemeClr val="bg1"/>
                </a:solidFill>
                <a:latin typeface="Interstate Cond Mono" pitchFamily="2" charset="0"/>
              </a:rPr>
              <a:t/>
            </a:r>
            <a:br>
              <a:rPr lang="en-US" sz="1100" dirty="0">
                <a:solidFill>
                  <a:schemeClr val="bg1"/>
                </a:solidFill>
                <a:latin typeface="Interstate Cond Mono" pitchFamily="2" charset="0"/>
              </a:rPr>
            </a:br>
            <a:r>
              <a:rPr lang="en-US" sz="1100" dirty="0" smtClean="0">
                <a:solidFill>
                  <a:schemeClr val="bg1"/>
                </a:solidFill>
                <a:latin typeface="Interstate Cond Mono" pitchFamily="2" charset="0"/>
              </a:rPr>
              <a:t>Development Advisor</a:t>
            </a:r>
            <a:endParaRPr lang="en-US" sz="1100" dirty="0">
              <a:solidFill>
                <a:schemeClr val="bg1"/>
              </a:solidFill>
              <a:latin typeface="Interstate Cond Mono" pitchFamily="2" charset="0"/>
            </a:endParaRPr>
          </a:p>
        </p:txBody>
      </p:sp>
      <p:pic>
        <p:nvPicPr>
          <p:cNvPr id="39" name="38 Imagen"/>
          <p:cNvPicPr>
            <a:picLocks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121" y="3325805"/>
            <a:ext cx="1080000" cy="1080000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12" y="1674049"/>
            <a:ext cx="900000" cy="900000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008" y="1674049"/>
            <a:ext cx="918171" cy="90000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9" name="CuadroTexto 13">
            <a:extLst>
              <a:ext uri="{FF2B5EF4-FFF2-40B4-BE49-F238E27FC236}">
                <a16:creationId xmlns:a16="http://schemas.microsoft.com/office/drawing/2014/main" xmlns="" id="{066505BC-91F4-42CE-B6AC-5D33107AA497}"/>
              </a:ext>
            </a:extLst>
          </p:cNvPr>
          <p:cNvSpPr txBox="1"/>
          <p:nvPr/>
        </p:nvSpPr>
        <p:spPr>
          <a:xfrm>
            <a:off x="5638225" y="2574720"/>
            <a:ext cx="16221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Interstate Cond Mono" pitchFamily="2" charset="0"/>
              </a:defRPr>
            </a:lvl1pPr>
          </a:lstStyle>
          <a:p>
            <a:r>
              <a:rPr lang="en-US" sz="1100" dirty="0" smtClean="0"/>
              <a:t>Macarena Rodriguez</a:t>
            </a:r>
          </a:p>
          <a:p>
            <a:r>
              <a:rPr lang="en-US" sz="1100" dirty="0" smtClean="0"/>
              <a:t>Triathlete/Physiologist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196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9 Marcador de contenido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-1"/>
            <a:ext cx="4572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37"/>
          <a:stretch/>
        </p:blipFill>
        <p:spPr>
          <a:xfrm>
            <a:off x="0" y="0"/>
            <a:ext cx="4572000" cy="5143500"/>
          </a:xfr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46C64">
                  <a:lumMod val="0"/>
                  <a:lumOff val="100000"/>
                  <a:alpha val="26000"/>
                </a:srgbClr>
              </a:gs>
              <a:gs pos="100000">
                <a:srgbClr val="246C64">
                  <a:lumMod val="95000"/>
                  <a:lumOff val="5000"/>
                  <a:alpha val="97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-27300" y="4034629"/>
            <a:ext cx="8939284" cy="832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>
                <a:latin typeface="Interstate Cond Mono" pitchFamily="2" charset="0"/>
                <a:cs typeface="Copyright (C) H&amp;FJ | typography" pitchFamily="2" charset="0"/>
              </a:rPr>
              <a:t>USA + EU + </a:t>
            </a:r>
            <a:r>
              <a:rPr lang="en-US" dirty="0" smtClean="0">
                <a:latin typeface="Interstate Cond Mono" pitchFamily="2" charset="0"/>
                <a:cs typeface="Copyright (C) H&amp;FJ | typography" pitchFamily="2" charset="0"/>
              </a:rPr>
              <a:t>China : 36,5 </a:t>
            </a:r>
            <a:r>
              <a:rPr lang="en-US" dirty="0">
                <a:latin typeface="Interstate Cond Mono" pitchFamily="2" charset="0"/>
                <a:cs typeface="Copyright (C) H&amp;FJ | typography" pitchFamily="2" charset="0"/>
              </a:rPr>
              <a:t>Million </a:t>
            </a:r>
            <a:r>
              <a:rPr lang="en-US" dirty="0" err="1" smtClean="0">
                <a:latin typeface="Interstate Cond Mono" pitchFamily="2" charset="0"/>
                <a:cs typeface="Copyright (C) H&amp;FJ | typography" pitchFamily="2" charset="0"/>
              </a:rPr>
              <a:t>ppl</a:t>
            </a:r>
            <a:endParaRPr lang="en-US" sz="20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1257300" y="17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2800" dirty="0" smtClean="0">
                <a:latin typeface="Interstate Cond Mono" pitchFamily="2" charset="0"/>
                <a:cs typeface="Copyright (C) H&amp;FJ | typography" pitchFamily="2" charset="0"/>
              </a:rPr>
              <a:t>Serious/Competitive </a:t>
            </a:r>
            <a:br>
              <a:rPr lang="en-US" sz="2800" dirty="0" smtClean="0">
                <a:latin typeface="Interstate Cond Mono" pitchFamily="2" charset="0"/>
                <a:cs typeface="Copyright (C) H&amp;FJ | typography" pitchFamily="2" charset="0"/>
              </a:rPr>
            </a:br>
            <a:r>
              <a:rPr lang="en-US" sz="2800" dirty="0" smtClean="0">
                <a:latin typeface="Interstate Cond Mono" pitchFamily="2" charset="0"/>
                <a:cs typeface="Copyright (C) H&amp;FJ | typography" pitchFamily="2" charset="0"/>
              </a:rPr>
              <a:t>Runners &amp; Cyclists</a:t>
            </a:r>
            <a:endParaRPr lang="en-US" sz="2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1978841915"/>
              </p:ext>
            </p:extLst>
          </p:nvPr>
        </p:nvGraphicFramePr>
        <p:xfrm>
          <a:off x="2168662" y="791228"/>
          <a:ext cx="4806675" cy="313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1 Título"/>
          <p:cNvSpPr txBox="1">
            <a:spLocks/>
          </p:cNvSpPr>
          <p:nvPr/>
        </p:nvSpPr>
        <p:spPr>
          <a:xfrm>
            <a:off x="2680721" y="3508890"/>
            <a:ext cx="3987274" cy="8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s-CL" sz="2000" dirty="0" err="1" smtClean="0">
                <a:latin typeface="Interstate Cond Mono" pitchFamily="2" charset="0"/>
                <a:cs typeface="Copyright (C) H&amp;FJ | typography" pitchFamily="2" charset="0"/>
              </a:rPr>
              <a:t>Initial</a:t>
            </a:r>
            <a:r>
              <a:rPr lang="es-CL" sz="2000" dirty="0" smtClean="0">
                <a:latin typeface="Interstate Cond Mono" pitchFamily="2" charset="0"/>
                <a:cs typeface="Copyright (C) H&amp;FJ | typography" pitchFamily="2" charset="0"/>
              </a:rPr>
              <a:t> </a:t>
            </a:r>
            <a:r>
              <a:rPr lang="en-US" sz="2000" dirty="0" smtClean="0">
                <a:latin typeface="Interstate Cond Mono" pitchFamily="2" charset="0"/>
                <a:cs typeface="Copyright (C) H&amp;FJ | typography" pitchFamily="2" charset="0"/>
              </a:rPr>
              <a:t>Total Available Market</a:t>
            </a:r>
            <a:endParaRPr lang="en-US" sz="20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3602163" y="1220756"/>
            <a:ext cx="968683" cy="625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1600" dirty="0" smtClean="0">
                <a:latin typeface="Interstate Cond Mono" pitchFamily="2" charset="0"/>
                <a:cs typeface="Copyright (C) H&amp;FJ | typography" pitchFamily="2" charset="0"/>
              </a:rPr>
              <a:t>Runners</a:t>
            </a:r>
            <a:endParaRPr lang="en-US" sz="32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4572000" y="1305472"/>
            <a:ext cx="868393" cy="460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600" dirty="0" smtClean="0">
                <a:latin typeface="Interstate Cond Mono" pitchFamily="2" charset="0"/>
                <a:cs typeface="Copyright (C) H&amp;FJ | typography" pitchFamily="2" charset="0"/>
              </a:rPr>
              <a:t>Cyclists</a:t>
            </a:r>
            <a:endParaRPr lang="en-US" sz="16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9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099730"/>
          </a:xfrm>
          <a:prstGeom prst="rect">
            <a:avLst/>
          </a:prstGeom>
        </p:spPr>
      </p:pic>
      <p:sp>
        <p:nvSpPr>
          <p:cNvPr id="15" name="14 Rectángulo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246C64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4284" y="492926"/>
            <a:ext cx="6810235" cy="4462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2" name="AutoShape 4" descr="Image result for garmi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3 Rectángulo"/>
          <p:cNvSpPr/>
          <p:nvPr/>
        </p:nvSpPr>
        <p:spPr>
          <a:xfrm>
            <a:off x="0" y="538031"/>
            <a:ext cx="9144000" cy="1719229"/>
          </a:xfrm>
          <a:prstGeom prst="rect">
            <a:avLst/>
          </a:prstGeom>
          <a:solidFill>
            <a:schemeClr val="bg1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5 CuadroTexto"/>
          <p:cNvSpPr txBox="1"/>
          <p:nvPr/>
        </p:nvSpPr>
        <p:spPr>
          <a:xfrm>
            <a:off x="42150" y="553856"/>
            <a:ext cx="627489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“The </a:t>
            </a:r>
            <a:r>
              <a:rPr lang="en-US" sz="20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‘</a:t>
            </a:r>
            <a:r>
              <a:rPr lang="en-US" sz="2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digital fitness wave’ </a:t>
            </a:r>
            <a:r>
              <a:rPr lang="en-US" sz="1400" dirty="0" smtClean="0">
                <a:solidFill>
                  <a:schemeClr val="bg1"/>
                </a:solidFill>
              </a:rPr>
              <a:t>is gathering momentum […], and </a:t>
            </a:r>
            <a:r>
              <a:rPr lang="en-US" sz="2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has yet to reach its peak</a:t>
            </a:r>
            <a:r>
              <a:rPr lang="en-US" sz="20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.”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algn="r"/>
            <a:r>
              <a:rPr lang="es-CL" sz="1100" dirty="0" smtClean="0">
                <a:solidFill>
                  <a:schemeClr val="bg1"/>
                </a:solidFill>
              </a:rPr>
              <a:t>2019. </a:t>
            </a:r>
            <a:r>
              <a:rPr lang="es-CL" sz="1100" dirty="0" err="1" smtClean="0">
                <a:solidFill>
                  <a:schemeClr val="bg1"/>
                </a:solidFill>
              </a:rPr>
              <a:t>FutureSource</a:t>
            </a:r>
            <a:r>
              <a:rPr lang="es-CL" sz="1100" dirty="0" smtClean="0">
                <a:solidFill>
                  <a:schemeClr val="bg1"/>
                </a:solidFill>
              </a:rPr>
              <a:t> </a:t>
            </a:r>
            <a:r>
              <a:rPr lang="es-CL" sz="1100" dirty="0" err="1" smtClean="0">
                <a:solidFill>
                  <a:schemeClr val="bg1"/>
                </a:solidFill>
              </a:rPr>
              <a:t>Consulting</a:t>
            </a:r>
            <a:r>
              <a:rPr lang="es-CL" sz="1100" dirty="0" smtClean="0">
                <a:solidFill>
                  <a:schemeClr val="bg1"/>
                </a:solidFill>
              </a:rPr>
              <a:t>, UK: </a:t>
            </a:r>
            <a:r>
              <a:rPr lang="en-US" sz="1100" dirty="0" smtClean="0">
                <a:solidFill>
                  <a:schemeClr val="bg1"/>
                </a:solidFill>
              </a:rPr>
              <a:t>The </a:t>
            </a:r>
            <a:r>
              <a:rPr lang="en-US" sz="1100" dirty="0">
                <a:solidFill>
                  <a:schemeClr val="bg1"/>
                </a:solidFill>
              </a:rPr>
              <a:t>Role of </a:t>
            </a:r>
            <a:r>
              <a:rPr lang="en-US" sz="1100" dirty="0" err="1">
                <a:solidFill>
                  <a:schemeClr val="bg1"/>
                </a:solidFill>
              </a:rPr>
              <a:t>Wearables</a:t>
            </a:r>
            <a:r>
              <a:rPr lang="en-US" sz="1100" dirty="0">
                <a:solidFill>
                  <a:schemeClr val="bg1"/>
                </a:solidFill>
              </a:rPr>
              <a:t> in Fitness Ecosystems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0" y="2766681"/>
            <a:ext cx="9144000" cy="1872922"/>
          </a:xfrm>
          <a:prstGeom prst="rect">
            <a:avLst/>
          </a:prstGeom>
          <a:solidFill>
            <a:schemeClr val="bg1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9 CuadroTexto"/>
          <p:cNvSpPr txBox="1"/>
          <p:nvPr/>
        </p:nvSpPr>
        <p:spPr>
          <a:xfrm>
            <a:off x="2239406" y="2907664"/>
            <a:ext cx="690459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WellnessTech</a:t>
            </a:r>
            <a:r>
              <a:rPr lang="en-US" sz="2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categories </a:t>
            </a:r>
            <a:r>
              <a:rPr lang="en-US" sz="1400" dirty="0">
                <a:solidFill>
                  <a:schemeClr val="bg1"/>
                </a:solidFill>
              </a:rPr>
              <a:t>with the </a:t>
            </a:r>
            <a:r>
              <a:rPr lang="en-US" sz="2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most potential to grow: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New sensors and software that can accurately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20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measure </a:t>
            </a:r>
            <a:r>
              <a:rPr lang="en-US" sz="2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breathing </a:t>
            </a:r>
            <a:r>
              <a:rPr lang="en-US" sz="20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sz="20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may </a:t>
            </a:r>
            <a:r>
              <a:rPr lang="en-US" sz="1400" dirty="0">
                <a:solidFill>
                  <a:schemeClr val="bg1"/>
                </a:solidFill>
              </a:rPr>
              <a:t>blossom into new business </a:t>
            </a:r>
            <a:r>
              <a:rPr lang="en-US" sz="1400" dirty="0" smtClean="0">
                <a:solidFill>
                  <a:schemeClr val="bg1"/>
                </a:solidFill>
              </a:rPr>
              <a:t>models.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r"/>
            <a:r>
              <a:rPr lang="es-CL" sz="1100" dirty="0" smtClean="0">
                <a:solidFill>
                  <a:schemeClr val="bg1"/>
                </a:solidFill>
              </a:rPr>
              <a:t>2019. </a:t>
            </a:r>
            <a:r>
              <a:rPr lang="en-US" sz="1100" dirty="0" err="1">
                <a:solidFill>
                  <a:schemeClr val="bg1"/>
                </a:solidFill>
              </a:rPr>
              <a:t>Kaleido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smtClean="0">
                <a:solidFill>
                  <a:schemeClr val="bg1"/>
                </a:solidFill>
              </a:rPr>
              <a:t>Insights, USA: </a:t>
            </a:r>
            <a:r>
              <a:rPr lang="en-US" sz="1100" dirty="0">
                <a:solidFill>
                  <a:schemeClr val="bg1"/>
                </a:solidFill>
              </a:rPr>
              <a:t>Investors Bet on Wellness Tech: Startups Funded $2 </a:t>
            </a:r>
            <a:r>
              <a:rPr lang="en-US" sz="1100" dirty="0" smtClean="0">
                <a:solidFill>
                  <a:schemeClr val="bg1"/>
                </a:solidFill>
              </a:rPr>
              <a:t>Billion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/>
          <a:stretch/>
        </p:blipFill>
        <p:spPr bwMode="auto">
          <a:xfrm>
            <a:off x="6577733" y="538032"/>
            <a:ext cx="2566267" cy="171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6681"/>
            <a:ext cx="2223596" cy="18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5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6 Rectángulo"/>
          <p:cNvSpPr/>
          <p:nvPr/>
        </p:nvSpPr>
        <p:spPr>
          <a:xfrm>
            <a:off x="0" y="4552"/>
            <a:ext cx="9153464" cy="5143498"/>
          </a:xfrm>
          <a:prstGeom prst="rect">
            <a:avLst/>
          </a:prstGeom>
          <a:gradFill>
            <a:gsLst>
              <a:gs pos="0">
                <a:srgbClr val="246C64">
                  <a:lumMod val="0"/>
                  <a:lumOff val="100000"/>
                  <a:alpha val="26000"/>
                </a:srgbClr>
              </a:gs>
              <a:gs pos="100000">
                <a:srgbClr val="246C64">
                  <a:lumMod val="95000"/>
                  <a:lumOff val="5000"/>
                  <a:alpha val="97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2 Grupo"/>
          <p:cNvGrpSpPr/>
          <p:nvPr/>
        </p:nvGrpSpPr>
        <p:grpSpPr>
          <a:xfrm>
            <a:off x="7360497" y="3587186"/>
            <a:ext cx="1783503" cy="1361328"/>
            <a:chOff x="5972748" y="2876552"/>
            <a:chExt cx="2915729" cy="226694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4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23" t="21215" r="15477" b="24822"/>
            <a:stretch/>
          </p:blipFill>
          <p:spPr>
            <a:xfrm>
              <a:off x="5972748" y="2876552"/>
              <a:ext cx="2915729" cy="1583670"/>
            </a:xfrm>
            <a:prstGeom prst="rect">
              <a:avLst/>
            </a:prstGeom>
          </p:spPr>
        </p:pic>
        <p:grpSp>
          <p:nvGrpSpPr>
            <p:cNvPr id="2" name="1 Grupo"/>
            <p:cNvGrpSpPr/>
            <p:nvPr/>
          </p:nvGrpSpPr>
          <p:grpSpPr>
            <a:xfrm>
              <a:off x="6378669" y="4515614"/>
              <a:ext cx="2509808" cy="627886"/>
              <a:chOff x="5067454" y="3631205"/>
              <a:chExt cx="2509808" cy="627886"/>
            </a:xfrm>
          </p:grpSpPr>
          <p:pic>
            <p:nvPicPr>
              <p:cNvPr id="6" name="Imagen 4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24" t="73763" r="55072" b="11881"/>
              <a:stretch/>
            </p:blipFill>
            <p:spPr>
              <a:xfrm>
                <a:off x="5267746" y="3631205"/>
                <a:ext cx="217880" cy="627886"/>
              </a:xfrm>
              <a:prstGeom prst="rect">
                <a:avLst/>
              </a:prstGeom>
            </p:spPr>
          </p:pic>
          <p:pic>
            <p:nvPicPr>
              <p:cNvPr id="8" name="Imagen 4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57" t="73763" r="75574" b="11881"/>
              <a:stretch/>
            </p:blipFill>
            <p:spPr>
              <a:xfrm>
                <a:off x="5067454" y="3631205"/>
                <a:ext cx="234796" cy="627886"/>
              </a:xfrm>
              <a:prstGeom prst="rect">
                <a:avLst/>
              </a:prstGeom>
            </p:spPr>
          </p:pic>
          <p:pic>
            <p:nvPicPr>
              <p:cNvPr id="9" name="Imagen 4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85" t="74192" r="15477" b="11880"/>
              <a:stretch/>
            </p:blipFill>
            <p:spPr>
              <a:xfrm>
                <a:off x="5495030" y="3649974"/>
                <a:ext cx="2082232" cy="609117"/>
              </a:xfrm>
              <a:prstGeom prst="rect">
                <a:avLst/>
              </a:prstGeom>
            </p:spPr>
          </p:pic>
        </p:grpSp>
      </p:grpSp>
      <p:sp>
        <p:nvSpPr>
          <p:cNvPr id="11" name="CuadroTexto 5"/>
          <p:cNvSpPr txBox="1"/>
          <p:nvPr/>
        </p:nvSpPr>
        <p:spPr>
          <a:xfrm>
            <a:off x="6100051" y="230026"/>
            <a:ext cx="301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Boston, December </a:t>
            </a:r>
            <a:r>
              <a:rPr lang="en-US" dirty="0">
                <a:solidFill>
                  <a:schemeClr val="bg1"/>
                </a:solidFill>
              </a:rPr>
              <a:t>2019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CuadroTexto 5"/>
          <p:cNvSpPr txBox="1"/>
          <p:nvPr/>
        </p:nvSpPr>
        <p:spPr>
          <a:xfrm>
            <a:off x="91496" y="4534383"/>
            <a:ext cx="223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Vader A. Johnson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Daniel E. </a:t>
            </a:r>
            <a:r>
              <a:rPr lang="en-US" dirty="0" err="1" smtClean="0">
                <a:solidFill>
                  <a:schemeClr val="bg1"/>
                </a:solidFill>
              </a:rPr>
              <a:t>Hurtado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3444" y="2753724"/>
            <a:ext cx="9144000" cy="1993713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Interstate Cond Mono" pitchFamily="2" charset="0"/>
              </a:rPr>
              <a:t>CHASKI™</a:t>
            </a:r>
            <a:r>
              <a:rPr lang="en-US" sz="4800" b="1" dirty="0">
                <a:latin typeface="Interstate Cond Mono" pitchFamily="2" charset="0"/>
              </a:rPr>
              <a:t/>
            </a:r>
            <a:br>
              <a:rPr lang="en-US" sz="4800" b="1" dirty="0">
                <a:latin typeface="Interstate Cond Mono" pitchFamily="2" charset="0"/>
              </a:rPr>
            </a:br>
            <a:r>
              <a:rPr lang="en-US" sz="3600" dirty="0" smtClean="0">
                <a:latin typeface="Interstate Cond Mono" pitchFamily="2" charset="0"/>
              </a:rPr>
              <a:t>wearable 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</a:rPr>
              <a:t>respiratory</a:t>
            </a:r>
            <a:r>
              <a:rPr lang="en-US" sz="3600" dirty="0" smtClean="0">
                <a:latin typeface="Interstate Cond Mono" pitchFamily="2" charset="0"/>
              </a:rPr>
              <a:t> analysis for athletes</a:t>
            </a:r>
            <a:endParaRPr lang="en-US" sz="4000" dirty="0">
              <a:latin typeface="Interstate Cond Mono" pitchFamily="2" charset="0"/>
            </a:endParaRPr>
          </a:p>
        </p:txBody>
      </p:sp>
      <p:sp>
        <p:nvSpPr>
          <p:cNvPr id="14" name="CuadroTexto 5"/>
          <p:cNvSpPr txBox="1"/>
          <p:nvPr/>
        </p:nvSpPr>
        <p:spPr>
          <a:xfrm>
            <a:off x="3393550" y="4538711"/>
            <a:ext cx="3225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vjohnson@icinnovations.cl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daniel@icinnovations.cl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1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6" b="1092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0" y="1"/>
            <a:ext cx="9144000" cy="5143498"/>
          </a:xfrm>
          <a:prstGeom prst="rect">
            <a:avLst/>
          </a:prstGeom>
          <a:gradFill>
            <a:gsLst>
              <a:gs pos="0">
                <a:srgbClr val="246C64">
                  <a:lumMod val="0"/>
                  <a:lumOff val="100000"/>
                  <a:alpha val="26000"/>
                </a:srgbClr>
              </a:gs>
              <a:gs pos="100000">
                <a:srgbClr val="246C64">
                  <a:lumMod val="95000"/>
                  <a:lumOff val="5000"/>
                  <a:alpha val="8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1116" y="4477937"/>
            <a:ext cx="7886700" cy="5592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Interstate Cond Mono" pitchFamily="2" charset="0"/>
              </a:rPr>
              <a:t>When competing, every second </a:t>
            </a:r>
            <a:r>
              <a:rPr lang="en-US" sz="4000" dirty="0">
                <a:latin typeface="Interstate Cond Mono" pitchFamily="2" charset="0"/>
              </a:rPr>
              <a:t>c</a:t>
            </a:r>
            <a:r>
              <a:rPr lang="en-US" sz="4000" dirty="0" smtClean="0">
                <a:latin typeface="Interstate Cond Mono" pitchFamily="2" charset="0"/>
              </a:rPr>
              <a:t>ounts</a:t>
            </a:r>
            <a:endParaRPr lang="en-US" sz="4000" dirty="0">
              <a:latin typeface="Interstate Cond Mono" pitchFamily="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7751" y="1097470"/>
            <a:ext cx="2986420" cy="3263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Interstate Cond Mono" pitchFamily="2" charset="0"/>
                <a:ea typeface="+mj-ea"/>
                <a:cs typeface="Copyright (C) H&amp;FJ | typography" pitchFamily="2" charset="0"/>
              </a:rPr>
              <a:t>USA Men </a:t>
            </a:r>
          </a:p>
          <a:p>
            <a:pPr marL="0" indent="0" algn="ctr">
              <a:buNone/>
            </a:pPr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ea typeface="+mj-ea"/>
                <a:cs typeface="Copyright (C) H&amp;FJ | typography" pitchFamily="2" charset="0"/>
              </a:rPr>
              <a:t>7</a:t>
            </a:r>
            <a:r>
              <a:rPr lang="en-US" sz="5400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ea typeface="+mj-ea"/>
                <a:cs typeface="Copyright (C) H&amp;FJ | typography" pitchFamily="2" charset="0"/>
              </a:rPr>
              <a:t>th</a:t>
            </a:r>
            <a:r>
              <a:rPr lang="en-US" sz="4000" dirty="0" smtClean="0">
                <a:latin typeface="Interstate Cond Mono" pitchFamily="2" charset="0"/>
                <a:ea typeface="+mj-ea"/>
                <a:cs typeface="Copyright (C) H&amp;FJ | typography" pitchFamily="2" charset="0"/>
              </a:rPr>
              <a:t> </a:t>
            </a:r>
            <a:br>
              <a:rPr lang="en-US" sz="4000" dirty="0" smtClean="0">
                <a:latin typeface="Interstate Cond Mono" pitchFamily="2" charset="0"/>
                <a:ea typeface="+mj-ea"/>
                <a:cs typeface="Copyright (C) H&amp;FJ | typography" pitchFamily="2" charset="0"/>
              </a:rPr>
            </a:br>
            <a:r>
              <a:rPr lang="en-US" sz="2400" dirty="0" smtClean="0">
                <a:latin typeface="Interstate Cond Mono" pitchFamily="2" charset="0"/>
                <a:ea typeface="+mj-ea"/>
                <a:cs typeface="Copyright (C) H&amp;FJ | typography" pitchFamily="2" charset="0"/>
              </a:rPr>
              <a:t>place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ea typeface="+mj-ea"/>
                <a:cs typeface="Copyright (C) H&amp;FJ | typography" pitchFamily="2" charset="0"/>
              </a:rPr>
              <a:t>01:12</a:t>
            </a:r>
            <a:r>
              <a:rPr lang="en-US" sz="4000" dirty="0" smtClean="0">
                <a:latin typeface="Interstate Cond Mono" pitchFamily="2" charset="0"/>
                <a:ea typeface="+mj-ea"/>
                <a:cs typeface="Copyright (C) H&amp;FJ | typography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smtClean="0">
                <a:latin typeface="Interstate Cond Mono" pitchFamily="2" charset="0"/>
                <a:ea typeface="+mj-ea"/>
                <a:cs typeface="Copyright (C) H&amp;FJ | typography" pitchFamily="2" charset="0"/>
              </a:rPr>
              <a:t>behind </a:t>
            </a:r>
            <a:r>
              <a:rPr lang="en-US" sz="2400" dirty="0">
                <a:latin typeface="Interstate Cond Mono" pitchFamily="2" charset="0"/>
                <a:ea typeface="+mj-ea"/>
                <a:cs typeface="Copyright (C) H&amp;FJ | typography" pitchFamily="2" charset="0"/>
              </a:rPr>
              <a:t>the </a:t>
            </a:r>
            <a:r>
              <a:rPr lang="en-US" sz="2400" dirty="0" smtClean="0">
                <a:latin typeface="Interstate Cond Mono" pitchFamily="2" charset="0"/>
                <a:ea typeface="+mj-ea"/>
                <a:cs typeface="Copyright (C) H&amp;FJ | typography" pitchFamily="2" charset="0"/>
              </a:rPr>
              <a:t>winner</a:t>
            </a:r>
            <a:endParaRPr lang="en-US" sz="2400" dirty="0">
              <a:latin typeface="Interstate Cond Mono" pitchFamily="2" charset="0"/>
              <a:ea typeface="+mj-ea"/>
              <a:cs typeface="Copyright (C) H&amp;FJ | typography" pitchFamily="2" charset="0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5895322" y="1097470"/>
            <a:ext cx="2986420" cy="326350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smtClean="0">
                <a:latin typeface="Interstate Cond Mono" pitchFamily="2" charset="0"/>
                <a:ea typeface="+mj-ea"/>
                <a:cs typeface="Copyright (C) H&amp;FJ | typography" pitchFamily="2" charset="0"/>
              </a:rPr>
              <a:t>USA Women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ea typeface="+mj-ea"/>
                <a:cs typeface="Copyright (C) H&amp;FJ | typography" pitchFamily="2" charset="0"/>
              </a:rPr>
              <a:t>3</a:t>
            </a:r>
            <a:r>
              <a:rPr lang="en-US" sz="5400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ea typeface="+mj-ea"/>
                <a:cs typeface="Copyright (C) H&amp;FJ | typography" pitchFamily="2" charset="0"/>
              </a:rPr>
              <a:t>rd</a:t>
            </a:r>
            <a:r>
              <a:rPr lang="en-US" sz="4000" dirty="0" smtClean="0">
                <a:latin typeface="Interstate Cond Mono" pitchFamily="2" charset="0"/>
                <a:ea typeface="+mj-ea"/>
                <a:cs typeface="Copyright (C) H&amp;FJ | typography" pitchFamily="2" charset="0"/>
              </a:rPr>
              <a:t> </a:t>
            </a:r>
            <a:br>
              <a:rPr lang="en-US" sz="4000" dirty="0" smtClean="0">
                <a:latin typeface="Interstate Cond Mono" pitchFamily="2" charset="0"/>
                <a:ea typeface="+mj-ea"/>
                <a:cs typeface="Copyright (C) H&amp;FJ | typography" pitchFamily="2" charset="0"/>
              </a:rPr>
            </a:br>
            <a:r>
              <a:rPr lang="en-US" sz="2400" dirty="0" smtClean="0">
                <a:latin typeface="Interstate Cond Mono" pitchFamily="2" charset="0"/>
                <a:ea typeface="+mj-ea"/>
                <a:cs typeface="Copyright (C) H&amp;FJ | typography" pitchFamily="2" charset="0"/>
              </a:rPr>
              <a:t>place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ea typeface="+mj-ea"/>
                <a:cs typeface="Copyright (C) H&amp;FJ | typography" pitchFamily="2" charset="0"/>
              </a:rPr>
              <a:t>01:49</a:t>
            </a: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ea typeface="+mj-ea"/>
                <a:cs typeface="Copyright (C) H&amp;FJ | typography" pitchFamily="2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>
                <a:latin typeface="Interstate Cond Mono" pitchFamily="2" charset="0"/>
                <a:ea typeface="+mj-ea"/>
                <a:cs typeface="Copyright (C) H&amp;FJ | typography" pitchFamily="2" charset="0"/>
              </a:rPr>
              <a:t>behind the winner</a:t>
            </a:r>
            <a:endParaRPr lang="en-US" sz="2400" dirty="0">
              <a:latin typeface="Interstate Cond Mono" pitchFamily="2" charset="0"/>
              <a:ea typeface="+mj-ea"/>
              <a:cs typeface="Copyright (C) H&amp;FJ | typography" pitchFamily="2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248902" y="1155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 smtClean="0">
                <a:latin typeface="Interstate Cond Mono" pitchFamily="2" charset="0"/>
              </a:rPr>
              <a:t>2019. Boston Marathon</a:t>
            </a:r>
            <a:endParaRPr lang="en-US" sz="4000" dirty="0">
              <a:latin typeface="Interstate Cond Mon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6 Rectángulo"/>
          <p:cNvSpPr/>
          <p:nvPr/>
        </p:nvSpPr>
        <p:spPr>
          <a:xfrm>
            <a:off x="0" y="1"/>
            <a:ext cx="9144000" cy="5143498"/>
          </a:xfrm>
          <a:prstGeom prst="rect">
            <a:avLst/>
          </a:prstGeom>
          <a:gradFill>
            <a:gsLst>
              <a:gs pos="0">
                <a:srgbClr val="246C64">
                  <a:lumMod val="0"/>
                  <a:lumOff val="100000"/>
                  <a:alpha val="26000"/>
                </a:srgbClr>
              </a:gs>
              <a:gs pos="100000">
                <a:srgbClr val="246C64">
                  <a:lumMod val="95000"/>
                  <a:lumOff val="5000"/>
                  <a:alpha val="97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1257300" y="998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4800" dirty="0" smtClean="0">
                <a:latin typeface="Interstate Cond Mono" pitchFamily="2" charset="0"/>
                <a:cs typeface="Copyright (C) H&amp;FJ | typography" pitchFamily="2" charset="0"/>
              </a:rPr>
              <a:t>Endurance</a:t>
            </a:r>
            <a:endParaRPr lang="en-US" sz="4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188234" y="3089310"/>
            <a:ext cx="3098042" cy="871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dirty="0" smtClean="0">
                <a:latin typeface="Interstate Cond Mono" pitchFamily="2" charset="0"/>
                <a:cs typeface="Copyright (C) H&amp;FJ | typography" pitchFamily="2" charset="0"/>
              </a:rPr>
              <a:t>Push </a:t>
            </a:r>
            <a:br>
              <a:rPr lang="en-US" dirty="0" smtClean="0">
                <a:latin typeface="Interstate Cond Mono" pitchFamily="2" charset="0"/>
                <a:cs typeface="Copyright (C) H&amp;FJ | typography" pitchFamily="2" charset="0"/>
              </a:rPr>
            </a:br>
            <a:r>
              <a:rPr lang="en-US" dirty="0" smtClean="0">
                <a:latin typeface="Interstate Cond Mono" pitchFamily="2" charset="0"/>
                <a:cs typeface="Copyright (C) H&amp;FJ | typography" pitchFamily="2" charset="0"/>
              </a:rPr>
              <a:t>harder!</a:t>
            </a:r>
            <a:endParaRPr lang="en-US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5610693" y="3089310"/>
            <a:ext cx="2085832" cy="871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dirty="0" smtClean="0">
                <a:latin typeface="Interstate Cond Mono" pitchFamily="2" charset="0"/>
                <a:cs typeface="Copyright (C) H&amp;FJ | typography" pitchFamily="2" charset="0"/>
              </a:rPr>
              <a:t>Don’t burn out!</a:t>
            </a:r>
            <a:endParaRPr lang="en-US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0" y="1043752"/>
            <a:ext cx="3315512" cy="3315512"/>
          </a:xfrm>
          <a:prstGeom prst="rect">
            <a:avLst/>
          </a:prstGeom>
        </p:spPr>
      </p:pic>
      <p:cxnSp>
        <p:nvCxnSpPr>
          <p:cNvPr id="5" name="4 Conector recto"/>
          <p:cNvCxnSpPr/>
          <p:nvPr/>
        </p:nvCxnSpPr>
        <p:spPr>
          <a:xfrm>
            <a:off x="4053990" y="1414732"/>
            <a:ext cx="389090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 Título"/>
          <p:cNvSpPr txBox="1">
            <a:spLocks/>
          </p:cNvSpPr>
          <p:nvPr/>
        </p:nvSpPr>
        <p:spPr>
          <a:xfrm>
            <a:off x="5200650" y="764818"/>
            <a:ext cx="2942686" cy="871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s-CL" sz="28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Anaerobic</a:t>
            </a:r>
            <a:r>
              <a:rPr lang="es-CL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 </a:t>
            </a:r>
            <a:r>
              <a:rPr lang="es-CL" sz="28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Threshold</a:t>
            </a:r>
            <a:endParaRPr lang="en-US" sz="40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516574" y="1636308"/>
            <a:ext cx="2033516" cy="124194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3 Flecha derecha"/>
          <p:cNvSpPr/>
          <p:nvPr/>
        </p:nvSpPr>
        <p:spPr>
          <a:xfrm rot="10800000">
            <a:off x="4703012" y="1667549"/>
            <a:ext cx="2033516" cy="124194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6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842">
        <p:fade/>
      </p:transition>
    </mc:Choice>
    <mc:Fallback xmlns="">
      <p:transition spd="med" advTm="17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0" y="0"/>
            <a:ext cx="9144000" cy="5143498"/>
          </a:xfrm>
          <a:prstGeom prst="rect">
            <a:avLst/>
          </a:prstGeom>
          <a:gradFill>
            <a:gsLst>
              <a:gs pos="0">
                <a:srgbClr val="246C64">
                  <a:lumMod val="0"/>
                  <a:lumOff val="100000"/>
                  <a:alpha val="25000"/>
                </a:srgbClr>
              </a:gs>
              <a:gs pos="100000">
                <a:srgbClr val="246C64">
                  <a:lumMod val="95000"/>
                  <a:lumOff val="5000"/>
                  <a:alpha val="97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31898"/>
            <a:ext cx="4423144" cy="13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How Pros do it?</a:t>
            </a:r>
            <a:r>
              <a:rPr lang="en-US" sz="4800" dirty="0" smtClean="0">
                <a:latin typeface="Interstate Cond Mono" pitchFamily="2" charset="0"/>
                <a:cs typeface="Copyright (C) H&amp;FJ | typography" pitchFamily="2" charset="0"/>
              </a:rPr>
              <a:t/>
            </a:r>
            <a:br>
              <a:rPr lang="en-US" sz="4800" dirty="0" smtClean="0">
                <a:latin typeface="Interstate Cond Mono" pitchFamily="2" charset="0"/>
                <a:cs typeface="Copyright (C) H&amp;FJ | typography" pitchFamily="2" charset="0"/>
              </a:rPr>
            </a:br>
            <a:r>
              <a:rPr lang="en-US" sz="2800" dirty="0" smtClean="0">
                <a:latin typeface="Interstate Cond Mono" pitchFamily="2" charset="0"/>
                <a:cs typeface="Copyright (C) H&amp;FJ | typography" pitchFamily="2" charset="0"/>
              </a:rPr>
              <a:t>Cardio-Respiratory Lab Tests </a:t>
            </a:r>
            <a:endParaRPr lang="en-US" sz="4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6" y="2936934"/>
            <a:ext cx="1257300" cy="1257300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84" y="446554"/>
            <a:ext cx="1219047" cy="1219047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62" y="2785279"/>
            <a:ext cx="1938300" cy="1938300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79" y="1623078"/>
            <a:ext cx="1162201" cy="1162201"/>
          </a:xfrm>
          <a:prstGeom prst="rect">
            <a:avLst/>
          </a:prstGeom>
        </p:spPr>
      </p:pic>
      <p:sp>
        <p:nvSpPr>
          <p:cNvPr id="21" name="20 Elipse"/>
          <p:cNvSpPr/>
          <p:nvPr/>
        </p:nvSpPr>
        <p:spPr>
          <a:xfrm>
            <a:off x="4231384" y="1085474"/>
            <a:ext cx="2520000" cy="2520000"/>
          </a:xfrm>
          <a:prstGeom prst="ellipse">
            <a:avLst/>
          </a:prstGeom>
          <a:noFill/>
          <a:ln w="63500"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21 Conector recto"/>
          <p:cNvCxnSpPr/>
          <p:nvPr/>
        </p:nvCxnSpPr>
        <p:spPr>
          <a:xfrm>
            <a:off x="6612784" y="3015855"/>
            <a:ext cx="609523" cy="413127"/>
          </a:xfrm>
          <a:prstGeom prst="line">
            <a:avLst/>
          </a:prstGeom>
          <a:noFill/>
          <a:ln w="63500"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22 Conector recto"/>
          <p:cNvCxnSpPr/>
          <p:nvPr/>
        </p:nvCxnSpPr>
        <p:spPr>
          <a:xfrm flipV="1">
            <a:off x="6501887" y="1297162"/>
            <a:ext cx="334848" cy="364229"/>
          </a:xfrm>
          <a:prstGeom prst="line">
            <a:avLst/>
          </a:prstGeom>
          <a:noFill/>
          <a:ln w="63500"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23 Conector recto"/>
          <p:cNvCxnSpPr/>
          <p:nvPr/>
        </p:nvCxnSpPr>
        <p:spPr>
          <a:xfrm flipH="1">
            <a:off x="3660821" y="2435114"/>
            <a:ext cx="570563" cy="0"/>
          </a:xfrm>
          <a:prstGeom prst="line">
            <a:avLst/>
          </a:prstGeom>
          <a:noFill/>
          <a:ln w="63500"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6448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0" y="0"/>
            <a:ext cx="9144000" cy="5143498"/>
          </a:xfrm>
          <a:prstGeom prst="rect">
            <a:avLst/>
          </a:prstGeom>
          <a:gradFill>
            <a:gsLst>
              <a:gs pos="0">
                <a:srgbClr val="246C64">
                  <a:lumMod val="0"/>
                  <a:lumOff val="100000"/>
                  <a:alpha val="25000"/>
                </a:srgbClr>
              </a:gs>
              <a:gs pos="100000">
                <a:srgbClr val="246C64">
                  <a:lumMod val="95000"/>
                  <a:lumOff val="5000"/>
                  <a:alpha val="97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206535" y="1977662"/>
            <a:ext cx="7886700" cy="3133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dirty="0" smtClean="0">
              <a:latin typeface="Interstate Cond Mono" pitchFamily="2" charset="0"/>
              <a:cs typeface="Copyright (C) H&amp;FJ | typography" pitchFamily="2" charset="0"/>
            </a:endParaRPr>
          </a:p>
          <a:p>
            <a:pPr algn="r"/>
            <a:r>
              <a:rPr lang="en-US" dirty="0" smtClean="0">
                <a:latin typeface="Interstate Cond Mono" pitchFamily="2" charset="0"/>
                <a:cs typeface="Copyright (C) H&amp;FJ | typography" pitchFamily="2" charset="0"/>
              </a:rPr>
              <a:t>Expensive</a:t>
            </a:r>
            <a:endParaRPr lang="en-US" dirty="0">
              <a:latin typeface="Interstate Cond Mono" pitchFamily="2" charset="0"/>
              <a:cs typeface="Copyright (C) H&amp;FJ | typography" pitchFamily="2" charset="0"/>
            </a:endParaRPr>
          </a:p>
          <a:p>
            <a:pPr algn="r"/>
            <a:r>
              <a:rPr lang="en-US" dirty="0">
                <a:latin typeface="Interstate Cond Mono" pitchFamily="2" charset="0"/>
                <a:cs typeface="Copyright (C) H&amp;FJ | typography" pitchFamily="2" charset="0"/>
              </a:rPr>
              <a:t>Time Consuming</a:t>
            </a:r>
          </a:p>
          <a:p>
            <a:pPr algn="r"/>
            <a:r>
              <a:rPr lang="en-US" dirty="0" smtClean="0">
                <a:latin typeface="Interstate Cond Mono" pitchFamily="2" charset="0"/>
                <a:cs typeface="Copyright (C) H&amp;FJ | typography" pitchFamily="2" charset="0"/>
              </a:rPr>
              <a:t>Indoor Setting</a:t>
            </a:r>
            <a:endParaRPr lang="en-US" dirty="0">
              <a:latin typeface="Interstate Cond Mono" pitchFamily="2" charset="0"/>
              <a:cs typeface="Copyright (C) H&amp;FJ | typography" pitchFamily="2" charset="0"/>
            </a:endParaRPr>
          </a:p>
          <a:p>
            <a:pPr algn="r"/>
            <a:r>
              <a:rPr lang="en-US" dirty="0">
                <a:latin typeface="Interstate Cond Mono" pitchFamily="2" charset="0"/>
                <a:cs typeface="Copyright (C) H&amp;FJ | typography" pitchFamily="2" charset="0"/>
              </a:rPr>
              <a:t>One-time measurement</a:t>
            </a:r>
          </a:p>
          <a:p>
            <a:pPr algn="r"/>
            <a:endParaRPr lang="en-US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31898"/>
            <a:ext cx="4423144" cy="131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How Pros do it?</a:t>
            </a:r>
            <a:r>
              <a:rPr lang="en-US" sz="4800" dirty="0" smtClean="0">
                <a:latin typeface="Interstate Cond Mono" pitchFamily="2" charset="0"/>
                <a:cs typeface="Copyright (C) H&amp;FJ | typography" pitchFamily="2" charset="0"/>
              </a:rPr>
              <a:t/>
            </a:r>
            <a:br>
              <a:rPr lang="en-US" sz="4800" dirty="0" smtClean="0">
                <a:latin typeface="Interstate Cond Mono" pitchFamily="2" charset="0"/>
                <a:cs typeface="Copyright (C) H&amp;FJ | typography" pitchFamily="2" charset="0"/>
              </a:rPr>
            </a:br>
            <a:r>
              <a:rPr lang="en-US" sz="2800" dirty="0" smtClean="0">
                <a:latin typeface="Interstate Cond Mono" pitchFamily="2" charset="0"/>
                <a:cs typeface="Copyright (C) H&amp;FJ | typography" pitchFamily="2" charset="0"/>
              </a:rPr>
              <a:t>Cardio-Respiratory Lab Tests </a:t>
            </a:r>
            <a:endParaRPr lang="en-US" sz="4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5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6 Rectángulo"/>
          <p:cNvSpPr/>
          <p:nvPr/>
        </p:nvSpPr>
        <p:spPr>
          <a:xfrm>
            <a:off x="0" y="1"/>
            <a:ext cx="9144000" cy="5143498"/>
          </a:xfrm>
          <a:prstGeom prst="rect">
            <a:avLst/>
          </a:prstGeom>
          <a:gradFill>
            <a:gsLst>
              <a:gs pos="0">
                <a:srgbClr val="246C64">
                  <a:lumMod val="0"/>
                  <a:lumOff val="100000"/>
                  <a:alpha val="26000"/>
                </a:srgbClr>
              </a:gs>
              <a:gs pos="100000">
                <a:srgbClr val="246C64">
                  <a:lumMod val="95000"/>
                  <a:lumOff val="5000"/>
                  <a:alpha val="97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0" y="1151753"/>
            <a:ext cx="7492624" cy="1579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latin typeface="Interstate Cond Mono" pitchFamily="2" charset="0"/>
                <a:cs typeface="Copyright (C) H&amp;FJ | typography" pitchFamily="2" charset="0"/>
              </a:rPr>
              <a:t>USA: </a:t>
            </a: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30,000</a:t>
            </a:r>
            <a:r>
              <a:rPr lang="en-US" sz="3600" dirty="0">
                <a:latin typeface="Interstate Cond Mono" pitchFamily="2" charset="0"/>
                <a:cs typeface="Copyright (C) H&amp;FJ | typography" pitchFamily="2" charset="0"/>
              </a:rPr>
              <a:t> Running </a:t>
            </a:r>
            <a:r>
              <a:rPr lang="en-US" sz="3600" dirty="0" smtClean="0">
                <a:latin typeface="Interstate Cond Mono" pitchFamily="2" charset="0"/>
                <a:cs typeface="Copyright (C) H&amp;FJ | typography" pitchFamily="2" charset="0"/>
              </a:rPr>
              <a:t>Events</a:t>
            </a:r>
            <a:r>
              <a:rPr lang="en-US" sz="1800" dirty="0" smtClean="0">
                <a:latin typeface="Interstate Cond Mono" pitchFamily="2" charset="0"/>
                <a:cs typeface="Copyright (C) H&amp;FJ | typography" pitchFamily="2" charset="0"/>
              </a:rPr>
              <a:t>(2017</a:t>
            </a:r>
            <a:r>
              <a:rPr lang="en-US" sz="2000" dirty="0" smtClean="0">
                <a:latin typeface="Interstate Cond Mono" pitchFamily="2" charset="0"/>
                <a:cs typeface="Copyright (C) H&amp;FJ | typography" pitchFamily="2" charset="0"/>
              </a:rPr>
              <a:t>)*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Interstate Cond Mono" pitchFamily="2" charset="0"/>
                <a:cs typeface="Copyright (C) H&amp;FJ | typography" pitchFamily="2" charset="0"/>
              </a:rPr>
              <a:t>World: Event Participation Growth 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latin typeface="Interstate Cond Mono" pitchFamily="2" charset="0"/>
                <a:cs typeface="Copyright (C) H&amp;FJ | typography" pitchFamily="2" charset="0"/>
              </a:rPr>
              <a:t>	</a:t>
            </a:r>
            <a:r>
              <a:rPr lang="en-US" sz="3600" dirty="0" smtClean="0">
                <a:latin typeface="Interstate Cond Mono" pitchFamily="2" charset="0"/>
                <a:cs typeface="Copyright (C) H&amp;FJ | typography" pitchFamily="2" charset="0"/>
              </a:rPr>
              <a:t>			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+49,4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dobe Fangsong Std R" pitchFamily="18" charset="-128"/>
                <a:ea typeface="Adobe Fangsong Std R" pitchFamily="18" charset="-128"/>
                <a:cs typeface="Copyright (C) H&amp;FJ | typography" pitchFamily="2" charset="0"/>
              </a:rPr>
              <a:t>%</a:t>
            </a:r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ea typeface="+mn-ea"/>
                <a:cs typeface="Copyright (C) H&amp;FJ | typography" pitchFamily="2" charset="0"/>
              </a:rPr>
              <a:t>(</a:t>
            </a:r>
            <a:r>
              <a:rPr lang="en-US" sz="1800" dirty="0" smtClean="0">
                <a:latin typeface="Interstate Cond Mono" pitchFamily="2" charset="0"/>
                <a:ea typeface="+mn-ea"/>
                <a:cs typeface="Copyright (C) H&amp;FJ | typography" pitchFamily="2" charset="0"/>
              </a:rPr>
              <a:t>2008-2018</a:t>
            </a:r>
            <a:r>
              <a:rPr lang="en-US" sz="2000" dirty="0" smtClean="0">
                <a:latin typeface="Interstate Cond Mono" pitchFamily="2" charset="0"/>
                <a:ea typeface="+mn-ea"/>
                <a:cs typeface="Copyright (C) H&amp;FJ | typography" pitchFamily="2" charset="0"/>
              </a:rPr>
              <a:t>)**</a:t>
            </a:r>
            <a:endParaRPr lang="en-US" sz="72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1257300" y="998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6000" dirty="0">
                <a:latin typeface="Interstate Cond Mono" pitchFamily="2" charset="0"/>
                <a:cs typeface="Copyright (C) H&amp;FJ | typography" pitchFamily="2" charset="0"/>
              </a:rPr>
              <a:t>Running</a:t>
            </a: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6754217" y="1201002"/>
            <a:ext cx="2524836" cy="2825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 Cond Mono" pitchFamily="2" charset="0"/>
                <a:cs typeface="Copyright (C) H&amp;FJ | typography" pitchFamily="2" charset="0"/>
              </a:rPr>
              <a:t>90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gsong Std R" pitchFamily="18" charset="-128"/>
                <a:ea typeface="Adobe Fangsong Std R" pitchFamily="18" charset="-128"/>
                <a:cs typeface="Copyright (C) H&amp;FJ | typography" pitchFamily="2" charset="0"/>
              </a:rPr>
              <a:t>%</a:t>
            </a:r>
            <a:r>
              <a:rPr lang="en-US" sz="3200" dirty="0" smtClean="0">
                <a:latin typeface="Adobe Fangsong Std R" pitchFamily="18" charset="-128"/>
                <a:ea typeface="Adobe Fangsong Std R" pitchFamily="18" charset="-128"/>
                <a:cs typeface="Copyright (C) H&amp;FJ | typography" pitchFamily="2" charset="0"/>
              </a:rPr>
              <a:t/>
            </a:r>
            <a:br>
              <a:rPr lang="en-US" sz="3200" dirty="0" smtClean="0">
                <a:latin typeface="Adobe Fangsong Std R" pitchFamily="18" charset="-128"/>
                <a:ea typeface="Adobe Fangsong Std R" pitchFamily="18" charset="-128"/>
                <a:cs typeface="Copyright (C) H&amp;FJ | typography" pitchFamily="2" charset="0"/>
              </a:rPr>
            </a:br>
            <a:r>
              <a:rPr lang="en-US" sz="3600" dirty="0" smtClean="0">
                <a:latin typeface="Interstate Cond Mono" pitchFamily="2" charset="0"/>
                <a:cs typeface="Copyright (C) H&amp;FJ | typography" pitchFamily="2" charset="0"/>
              </a:rPr>
              <a:t> </a:t>
            </a:r>
            <a:r>
              <a:rPr lang="en-US" sz="2000" dirty="0">
                <a:latin typeface="Interstate Cond Mono" pitchFamily="2" charset="0"/>
                <a:cs typeface="Copyright (C) H&amp;FJ | typography" pitchFamily="2" charset="0"/>
              </a:rPr>
              <a:t>wear tracking </a:t>
            </a:r>
            <a:r>
              <a:rPr lang="en-US" sz="2000" dirty="0" smtClean="0">
                <a:latin typeface="Interstate Cond Mono" pitchFamily="2" charset="0"/>
                <a:cs typeface="Copyright (C) H&amp;FJ | typography" pitchFamily="2" charset="0"/>
              </a:rPr>
              <a:t>devices</a:t>
            </a:r>
            <a:br>
              <a:rPr lang="en-US" sz="2000" dirty="0" smtClean="0">
                <a:latin typeface="Interstate Cond Mono" pitchFamily="2" charset="0"/>
                <a:cs typeface="Copyright (C) H&amp;FJ | typography" pitchFamily="2" charset="0"/>
              </a:rPr>
            </a:br>
            <a:endParaRPr lang="en-US" sz="2000" dirty="0">
              <a:latin typeface="Interstate Cond Mono" pitchFamily="2" charset="0"/>
              <a:cs typeface="Copyright (C) H&amp;FJ | typography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 Cond Mono" pitchFamily="2" charset="0"/>
                <a:cs typeface="Copyright (C) H&amp;FJ | typography" pitchFamily="2" charset="0"/>
              </a:rPr>
              <a:t>50</a:t>
            </a:r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gsong Std R" pitchFamily="18" charset="-128"/>
                <a:ea typeface="Adobe Fangsong Std R" pitchFamily="18" charset="-128"/>
                <a:cs typeface="Copyright (C) H&amp;FJ | typography" pitchFamily="2" charset="0"/>
              </a:rPr>
              <a:t>% </a:t>
            </a:r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 Cond Mono" pitchFamily="2" charset="0"/>
                <a:cs typeface="Copyright (C) H&amp;FJ | typography" pitchFamily="2" charset="0"/>
              </a:rPr>
              <a:t> 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 Cond Mono" pitchFamily="2" charset="0"/>
                <a:cs typeface="Copyright (C) H&amp;FJ | typography" pitchFamily="2" charset="0"/>
              </a:rPr>
              <a:t/>
            </a:r>
            <a:b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 Cond Mono" pitchFamily="2" charset="0"/>
                <a:cs typeface="Copyright (C) H&amp;FJ | typography" pitchFamily="2" charset="0"/>
              </a:rPr>
            </a:b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 Cond Mono" pitchFamily="2" charset="0"/>
                <a:cs typeface="Copyright (C) H&amp;FJ | typography" pitchFamily="2" charset="0"/>
              </a:rPr>
              <a:t>focused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 Cond Mono" pitchFamily="2" charset="0"/>
                <a:cs typeface="Copyright (C) H&amp;FJ | typography" pitchFamily="2" charset="0"/>
              </a:rPr>
              <a:t>on improving</a:t>
            </a: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1678676" y="4653894"/>
            <a:ext cx="7465324" cy="48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1400" dirty="0">
                <a:latin typeface="Interstate Cond Mono" pitchFamily="2" charset="0"/>
                <a:cs typeface="Copyright (C) H&amp;FJ | typography" pitchFamily="2" charset="0"/>
              </a:rPr>
              <a:t>*Running USA 2017 National Runner </a:t>
            </a:r>
            <a:r>
              <a:rPr lang="en-US" sz="1400" dirty="0" smtClean="0">
                <a:latin typeface="Interstate Cond Mono" pitchFamily="2" charset="0"/>
                <a:cs typeface="Copyright (C) H&amp;FJ | typography" pitchFamily="2" charset="0"/>
              </a:rPr>
              <a:t>Survey</a:t>
            </a:r>
          </a:p>
          <a:p>
            <a:pPr algn="r">
              <a:spcAft>
                <a:spcPts val="600"/>
              </a:spcAft>
            </a:pPr>
            <a:r>
              <a:rPr lang="en-US" sz="1400" dirty="0" smtClean="0">
                <a:latin typeface="Interstate Cond Mono" pitchFamily="2" charset="0"/>
                <a:cs typeface="Copyright (C) H&amp;FJ | typography" pitchFamily="2" charset="0"/>
              </a:rPr>
              <a:t>**Run Repeat Marathon Statistics </a:t>
            </a:r>
            <a:r>
              <a:rPr lang="en-US" sz="1400" dirty="0">
                <a:latin typeface="Interstate Cond Mono" pitchFamily="2" charset="0"/>
                <a:cs typeface="Copyright (C) H&amp;FJ | typography" pitchFamily="2" charset="0"/>
              </a:rPr>
              <a:t>2019 Worldwide  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0" y="2994451"/>
            <a:ext cx="6044641" cy="1374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 smtClean="0">
                <a:latin typeface="Interstate Cond Mono" pitchFamily="2" charset="0"/>
                <a:cs typeface="Copyright (C) H&amp;FJ | typography" pitchFamily="2" charset="0"/>
              </a:rPr>
              <a:t>USA</a:t>
            </a:r>
            <a:r>
              <a:rPr lang="en-US" sz="3600" dirty="0">
                <a:latin typeface="Interstate Cond Mono" pitchFamily="2" charset="0"/>
                <a:cs typeface="Copyright (C) H&amp;FJ | typography" pitchFamily="2" charset="0"/>
              </a:rPr>
              <a:t>: </a:t>
            </a: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56 Million </a:t>
            </a:r>
            <a:r>
              <a:rPr lang="en-US" sz="3600" dirty="0" err="1" smtClean="0">
                <a:latin typeface="Interstate Cond Mono" pitchFamily="2" charset="0"/>
                <a:cs typeface="Copyright (C) H&amp;FJ | typography" pitchFamily="2" charset="0"/>
              </a:rPr>
              <a:t>ppl</a:t>
            </a:r>
            <a:r>
              <a:rPr lang="en-US" sz="1600" dirty="0" smtClean="0">
                <a:latin typeface="Interstate Cond Mono" pitchFamily="2" charset="0"/>
                <a:cs typeface="Copyright (C) H&amp;FJ | typography" pitchFamily="2" charset="0"/>
              </a:rPr>
              <a:t>(2017)*</a:t>
            </a:r>
            <a:endParaRPr lang="en-US" sz="1600" dirty="0">
              <a:latin typeface="Interstate Cond Mono" pitchFamily="2" charset="0"/>
              <a:cs typeface="Copyright (C) H&amp;FJ | typography" pitchFamily="2" charset="0"/>
            </a:endParaRPr>
          </a:p>
          <a:p>
            <a:pPr>
              <a:spcAft>
                <a:spcPts val="600"/>
              </a:spcAft>
            </a:pPr>
            <a:r>
              <a:rPr lang="en-US" sz="3600" dirty="0">
                <a:latin typeface="Interstate Cond Mono" pitchFamily="2" charset="0"/>
                <a:cs typeface="Copyright (C) H&amp;FJ | typography" pitchFamily="2" charset="0"/>
              </a:rPr>
              <a:t>EU: </a:t>
            </a: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50 Million </a:t>
            </a:r>
            <a:r>
              <a:rPr lang="en-US" sz="3600" dirty="0" err="1" smtClean="0">
                <a:latin typeface="Interstate Cond Mono" pitchFamily="2" charset="0"/>
                <a:cs typeface="Copyright (C) H&amp;FJ | typography" pitchFamily="2" charset="0"/>
              </a:rPr>
              <a:t>ppl</a:t>
            </a:r>
            <a:r>
              <a:rPr lang="en-US" sz="1600" dirty="0" smtClean="0">
                <a:latin typeface="Interstate Cond Mono" pitchFamily="2" charset="0"/>
                <a:cs typeface="Copyright (C) H&amp;FJ | typography" pitchFamily="2" charset="0"/>
              </a:rPr>
              <a:t>(2015)*</a:t>
            </a:r>
            <a:endParaRPr lang="en-US" sz="16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58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6 Rectángulo"/>
          <p:cNvSpPr/>
          <p:nvPr/>
        </p:nvSpPr>
        <p:spPr>
          <a:xfrm>
            <a:off x="0" y="1"/>
            <a:ext cx="9144000" cy="5143498"/>
          </a:xfrm>
          <a:prstGeom prst="rect">
            <a:avLst/>
          </a:prstGeom>
          <a:gradFill>
            <a:gsLst>
              <a:gs pos="0">
                <a:srgbClr val="246C64">
                  <a:lumMod val="0"/>
                  <a:lumOff val="100000"/>
                  <a:alpha val="26000"/>
                </a:srgbClr>
              </a:gs>
              <a:gs pos="100000">
                <a:srgbClr val="246C64">
                  <a:lumMod val="95000"/>
                  <a:lumOff val="5000"/>
                  <a:alpha val="97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0" y="9988"/>
            <a:ext cx="9144000" cy="754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terstate Cond Mono" pitchFamily="2" charset="0"/>
                <a:cs typeface="Copyright (C) H&amp;FJ | typography" pitchFamily="2" charset="0"/>
              </a:rPr>
              <a:t>Outside the lab</a:t>
            </a:r>
            <a:endParaRPr 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Interstate Cond Mono" pitchFamily="2" charset="0"/>
              <a:cs typeface="Copyright (C) H&amp;FJ | typography" pitchFamily="2" charset="0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3" y="2440127"/>
            <a:ext cx="1257300" cy="125730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3" y="595667"/>
            <a:ext cx="1219047" cy="1219047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01" y="2815957"/>
            <a:ext cx="1938300" cy="19383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6" y="1126271"/>
            <a:ext cx="1162201" cy="1162201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62" y="919905"/>
            <a:ext cx="697963" cy="697963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44" y="3851131"/>
            <a:ext cx="1082005" cy="1082005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1" y="2064359"/>
            <a:ext cx="697963" cy="697963"/>
          </a:xfrm>
          <a:prstGeom prst="rect">
            <a:avLst/>
          </a:prstGeom>
        </p:spPr>
      </p:pic>
      <p:sp>
        <p:nvSpPr>
          <p:cNvPr id="21" name="20 Elipse"/>
          <p:cNvSpPr/>
          <p:nvPr/>
        </p:nvSpPr>
        <p:spPr>
          <a:xfrm>
            <a:off x="2104873" y="1028472"/>
            <a:ext cx="2520000" cy="2520000"/>
          </a:xfrm>
          <a:prstGeom prst="ellipse">
            <a:avLst/>
          </a:prstGeom>
          <a:noFill/>
          <a:ln w="63500"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22 Conector recto"/>
          <p:cNvCxnSpPr>
            <a:endCxn id="15" idx="1"/>
          </p:cNvCxnSpPr>
          <p:nvPr/>
        </p:nvCxnSpPr>
        <p:spPr>
          <a:xfrm>
            <a:off x="4486273" y="2958853"/>
            <a:ext cx="1308528" cy="826254"/>
          </a:xfrm>
          <a:prstGeom prst="line">
            <a:avLst/>
          </a:prstGeom>
          <a:noFill/>
          <a:ln w="63500"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26 Conector recto"/>
          <p:cNvCxnSpPr/>
          <p:nvPr/>
        </p:nvCxnSpPr>
        <p:spPr>
          <a:xfrm flipV="1">
            <a:off x="4255828" y="1159429"/>
            <a:ext cx="249497" cy="238088"/>
          </a:xfrm>
          <a:prstGeom prst="line">
            <a:avLst/>
          </a:prstGeom>
          <a:noFill/>
          <a:ln w="63500"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28 Conector recto"/>
          <p:cNvCxnSpPr/>
          <p:nvPr/>
        </p:nvCxnSpPr>
        <p:spPr>
          <a:xfrm flipH="1">
            <a:off x="1655052" y="1782688"/>
            <a:ext cx="570563" cy="0"/>
          </a:xfrm>
          <a:prstGeom prst="line">
            <a:avLst/>
          </a:prstGeom>
          <a:noFill/>
          <a:ln w="63500"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" name="1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5" y="3809637"/>
            <a:ext cx="2110237" cy="1188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94" y="579707"/>
            <a:ext cx="2169013" cy="1038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25" y="1438627"/>
            <a:ext cx="1780001" cy="100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1 Título"/>
          <p:cNvSpPr txBox="1">
            <a:spLocks/>
          </p:cNvSpPr>
          <p:nvPr/>
        </p:nvSpPr>
        <p:spPr>
          <a:xfrm>
            <a:off x="0" y="471353"/>
            <a:ext cx="4003498" cy="679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 smtClean="0">
                <a:latin typeface="Interstate Cond Mono" pitchFamily="2" charset="0"/>
                <a:cs typeface="Copyright (C) H&amp;FJ | typography" pitchFamily="2" charset="0"/>
              </a:rPr>
              <a:t>Wearable Devices</a:t>
            </a:r>
            <a:endParaRPr lang="en-US" sz="2800" dirty="0">
              <a:latin typeface="Interstate Cond Mono" pitchFamily="2" charset="0"/>
              <a:cs typeface="Copyright (C) H&amp;FJ | typograph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92" y="-1"/>
            <a:ext cx="4751589" cy="267276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769"/>
            <a:ext cx="4394579" cy="2470730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257300" y="9988"/>
            <a:ext cx="7886700" cy="861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4800" dirty="0" smtClean="0">
                <a:solidFill>
                  <a:schemeClr val="tx1"/>
                </a:solidFill>
                <a:latin typeface="Interstate Cond Mono" pitchFamily="2" charset="0"/>
                <a:cs typeface="Copyright (C) H&amp;FJ | typography" pitchFamily="2" charset="0"/>
              </a:rPr>
              <a:t>Best Alternative?</a:t>
            </a:r>
            <a:endParaRPr lang="en-US" sz="4800" dirty="0">
              <a:solidFill>
                <a:schemeClr val="tx1"/>
              </a:solidFill>
              <a:latin typeface="Interstate Cond Mono" pitchFamily="2" charset="0"/>
              <a:cs typeface="Copyright (C) H&amp;FJ | typography" pitchFamily="2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8"/>
          <a:stretch/>
        </p:blipFill>
        <p:spPr>
          <a:xfrm>
            <a:off x="4394579" y="2672769"/>
            <a:ext cx="4749420" cy="2492069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-369" r="12132" b="79"/>
          <a:stretch/>
        </p:blipFill>
        <p:spPr>
          <a:xfrm>
            <a:off x="0" y="-38101"/>
            <a:ext cx="2047163" cy="271087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25" t="-168" r="36445" b="54706"/>
          <a:stretch/>
        </p:blipFill>
        <p:spPr>
          <a:xfrm>
            <a:off x="2047164" y="-38101"/>
            <a:ext cx="2334728" cy="271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46" y="0"/>
            <a:ext cx="9151146" cy="5143498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-7146" y="3275464"/>
            <a:ext cx="9144000" cy="1882322"/>
          </a:xfrm>
          <a:prstGeom prst="rect">
            <a:avLst/>
          </a:prstGeom>
          <a:gradFill>
            <a:gsLst>
              <a:gs pos="0">
                <a:srgbClr val="246C64">
                  <a:lumMod val="0"/>
                  <a:lumOff val="100000"/>
                  <a:alpha val="0"/>
                </a:srgbClr>
              </a:gs>
              <a:gs pos="100000">
                <a:srgbClr val="246C64">
                  <a:lumMod val="95000"/>
                  <a:lumOff val="5000"/>
                  <a:alpha val="61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943225"/>
            <a:ext cx="9144000" cy="2200274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Interstate Cond Mono" pitchFamily="2" charset="0"/>
              </a:rPr>
              <a:t>Our Solution:</a:t>
            </a:r>
            <a:r>
              <a:rPr lang="en-US" sz="4800" b="1" dirty="0">
                <a:latin typeface="Interstate Cond Mono" pitchFamily="2" charset="0"/>
              </a:rPr>
              <a:t/>
            </a:r>
            <a:br>
              <a:rPr lang="en-US" sz="4800" b="1" dirty="0">
                <a:latin typeface="Interstate Cond Mono" pitchFamily="2" charset="0"/>
              </a:rPr>
            </a:br>
            <a:r>
              <a:rPr lang="en-US" sz="5400" dirty="0" smtClean="0">
                <a:solidFill>
                  <a:schemeClr val="accent4"/>
                </a:solidFill>
                <a:latin typeface="Interstate Cond Mono" pitchFamily="2" charset="0"/>
              </a:rPr>
              <a:t>Optimize </a:t>
            </a:r>
            <a:r>
              <a:rPr lang="en-US" sz="5400" dirty="0">
                <a:solidFill>
                  <a:schemeClr val="accent4"/>
                </a:solidFill>
                <a:latin typeface="Interstate Cond Mono" pitchFamily="2" charset="0"/>
              </a:rPr>
              <a:t>endurance on the run</a:t>
            </a:r>
          </a:p>
        </p:txBody>
      </p:sp>
    </p:spTree>
    <p:extLst>
      <p:ext uri="{BB962C8B-B14F-4D97-AF65-F5344CB8AC3E}">
        <p14:creationId xmlns:p14="http://schemas.microsoft.com/office/powerpoint/2010/main" val="40129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2"/>
</p:tagLst>
</file>

<file path=ppt/theme/theme1.xml><?xml version="1.0" encoding="utf-8"?>
<a:theme xmlns:a="http://schemas.openxmlformats.org/drawingml/2006/main" name="Tema1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VAG Rounded Std Light"/>
        <a:ea typeface=""/>
        <a:cs typeface=""/>
      </a:majorFont>
      <a:minorFont>
        <a:latin typeface="VAG Rounded Std Light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a1" id="{836398F4-1E08-41ED-8A71-0954A1B6549E}" vid="{F66E511A-FE6B-4996-A46A-321E3C68603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36966</TotalTime>
  <Words>1197</Words>
  <Application>Microsoft Office PowerPoint</Application>
  <PresentationFormat>Presentación en pantalla (16:9)</PresentationFormat>
  <Paragraphs>232</Paragraphs>
  <Slides>18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Tema1</vt:lpstr>
      <vt:lpstr>CHASKI™ wearable respiratory analysis for athletes</vt:lpstr>
      <vt:lpstr>When competing, every second counts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Our Solution: Optimize endurance on the run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CHASKI™ wearable respiratory analysis for athletes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</dc:creator>
  <cp:lastModifiedBy>Vader</cp:lastModifiedBy>
  <cp:revision>822</cp:revision>
  <dcterms:created xsi:type="dcterms:W3CDTF">2018-09-10T11:30:53Z</dcterms:created>
  <dcterms:modified xsi:type="dcterms:W3CDTF">2019-12-04T01:30:47Z</dcterms:modified>
</cp:coreProperties>
</file>