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74" r:id="rId3"/>
  </p:sldMasterIdLst>
  <p:notesMasterIdLst>
    <p:notesMasterId r:id="rId22"/>
  </p:notesMasterIdLst>
  <p:sldIdLst>
    <p:sldId id="257" r:id="rId4"/>
    <p:sldId id="799" r:id="rId5"/>
    <p:sldId id="268" r:id="rId6"/>
    <p:sldId id="807" r:id="rId7"/>
    <p:sldId id="812" r:id="rId8"/>
    <p:sldId id="805" r:id="rId9"/>
    <p:sldId id="811" r:id="rId10"/>
    <p:sldId id="814" r:id="rId11"/>
    <p:sldId id="273" r:id="rId12"/>
    <p:sldId id="810" r:id="rId13"/>
    <p:sldId id="269" r:id="rId14"/>
    <p:sldId id="263" r:id="rId15"/>
    <p:sldId id="813" r:id="rId16"/>
    <p:sldId id="816" r:id="rId17"/>
    <p:sldId id="802" r:id="rId18"/>
    <p:sldId id="817" r:id="rId19"/>
    <p:sldId id="818" r:id="rId20"/>
    <p:sldId id="809" r:id="rId21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3" userDrawn="1">
          <p15:clr>
            <a:srgbClr val="A4A3A4"/>
          </p15:clr>
        </p15:guide>
        <p15:guide id="2" pos="30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164"/>
    <a:srgbClr val="DCEFFA"/>
    <a:srgbClr val="8D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76"/>
    <p:restoredTop sz="86425"/>
  </p:normalViewPr>
  <p:slideViewPr>
    <p:cSldViewPr snapToGrid="0" snapToObjects="1" showGuides="1">
      <p:cViewPr varScale="1">
        <p:scale>
          <a:sx n="128" d="100"/>
          <a:sy n="128" d="100"/>
        </p:scale>
        <p:origin x="592" y="176"/>
      </p:cViewPr>
      <p:guideLst>
        <p:guide orient="horz" pos="3203"/>
        <p:guide pos="30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8CE2C-565C-FE47-ADCB-D5CB96B01C14}" type="datetimeFigureOut">
              <a:rPr lang="es-ES" smtClean="0"/>
              <a:t>4/12/19</a:t>
            </a:fld>
            <a:endParaRPr lang="es-E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EE1F0-5C21-B941-A0BF-8802C68D439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7608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C929-FB2B-CC41-B96C-4097386A774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06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8975" y="738188"/>
            <a:ext cx="5340350" cy="36972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It</a:t>
            </a:r>
            <a:r>
              <a:rPr lang="es-ES" dirty="0"/>
              <a:t> has</a:t>
            </a:r>
            <a:r>
              <a:rPr lang="es-ES" baseline="0" dirty="0"/>
              <a:t> </a:t>
            </a:r>
            <a:r>
              <a:rPr lang="es-ES" baseline="0" dirty="0" err="1"/>
              <a:t>scalable</a:t>
            </a:r>
            <a:r>
              <a:rPr lang="es-ES" baseline="0" dirty="0"/>
              <a:t> </a:t>
            </a:r>
            <a:r>
              <a:rPr lang="es-ES" baseline="0" dirty="0" err="1"/>
              <a:t>smart</a:t>
            </a:r>
            <a:r>
              <a:rPr lang="es-ES" baseline="0" dirty="0"/>
              <a:t> </a:t>
            </a:r>
            <a:r>
              <a:rPr lang="es-ES" baseline="0" dirty="0" err="1"/>
              <a:t>health</a:t>
            </a:r>
            <a:r>
              <a:rPr lang="es-ES" baseline="0" dirty="0"/>
              <a:t> </a:t>
            </a:r>
            <a:r>
              <a:rPr lang="es-ES" baseline="0" dirty="0" err="1"/>
              <a:t>architecture</a:t>
            </a:r>
            <a:r>
              <a:rPr lang="es-ES" baseline="0" dirty="0"/>
              <a:t> </a:t>
            </a:r>
            <a:r>
              <a:rPr lang="es-ES" baseline="0" dirty="0" err="1"/>
              <a:t>focusing</a:t>
            </a:r>
            <a:r>
              <a:rPr lang="es-ES" baseline="0" dirty="0"/>
              <a:t> </a:t>
            </a:r>
            <a:r>
              <a:rPr lang="es-ES" baseline="0" dirty="0" err="1"/>
              <a:t>on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origin</a:t>
            </a:r>
            <a:r>
              <a:rPr lang="es-ES" baseline="0" dirty="0"/>
              <a:t> of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diseases</a:t>
            </a:r>
            <a:r>
              <a:rPr lang="es-ES" baseline="0" dirty="0"/>
              <a:t>,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tracking </a:t>
            </a:r>
            <a:r>
              <a:rPr lang="es-ES" baseline="0" dirty="0" err="1"/>
              <a:t>the</a:t>
            </a:r>
            <a:r>
              <a:rPr lang="es-ES" baseline="0" dirty="0"/>
              <a:t> fluid </a:t>
            </a:r>
            <a:r>
              <a:rPr lang="es-ES" baseline="0" dirty="0" err="1"/>
              <a:t>motion</a:t>
            </a:r>
            <a:r>
              <a:rPr lang="es-ES" baseline="0" dirty="0"/>
              <a:t>,</a:t>
            </a:r>
          </a:p>
          <a:p>
            <a:endParaRPr lang="es-ES" baseline="0" dirty="0"/>
          </a:p>
          <a:p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brain</a:t>
            </a:r>
            <a:r>
              <a:rPr lang="es-ES" baseline="0" dirty="0"/>
              <a:t> </a:t>
            </a:r>
            <a:r>
              <a:rPr lang="es-ES" baseline="0" dirty="0" err="1"/>
              <a:t>behind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idea </a:t>
            </a:r>
            <a:r>
              <a:rPr lang="es-ES" baseline="0" dirty="0" err="1"/>
              <a:t>is</a:t>
            </a:r>
            <a:r>
              <a:rPr lang="es-ES" baseline="0" dirty="0"/>
              <a:t> a multidisciplinar </a:t>
            </a:r>
            <a:r>
              <a:rPr lang="es-ES" baseline="0" dirty="0" err="1"/>
              <a:t>team</a:t>
            </a:r>
            <a:r>
              <a:rPr lang="es-ES" baseline="0" dirty="0"/>
              <a:t> of </a:t>
            </a:r>
            <a:r>
              <a:rPr lang="es-ES" baseline="0" dirty="0" err="1"/>
              <a:t>engineers</a:t>
            </a:r>
            <a:r>
              <a:rPr lang="es-ES" baseline="0" dirty="0"/>
              <a:t> and medical </a:t>
            </a:r>
            <a:r>
              <a:rPr lang="es-ES" baseline="0" dirty="0" err="1"/>
              <a:t>doctors</a:t>
            </a:r>
            <a:r>
              <a:rPr lang="es-ES" baseline="0" dirty="0"/>
              <a:t>, </a:t>
            </a:r>
          </a:p>
          <a:p>
            <a:endParaRPr lang="es-ES" baseline="0" dirty="0"/>
          </a:p>
          <a:p>
            <a:r>
              <a:rPr lang="es-ES" baseline="0" dirty="0"/>
              <a:t>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project</a:t>
            </a:r>
            <a:r>
              <a:rPr lang="es-ES" baseline="0" dirty="0"/>
              <a:t> has </a:t>
            </a:r>
            <a:r>
              <a:rPr lang="es-ES" baseline="0" dirty="0" err="1"/>
              <a:t>application</a:t>
            </a:r>
            <a:r>
              <a:rPr lang="es-ES" baseline="0" dirty="0"/>
              <a:t> </a:t>
            </a:r>
            <a:r>
              <a:rPr lang="es-ES" baseline="0" dirty="0" err="1"/>
              <a:t>on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global </a:t>
            </a:r>
            <a:r>
              <a:rPr lang="es-ES" baseline="0" dirty="0" err="1"/>
              <a:t>market</a:t>
            </a:r>
            <a:r>
              <a:rPr lang="es-ES" baseline="0" dirty="0"/>
              <a:t>, </a:t>
            </a:r>
            <a:r>
              <a:rPr lang="es-ES" baseline="0" dirty="0" err="1"/>
              <a:t>with</a:t>
            </a:r>
            <a:r>
              <a:rPr lang="es-ES" baseline="0" dirty="0"/>
              <a:t> a </a:t>
            </a:r>
            <a:r>
              <a:rPr lang="es-ES" baseline="0" dirty="0" err="1"/>
              <a:t>commercialization</a:t>
            </a:r>
            <a:r>
              <a:rPr lang="es-ES" baseline="0" dirty="0"/>
              <a:t> </a:t>
            </a:r>
            <a:r>
              <a:rPr lang="es-ES" baseline="0" dirty="0" err="1"/>
              <a:t>strategy</a:t>
            </a:r>
            <a:r>
              <a:rPr lang="es-ES" baseline="0" dirty="0"/>
              <a:t> </a:t>
            </a:r>
            <a:r>
              <a:rPr lang="es-ES" baseline="0" dirty="0" err="1"/>
              <a:t>divided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system</a:t>
            </a:r>
            <a:r>
              <a:rPr lang="es-ES" baseline="0" dirty="0"/>
              <a:t> 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algorithms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applications</a:t>
            </a:r>
            <a:r>
              <a:rPr lang="es-ES" baseline="0" dirty="0"/>
              <a:t> and </a:t>
            </a:r>
            <a:r>
              <a:rPr lang="es-ES" baseline="0" dirty="0" err="1"/>
              <a:t>personalization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3C929-FB2B-CC41-B96C-4097386A774E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869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8975" y="738188"/>
            <a:ext cx="5340350" cy="3697287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It</a:t>
            </a:r>
            <a:r>
              <a:rPr lang="es-ES" dirty="0"/>
              <a:t> has</a:t>
            </a:r>
            <a:r>
              <a:rPr lang="es-ES" baseline="0" dirty="0"/>
              <a:t> </a:t>
            </a:r>
            <a:r>
              <a:rPr lang="es-ES" baseline="0" dirty="0" err="1"/>
              <a:t>scalable</a:t>
            </a:r>
            <a:r>
              <a:rPr lang="es-ES" baseline="0" dirty="0"/>
              <a:t> </a:t>
            </a:r>
            <a:r>
              <a:rPr lang="es-ES" baseline="0" dirty="0" err="1"/>
              <a:t>smart</a:t>
            </a:r>
            <a:r>
              <a:rPr lang="es-ES" baseline="0" dirty="0"/>
              <a:t> </a:t>
            </a:r>
            <a:r>
              <a:rPr lang="es-ES" baseline="0" dirty="0" err="1"/>
              <a:t>health</a:t>
            </a:r>
            <a:r>
              <a:rPr lang="es-ES" baseline="0" dirty="0"/>
              <a:t> </a:t>
            </a:r>
            <a:r>
              <a:rPr lang="es-ES" baseline="0" dirty="0" err="1"/>
              <a:t>architecture</a:t>
            </a:r>
            <a:r>
              <a:rPr lang="es-ES" baseline="0" dirty="0"/>
              <a:t> </a:t>
            </a:r>
            <a:r>
              <a:rPr lang="es-ES" baseline="0" dirty="0" err="1"/>
              <a:t>focusing</a:t>
            </a:r>
            <a:r>
              <a:rPr lang="es-ES" baseline="0" dirty="0"/>
              <a:t> </a:t>
            </a:r>
            <a:r>
              <a:rPr lang="es-ES" baseline="0" dirty="0" err="1"/>
              <a:t>on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origin</a:t>
            </a:r>
            <a:r>
              <a:rPr lang="es-ES" baseline="0" dirty="0"/>
              <a:t> of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diseases</a:t>
            </a:r>
            <a:r>
              <a:rPr lang="es-ES" baseline="0" dirty="0"/>
              <a:t>,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is</a:t>
            </a:r>
            <a:r>
              <a:rPr lang="es-ES" baseline="0" dirty="0"/>
              <a:t> tracking </a:t>
            </a:r>
            <a:r>
              <a:rPr lang="es-ES" baseline="0" dirty="0" err="1"/>
              <a:t>the</a:t>
            </a:r>
            <a:r>
              <a:rPr lang="es-ES" baseline="0" dirty="0"/>
              <a:t> fluid </a:t>
            </a:r>
            <a:r>
              <a:rPr lang="es-ES" baseline="0" dirty="0" err="1"/>
              <a:t>motion</a:t>
            </a:r>
            <a:r>
              <a:rPr lang="es-ES" baseline="0" dirty="0"/>
              <a:t>,</a:t>
            </a:r>
          </a:p>
          <a:p>
            <a:endParaRPr lang="es-ES" baseline="0" dirty="0"/>
          </a:p>
          <a:p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brain</a:t>
            </a:r>
            <a:r>
              <a:rPr lang="es-ES" baseline="0" dirty="0"/>
              <a:t> </a:t>
            </a:r>
            <a:r>
              <a:rPr lang="es-ES" baseline="0" dirty="0" err="1"/>
              <a:t>behind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idea </a:t>
            </a:r>
            <a:r>
              <a:rPr lang="es-ES" baseline="0" dirty="0" err="1"/>
              <a:t>is</a:t>
            </a:r>
            <a:r>
              <a:rPr lang="es-ES" baseline="0" dirty="0"/>
              <a:t> a multidisciplinar </a:t>
            </a:r>
            <a:r>
              <a:rPr lang="es-ES" baseline="0" dirty="0" err="1"/>
              <a:t>team</a:t>
            </a:r>
            <a:r>
              <a:rPr lang="es-ES" baseline="0" dirty="0"/>
              <a:t> of </a:t>
            </a:r>
            <a:r>
              <a:rPr lang="es-ES" baseline="0" dirty="0" err="1"/>
              <a:t>engineers</a:t>
            </a:r>
            <a:r>
              <a:rPr lang="es-ES" baseline="0" dirty="0"/>
              <a:t> and medical </a:t>
            </a:r>
            <a:r>
              <a:rPr lang="es-ES" baseline="0" dirty="0" err="1"/>
              <a:t>doctors</a:t>
            </a:r>
            <a:r>
              <a:rPr lang="es-ES" baseline="0" dirty="0"/>
              <a:t>, </a:t>
            </a:r>
          </a:p>
          <a:p>
            <a:endParaRPr lang="es-ES" baseline="0" dirty="0"/>
          </a:p>
          <a:p>
            <a:r>
              <a:rPr lang="es-ES" baseline="0" dirty="0"/>
              <a:t>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project</a:t>
            </a:r>
            <a:r>
              <a:rPr lang="es-ES" baseline="0" dirty="0"/>
              <a:t> has </a:t>
            </a:r>
            <a:r>
              <a:rPr lang="es-ES" baseline="0" dirty="0" err="1"/>
              <a:t>application</a:t>
            </a:r>
            <a:r>
              <a:rPr lang="es-ES" baseline="0" dirty="0"/>
              <a:t> </a:t>
            </a:r>
            <a:r>
              <a:rPr lang="es-ES" baseline="0" dirty="0" err="1"/>
              <a:t>on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global </a:t>
            </a:r>
            <a:r>
              <a:rPr lang="es-ES" baseline="0" dirty="0" err="1"/>
              <a:t>market</a:t>
            </a:r>
            <a:r>
              <a:rPr lang="es-ES" baseline="0" dirty="0"/>
              <a:t>, </a:t>
            </a:r>
            <a:r>
              <a:rPr lang="es-ES" baseline="0" dirty="0" err="1"/>
              <a:t>with</a:t>
            </a:r>
            <a:r>
              <a:rPr lang="es-ES" baseline="0" dirty="0"/>
              <a:t> a </a:t>
            </a:r>
            <a:r>
              <a:rPr lang="es-ES" baseline="0" dirty="0" err="1"/>
              <a:t>commercialization</a:t>
            </a:r>
            <a:r>
              <a:rPr lang="es-ES" baseline="0" dirty="0"/>
              <a:t> </a:t>
            </a:r>
            <a:r>
              <a:rPr lang="es-ES" baseline="0" dirty="0" err="1"/>
              <a:t>strategy</a:t>
            </a:r>
            <a:r>
              <a:rPr lang="es-ES" baseline="0" dirty="0"/>
              <a:t> </a:t>
            </a:r>
            <a:r>
              <a:rPr lang="es-ES" baseline="0" dirty="0" err="1"/>
              <a:t>divided</a:t>
            </a:r>
            <a:r>
              <a:rPr lang="es-ES" baseline="0" dirty="0"/>
              <a:t> in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system</a:t>
            </a:r>
            <a:r>
              <a:rPr lang="es-ES" baseline="0" dirty="0"/>
              <a:t> and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algorithms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applications</a:t>
            </a:r>
            <a:r>
              <a:rPr lang="es-ES" baseline="0" dirty="0"/>
              <a:t> and </a:t>
            </a:r>
            <a:r>
              <a:rPr lang="es-ES" baseline="0" dirty="0" err="1"/>
              <a:t>personalization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3C929-FB2B-CC41-B96C-4097386A774E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41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0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5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13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D21C765-87F1-40C0-B8BD-5F8C5B2E48E1}" type="datetime1">
              <a:rPr lang="es-ES" smtClean="0">
                <a:solidFill>
                  <a:prstClr val="black"/>
                </a:solidFill>
              </a:rPr>
              <a:pPr/>
              <a:t>4/12/19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3F98E97A-BF07-4485-80B2-DB83278FFF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44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ED21C765-87F1-40C0-B8BD-5F8C5B2E48E1}" type="datetime1">
              <a:rPr lang="es-ES" smtClean="0">
                <a:solidFill>
                  <a:prstClr val="black"/>
                </a:solidFill>
              </a:rPr>
              <a:pPr/>
              <a:t>4/12/19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/>
          <a:lstStyle/>
          <a:p>
            <a:fld id="{3F98E97A-BF07-4485-80B2-DB83278FFFA3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2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2927117"/>
            <a:ext cx="2933077" cy="5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79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 txBox="1">
            <a:spLocks/>
          </p:cNvSpPr>
          <p:nvPr userDrawn="1"/>
        </p:nvSpPr>
        <p:spPr>
          <a:xfrm>
            <a:off x="800450" y="5258120"/>
            <a:ext cx="2654767" cy="923315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defRPr lang="es-ES" sz="1200" b="0" i="0" kern="1200" dirty="0" smtClean="0">
                <a:solidFill>
                  <a:srgbClr val="272726"/>
                </a:solidFill>
                <a:latin typeface="Arial"/>
                <a:ea typeface="MS PGothic" charset="0"/>
                <a:cs typeface="Arial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2"/>
                </a:solidFill>
                <a:latin typeface="Iberia Text"/>
                <a:ea typeface="MS PGothic" panose="020B0600070205080204" pitchFamily="34" charset="-128"/>
                <a:cs typeface="Iberia Text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2"/>
                </a:solidFill>
                <a:latin typeface="Iberia Text"/>
                <a:ea typeface="MS PGothic" panose="020B0600070205080204" pitchFamily="34" charset="-128"/>
                <a:cs typeface="Iberia Text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2"/>
                </a:solidFill>
                <a:latin typeface="Iberia Text"/>
                <a:ea typeface="MS PGothic" panose="020B0600070205080204" pitchFamily="34" charset="-128"/>
                <a:cs typeface="Iberia Text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2"/>
                </a:solidFill>
                <a:latin typeface="Iberia Text"/>
                <a:ea typeface="MS PGothic" panose="020B0600070205080204" pitchFamily="34" charset="-128"/>
                <a:cs typeface="Iberia Tex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903">
              <a:latin typeface="Georgia" charset="0"/>
              <a:cs typeface="Georgia" charset="0"/>
            </a:endParaRPr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967593" y="5413588"/>
            <a:ext cx="2019779" cy="981220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spcAft>
                <a:spcPts val="201"/>
              </a:spcAft>
              <a:defRPr lang="es-ES" sz="1103" kern="1200" dirty="0" smtClean="0">
                <a:solidFill>
                  <a:srgbClr val="272726"/>
                </a:solidFill>
                <a:latin typeface="Arial" charset="0"/>
                <a:ea typeface="MS PGothic" charset="0"/>
                <a:cs typeface="Arial" charset="0"/>
              </a:defRPr>
            </a:lvl1pPr>
          </a:lstStyle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</p:txBody>
      </p:sp>
    </p:spTree>
    <p:extLst>
      <p:ext uri="{BB962C8B-B14F-4D97-AF65-F5344CB8AC3E}">
        <p14:creationId xmlns:p14="http://schemas.microsoft.com/office/powerpoint/2010/main" val="1370586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22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2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19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1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09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0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95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97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E24CF-C34A-3642-80F0-9FFC635D992D}" type="datetimeFigureOut">
              <a:rPr lang="en-US" smtClean="0"/>
              <a:t>12/4/19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4EF26-31FA-B04E-B819-44A2A064D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2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6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2200" y="2927117"/>
            <a:ext cx="2933077" cy="59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387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90570" rtl="0" eaLnBrk="1" latinLnBrk="0" hangingPunct="1">
        <a:lnSpc>
          <a:spcPct val="90000"/>
        </a:lnSpc>
        <a:spcBef>
          <a:spcPct val="0"/>
        </a:spcBef>
        <a:buNone/>
        <a:defRPr sz="47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7642" indent="-247642" algn="l" defTabSz="990570" rtl="0" eaLnBrk="1" latinLnBrk="0" hangingPunct="1">
        <a:lnSpc>
          <a:spcPct val="90000"/>
        </a:lnSpc>
        <a:spcBef>
          <a:spcPts val="1083"/>
        </a:spcBef>
        <a:buFont typeface="Arial"/>
        <a:buChar char="•"/>
        <a:defRPr sz="3033" kern="1200">
          <a:solidFill>
            <a:schemeClr val="tx1"/>
          </a:solidFill>
          <a:latin typeface="+mn-lt"/>
          <a:ea typeface="+mn-ea"/>
          <a:cs typeface="+mn-cs"/>
        </a:defRPr>
      </a:lvl1pPr>
      <a:lvl2pPr marL="742927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38212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733497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2228781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724066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3219351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714636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4209920" indent="-247642" algn="l" defTabSz="990570" rtl="0" eaLnBrk="1" latinLnBrk="0" hangingPunct="1">
        <a:lnSpc>
          <a:spcPct val="90000"/>
        </a:lnSpc>
        <a:spcBef>
          <a:spcPts val="542"/>
        </a:spcBef>
        <a:buFont typeface="Arial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95285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90570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3pPr>
      <a:lvl4pPr marL="148585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4pPr>
      <a:lvl5pPr marL="198113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5pPr>
      <a:lvl6pPr marL="2476424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09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7pPr>
      <a:lvl8pPr marL="3466993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8pPr>
      <a:lvl9pPr marL="3962278" algn="l" defTabSz="990570" rtl="0" eaLnBrk="1" latinLnBrk="0" hangingPunct="1">
        <a:defRPr sz="19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83" y="6622397"/>
            <a:ext cx="363523" cy="1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n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5282" y="3136086"/>
            <a:ext cx="3834468" cy="57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178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ftr="0" dt="0"/>
  <p:txStyles>
    <p:titleStyle>
      <a:lvl1pPr algn="l" defTabSz="458480" rtl="0" eaLnBrk="0" fontAlgn="base" hangingPunct="0">
        <a:lnSpc>
          <a:spcPts val="3410"/>
        </a:lnSpc>
        <a:spcBef>
          <a:spcPct val="0"/>
        </a:spcBef>
        <a:spcAft>
          <a:spcPct val="0"/>
        </a:spcAft>
        <a:defRPr sz="3008" kern="1200">
          <a:solidFill>
            <a:schemeClr val="bg1"/>
          </a:solidFill>
          <a:latin typeface="Iberia Text"/>
          <a:ea typeface="MS PGothic" panose="020B0600070205080204" pitchFamily="34" charset="-128"/>
          <a:cs typeface="Iberia Text"/>
        </a:defRPr>
      </a:lvl1pPr>
      <a:lvl2pPr algn="l" defTabSz="458480" rtl="0" eaLnBrk="0" fontAlgn="base" hangingPunct="0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MS PGothic" panose="020B0600070205080204" pitchFamily="34" charset="-128"/>
          <a:cs typeface="Iberia Text" charset="0"/>
        </a:defRPr>
      </a:lvl2pPr>
      <a:lvl3pPr algn="l" defTabSz="458480" rtl="0" eaLnBrk="0" fontAlgn="base" hangingPunct="0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MS PGothic" panose="020B0600070205080204" pitchFamily="34" charset="-128"/>
          <a:cs typeface="Iberia Text" charset="0"/>
        </a:defRPr>
      </a:lvl3pPr>
      <a:lvl4pPr algn="l" defTabSz="458480" rtl="0" eaLnBrk="0" fontAlgn="base" hangingPunct="0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MS PGothic" panose="020B0600070205080204" pitchFamily="34" charset="-128"/>
          <a:cs typeface="Iberia Text" charset="0"/>
        </a:defRPr>
      </a:lvl4pPr>
      <a:lvl5pPr algn="l" defTabSz="458480" rtl="0" eaLnBrk="0" fontAlgn="base" hangingPunct="0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MS PGothic" panose="020B0600070205080204" pitchFamily="34" charset="-128"/>
          <a:cs typeface="Iberia Text" charset="0"/>
        </a:defRPr>
      </a:lvl5pPr>
      <a:lvl6pPr marL="458480" algn="l" defTabSz="458480" rtl="0" fontAlgn="base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ＭＳ Ｐゴシック" charset="0"/>
        </a:defRPr>
      </a:lvl6pPr>
      <a:lvl7pPr marL="916960" algn="l" defTabSz="458480" rtl="0" fontAlgn="base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ＭＳ Ｐゴシック" charset="0"/>
        </a:defRPr>
      </a:lvl7pPr>
      <a:lvl8pPr marL="1375440" algn="l" defTabSz="458480" rtl="0" fontAlgn="base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ＭＳ Ｐゴシック" charset="0"/>
        </a:defRPr>
      </a:lvl8pPr>
      <a:lvl9pPr marL="1833921" algn="l" defTabSz="458480" rtl="0" fontAlgn="base">
        <a:lnSpc>
          <a:spcPts val="3410"/>
        </a:lnSpc>
        <a:spcBef>
          <a:spcPct val="0"/>
        </a:spcBef>
        <a:spcAft>
          <a:spcPct val="0"/>
        </a:spcAft>
        <a:defRPr sz="3008">
          <a:solidFill>
            <a:schemeClr val="bg1"/>
          </a:solidFill>
          <a:latin typeface="Iberia Text" charset="0"/>
          <a:ea typeface="ＭＳ Ｐゴシック" charset="0"/>
        </a:defRPr>
      </a:lvl9pPr>
    </p:titleStyle>
    <p:bodyStyle>
      <a:lvl1pPr marL="343860" indent="-343860" algn="l" defTabSz="458480" rtl="0" eaLnBrk="0" fontAlgn="base" hangingPunct="0">
        <a:spcBef>
          <a:spcPct val="20000"/>
        </a:spcBef>
        <a:spcAft>
          <a:spcPct val="0"/>
        </a:spcAft>
        <a:buFont typeface="Arial" charset="0"/>
        <a:defRPr sz="1404" kern="1200">
          <a:solidFill>
            <a:schemeClr val="tx2"/>
          </a:solidFill>
          <a:latin typeface="Iberia Text"/>
          <a:ea typeface="MS PGothic" panose="020B0600070205080204" pitchFamily="34" charset="-128"/>
          <a:cs typeface="Iberia Text"/>
        </a:defRPr>
      </a:lvl1pPr>
      <a:lvl2pPr marL="745030" indent="-286550" algn="l" defTabSz="4584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4" kern="1200">
          <a:solidFill>
            <a:schemeClr val="tx2"/>
          </a:solidFill>
          <a:latin typeface="Iberia Text"/>
          <a:ea typeface="MS PGothic" panose="020B0600070205080204" pitchFamily="34" charset="-128"/>
          <a:cs typeface="Iberia Text"/>
        </a:defRPr>
      </a:lvl2pPr>
      <a:lvl3pPr marL="1146200" indent="-229240" algn="l" defTabSz="45848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4" kern="1200">
          <a:solidFill>
            <a:schemeClr val="tx2"/>
          </a:solidFill>
          <a:latin typeface="Iberia Text"/>
          <a:ea typeface="MS PGothic" panose="020B0600070205080204" pitchFamily="34" charset="-128"/>
          <a:cs typeface="Iberia Text"/>
        </a:defRPr>
      </a:lvl3pPr>
      <a:lvl4pPr marL="1604681" indent="-229240" algn="l" defTabSz="45848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4" kern="1200">
          <a:solidFill>
            <a:schemeClr val="tx2"/>
          </a:solidFill>
          <a:latin typeface="Iberia Text"/>
          <a:ea typeface="MS PGothic" panose="020B0600070205080204" pitchFamily="34" charset="-128"/>
          <a:cs typeface="Iberia Text"/>
        </a:defRPr>
      </a:lvl4pPr>
      <a:lvl5pPr marL="2063161" indent="-229240" algn="l" defTabSz="45848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4" kern="1200">
          <a:solidFill>
            <a:schemeClr val="tx2"/>
          </a:solidFill>
          <a:latin typeface="Iberia Text"/>
          <a:ea typeface="MS PGothic" panose="020B0600070205080204" pitchFamily="34" charset="-128"/>
          <a:cs typeface="Iberia Text"/>
        </a:defRPr>
      </a:lvl5pPr>
      <a:lvl6pPr marL="2521641" indent="-229240" algn="l" defTabSz="458480" rtl="0" eaLnBrk="1" latinLnBrk="0" hangingPunct="1">
        <a:spcBef>
          <a:spcPct val="20000"/>
        </a:spcBef>
        <a:buFont typeface="Arial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6pPr>
      <a:lvl7pPr marL="2980121" indent="-229240" algn="l" defTabSz="458480" rtl="0" eaLnBrk="1" latinLnBrk="0" hangingPunct="1">
        <a:spcBef>
          <a:spcPct val="20000"/>
        </a:spcBef>
        <a:buFont typeface="Arial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7pPr>
      <a:lvl8pPr marL="3438601" indent="-229240" algn="l" defTabSz="458480" rtl="0" eaLnBrk="1" latinLnBrk="0" hangingPunct="1">
        <a:spcBef>
          <a:spcPct val="20000"/>
        </a:spcBef>
        <a:buFont typeface="Arial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8pPr>
      <a:lvl9pPr marL="3897081" indent="-229240" algn="l" defTabSz="458480" rtl="0" eaLnBrk="1" latinLnBrk="0" hangingPunct="1">
        <a:spcBef>
          <a:spcPct val="20000"/>
        </a:spcBef>
        <a:buFont typeface="Arial"/>
        <a:buChar char="•"/>
        <a:defRPr sz="20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480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960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440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921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2401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881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9361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841" algn="l" defTabSz="458480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maria-salazar-roa-51a665144/" TargetMode="External"/><Relationship Id="rId2" Type="http://schemas.openxmlformats.org/officeDocument/2006/relationships/hyperlink" Target="mailto:msalazar@cnio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6" name="Marcador de texto 6"/>
          <p:cNvSpPr txBox="1">
            <a:spLocks/>
          </p:cNvSpPr>
          <p:nvPr/>
        </p:nvSpPr>
        <p:spPr bwMode="auto">
          <a:xfrm>
            <a:off x="3667317" y="3303992"/>
            <a:ext cx="4371783" cy="2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-343860" algn="l" defTabSz="45848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lang="es-ES_tradnl" sz="1404" b="0" i="0" kern="1200" dirty="0" smtClean="0">
                <a:solidFill>
                  <a:srgbClr val="272726"/>
                </a:solidFill>
                <a:latin typeface="Georgia"/>
                <a:ea typeface="MS PGothic" charset="0"/>
                <a:cs typeface="Georgi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Arial" charset="0"/>
              <a:buNone/>
            </a:pPr>
            <a:r>
              <a:rPr lang="en-US" altLang="x-none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 new therapeutic approach for regeneration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924821"/>
            <a:ext cx="7576457" cy="1332871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4"/>
          <p:cNvSpPr txBox="1"/>
          <p:nvPr/>
        </p:nvSpPr>
        <p:spPr>
          <a:xfrm>
            <a:off x="101860" y="2052647"/>
            <a:ext cx="737273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 miRNA-Based Strategy to </a:t>
            </a:r>
            <a:r>
              <a:rPr lang="es-ES" sz="32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Improve</a:t>
            </a:r>
            <a:r>
              <a:rPr lang="es-E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Regenerative</a:t>
            </a:r>
            <a:r>
              <a:rPr lang="es-E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Medicine in Diabetes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718" y="6014558"/>
            <a:ext cx="1596987" cy="86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67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Marcador de texto 6"/>
          <p:cNvSpPr txBox="1">
            <a:spLocks/>
          </p:cNvSpPr>
          <p:nvPr/>
        </p:nvSpPr>
        <p:spPr bwMode="auto">
          <a:xfrm>
            <a:off x="3667317" y="3303992"/>
            <a:ext cx="4371783" cy="25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0" indent="-343860" algn="l" defTabSz="458480" rtl="0" eaLnBrk="0" fontAlgn="base" latinLnBrk="0" hangingPunct="0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Font typeface="Arial" charset="0"/>
              <a:buChar char="•"/>
              <a:defRPr lang="es-ES_tradnl" sz="1404" b="0" i="0" kern="1200" dirty="0" smtClean="0">
                <a:solidFill>
                  <a:srgbClr val="272726"/>
                </a:solidFill>
                <a:latin typeface="Georgia"/>
                <a:ea typeface="MS PGothic" charset="0"/>
                <a:cs typeface="Georgi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ct val="0"/>
              </a:spcBef>
              <a:buFont typeface="Arial" charset="0"/>
              <a:buNone/>
            </a:pPr>
            <a:r>
              <a:rPr lang="en-US" altLang="x-none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charset="0"/>
                <a:ea typeface="Calibri Light" charset="0"/>
                <a:cs typeface="Calibri Light" charset="0"/>
              </a:rPr>
              <a:t>A new therapeutic approach for regeneration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1924821"/>
            <a:ext cx="7576457" cy="1332871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A9DA1614-C89D-D346-9B5B-38E5C4F3A25A}"/>
              </a:ext>
            </a:extLst>
          </p:cNvPr>
          <p:cNvSpPr txBox="1">
            <a:spLocks/>
          </p:cNvSpPr>
          <p:nvPr/>
        </p:nvSpPr>
        <p:spPr bwMode="auto">
          <a:xfrm>
            <a:off x="2261286" y="4118268"/>
            <a:ext cx="5315171" cy="42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4584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s-ES" sz="1003" b="0" kern="1200">
                <a:solidFill>
                  <a:srgbClr val="272726"/>
                </a:solidFill>
                <a:latin typeface="Arial" charset="0"/>
                <a:ea typeface="MS PGothic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84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4020202020204" pitchFamily="34" charset="0"/>
                <a:ea typeface="Calibri Light" charset="0"/>
                <a:cs typeface="Arial Narrow" panose="020B0604020202020204" pitchFamily="34" charset="0"/>
              </a:rPr>
              <a:t>María Salazar-</a:t>
            </a:r>
            <a:r>
              <a:rPr kumimoji="0" lang="en-US" altLang="x-none" sz="140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4020202020204" pitchFamily="34" charset="0"/>
                <a:ea typeface="Calibri Light" charset="0"/>
                <a:cs typeface="Arial Narrow" panose="020B0604020202020204" pitchFamily="34" charset="0"/>
              </a:rPr>
              <a:t>Roa</a:t>
            </a:r>
            <a:r>
              <a:rPr kumimoji="0" lang="en-US" altLang="x-none" sz="1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4020202020204" pitchFamily="34" charset="0"/>
                <a:ea typeface="Calibri Light" charset="0"/>
                <a:cs typeface="Arial Narrow" panose="020B0604020202020204" pitchFamily="34" charset="0"/>
              </a:rPr>
              <a:t>, PhD</a:t>
            </a:r>
          </a:p>
          <a:p>
            <a:pPr marL="0" marR="0" lvl="0" indent="0" algn="r" defTabSz="4584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140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Narrow" panose="020B0604020202020204" pitchFamily="34" charset="0"/>
                <a:ea typeface="Calibri Light" charset="0"/>
                <a:cs typeface="Arial Narrow" panose="020B0604020202020204" pitchFamily="34" charset="0"/>
              </a:rPr>
              <a:t>Staff Scientist at CNIO</a:t>
            </a:r>
          </a:p>
          <a:p>
            <a:pPr marL="0" marR="0" lvl="0" indent="0" algn="r" defTabSz="45848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1400" dirty="0">
                <a:solidFill>
                  <a:sysClr val="windowText" lastClr="000000"/>
                </a:solidFill>
                <a:latin typeface="Arial Narrow" panose="020B0604020202020204" pitchFamily="34" charset="0"/>
                <a:ea typeface="Calibri Light" charset="0"/>
                <a:cs typeface="Arial Narrow" panose="020B0604020202020204" pitchFamily="34" charset="0"/>
                <a:hlinkClick r:id="rId2"/>
              </a:rPr>
              <a:t>msalazar@cnio.es</a:t>
            </a:r>
            <a:endParaRPr lang="en-US" altLang="x-none" sz="1400" dirty="0">
              <a:solidFill>
                <a:sysClr val="windowText" lastClr="000000"/>
              </a:solidFill>
              <a:latin typeface="Arial Narrow" panose="020B0604020202020204" pitchFamily="34" charset="0"/>
              <a:ea typeface="Calibri Light" charset="0"/>
              <a:cs typeface="Arial Narrow" panose="020B0604020202020204" pitchFamily="34" charset="0"/>
            </a:endParaRPr>
          </a:p>
          <a:p>
            <a:pPr lvl="0" algn="r">
              <a:defRPr/>
            </a:pPr>
            <a:r>
              <a:rPr lang="es-ES" sz="1400" dirty="0">
                <a:latin typeface="Arial Narrow" panose="020B0604020202020204" pitchFamily="34" charset="0"/>
                <a:cs typeface="Arial Narrow" panose="020B0604020202020204" pitchFamily="34" charset="0"/>
                <a:hlinkClick r:id="rId3"/>
              </a:rPr>
              <a:t>linkedin/maria-salazar-roa</a:t>
            </a:r>
            <a:endParaRPr kumimoji="0" lang="en-US" altLang="x-none" sz="140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4020202020204" pitchFamily="34" charset="0"/>
              <a:ea typeface="Calibri Light" charset="0"/>
              <a:cs typeface="Arial Narrow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6718" y="6014558"/>
            <a:ext cx="1596987" cy="86112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3" name="CuadroTexto 4"/>
          <p:cNvSpPr txBox="1"/>
          <p:nvPr/>
        </p:nvSpPr>
        <p:spPr>
          <a:xfrm>
            <a:off x="101860" y="2052647"/>
            <a:ext cx="7372736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 miRNA-Based Strategy to </a:t>
            </a:r>
            <a:r>
              <a:rPr lang="es-ES" sz="32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Improve</a:t>
            </a:r>
            <a:r>
              <a:rPr lang="es-E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s-ES" sz="3200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Regenerative</a:t>
            </a:r>
            <a:r>
              <a:rPr lang="es-ES" sz="3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Medicine in Diabetes</a:t>
            </a:r>
          </a:p>
        </p:txBody>
      </p:sp>
    </p:spTree>
    <p:extLst>
      <p:ext uri="{BB962C8B-B14F-4D97-AF65-F5344CB8AC3E}">
        <p14:creationId xmlns:p14="http://schemas.microsoft.com/office/powerpoint/2010/main" val="3639680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88EDCCE-4A5F-4F48-8F36-92052D8EC7E8}"/>
              </a:ext>
            </a:extLst>
          </p:cNvPr>
          <p:cNvSpPr/>
          <p:nvPr/>
        </p:nvSpPr>
        <p:spPr>
          <a:xfrm>
            <a:off x="165463" y="112624"/>
            <a:ext cx="4545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THE MARKET OPPORTUNITY in Type 1 Diabetes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C0436-A92D-CF46-9D89-3147DDC381E8}"/>
              </a:ext>
            </a:extLst>
          </p:cNvPr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810327"/>
            <a:ext cx="9700752" cy="56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2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94" y="1213129"/>
            <a:ext cx="8484773" cy="4987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94" y="676182"/>
            <a:ext cx="8462520" cy="4588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/>
          <p:cNvSpPr/>
          <p:nvPr/>
        </p:nvSpPr>
        <p:spPr>
          <a:xfrm>
            <a:off x="990600" y="676182"/>
            <a:ext cx="6938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miRNA-exposed pancreatic organoids efficiently generate insulin-producing cells</a:t>
            </a:r>
          </a:p>
        </p:txBody>
      </p:sp>
      <p:sp>
        <p:nvSpPr>
          <p:cNvPr id="438" name="Rectángulo 38">
            <a:extLst>
              <a:ext uri="{FF2B5EF4-FFF2-40B4-BE49-F238E27FC236}">
                <a16:creationId xmlns:a16="http://schemas.microsoft.com/office/drawing/2014/main" id="{0560A223-8B0A-9240-ACEA-E8FE355462DB}"/>
              </a:ext>
            </a:extLst>
          </p:cNvPr>
          <p:cNvSpPr/>
          <p:nvPr/>
        </p:nvSpPr>
        <p:spPr>
          <a:xfrm>
            <a:off x="1922863" y="1390414"/>
            <a:ext cx="6058910" cy="205861"/>
          </a:xfrm>
          <a:prstGeom prst="rect">
            <a:avLst/>
          </a:prstGeom>
          <a:solidFill>
            <a:srgbClr val="0041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i="1" dirty="0">
                <a:latin typeface="Arial Narrow" charset="0"/>
                <a:ea typeface="Arial Narrow" charset="0"/>
                <a:cs typeface="Arial Narrow" charset="0"/>
              </a:rPr>
              <a:t>Control </a:t>
            </a:r>
            <a:r>
              <a:rPr lang="es-ES" sz="1600" i="1" dirty="0" err="1">
                <a:latin typeface="Arial Narrow" charset="0"/>
                <a:ea typeface="Arial Narrow" charset="0"/>
                <a:cs typeface="Arial Narrow" charset="0"/>
              </a:rPr>
              <a:t>pancreatic</a:t>
            </a:r>
            <a:r>
              <a:rPr lang="es-ES" sz="1600" i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s-ES" sz="1600" i="1" dirty="0" err="1">
                <a:latin typeface="Arial Narrow" charset="0"/>
                <a:ea typeface="Arial Narrow" charset="0"/>
                <a:cs typeface="Arial Narrow" charset="0"/>
              </a:rPr>
              <a:t>organoids</a:t>
            </a:r>
            <a:endParaRPr lang="es-ES" sz="1600" i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07" name="Rectángulo 38">
            <a:extLst>
              <a:ext uri="{FF2B5EF4-FFF2-40B4-BE49-F238E27FC236}">
                <a16:creationId xmlns:a16="http://schemas.microsoft.com/office/drawing/2014/main" id="{0560A223-8B0A-9240-ACEA-E8FE355462DB}"/>
              </a:ext>
            </a:extLst>
          </p:cNvPr>
          <p:cNvSpPr/>
          <p:nvPr/>
        </p:nvSpPr>
        <p:spPr>
          <a:xfrm>
            <a:off x="1909391" y="3470943"/>
            <a:ext cx="6058990" cy="201396"/>
          </a:xfrm>
          <a:prstGeom prst="rect">
            <a:avLst/>
          </a:prstGeom>
          <a:solidFill>
            <a:srgbClr val="00416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err="1">
                <a:latin typeface="Arial Narrow"/>
                <a:cs typeface="Arial Narrow"/>
              </a:rPr>
              <a:t>MImoPancreas</a:t>
            </a:r>
            <a:endParaRPr lang="es-ES_tradnl" sz="1600" dirty="0">
              <a:latin typeface="Arial Narrow"/>
              <a:cs typeface="Arial Narrow"/>
            </a:endParaRPr>
          </a:p>
        </p:txBody>
      </p:sp>
      <p:pic>
        <p:nvPicPr>
          <p:cNvPr id="439" name="Composite.jpg" descr="Composit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053" y="3781251"/>
            <a:ext cx="1842552" cy="1718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Composite.jpg" descr="Composite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2053" y="1652352"/>
            <a:ext cx="1842552" cy="17180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3925_Ins2.Org17.jpg" descr="3925_Ins2.Org1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5911" y="1652352"/>
            <a:ext cx="1842552" cy="171809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43" name="TextBox 442"/>
          <p:cNvSpPr txBox="1"/>
          <p:nvPr/>
        </p:nvSpPr>
        <p:spPr>
          <a:xfrm rot="16200000">
            <a:off x="1959721" y="2400724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Insulin (IHC)</a:t>
            </a:r>
          </a:p>
        </p:txBody>
      </p:sp>
      <p:sp>
        <p:nvSpPr>
          <p:cNvPr id="444" name="TextBox 443"/>
          <p:cNvSpPr txBox="1"/>
          <p:nvPr/>
        </p:nvSpPr>
        <p:spPr>
          <a:xfrm rot="16200000">
            <a:off x="4260252" y="2394962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(IF)</a:t>
            </a:r>
          </a:p>
        </p:txBody>
      </p:sp>
      <p:sp>
        <p:nvSpPr>
          <p:cNvPr id="511" name="TextBox 510"/>
          <p:cNvSpPr txBox="1"/>
          <p:nvPr/>
        </p:nvSpPr>
        <p:spPr>
          <a:xfrm rot="16200000">
            <a:off x="1959721" y="4588112"/>
            <a:ext cx="1037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Insulin (IHC)</a:t>
            </a:r>
          </a:p>
        </p:txBody>
      </p:sp>
      <p:sp>
        <p:nvSpPr>
          <p:cNvPr id="512" name="TextBox 511"/>
          <p:cNvSpPr txBox="1"/>
          <p:nvPr/>
        </p:nvSpPr>
        <p:spPr>
          <a:xfrm rot="16200000">
            <a:off x="4260253" y="4501798"/>
            <a:ext cx="1891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Insulin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Mucin1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Dapi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(IF)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E97A55-DBF8-4E42-80B4-30F0BE6FA6E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2616951" y="3781252"/>
            <a:ext cx="1881511" cy="1718094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6B5572-FB26-5F42-9171-73F3CDBBF45C}"/>
              </a:ext>
            </a:extLst>
          </p:cNvPr>
          <p:cNvSpPr/>
          <p:nvPr/>
        </p:nvSpPr>
        <p:spPr>
          <a:xfrm>
            <a:off x="0" y="66855"/>
            <a:ext cx="5689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THE PRODUCT : </a:t>
            </a:r>
            <a:r>
              <a:rPr lang="en-GB" altLang="es-ES_tradnl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MImoPancreas</a:t>
            </a: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capable of producing insulin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84164E-C90A-FE44-9658-572B15F1F2BA}"/>
              </a:ext>
            </a:extLst>
          </p:cNvPr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3347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E0AE37-E7F2-344C-8ECE-1E3EA9976873}"/>
              </a:ext>
            </a:extLst>
          </p:cNvPr>
          <p:cNvSpPr/>
          <p:nvPr/>
        </p:nvSpPr>
        <p:spPr>
          <a:xfrm>
            <a:off x="26127" y="66855"/>
            <a:ext cx="8273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have a MITIGATION ALTERNATIVE</a:t>
            </a:r>
            <a:r>
              <a:rPr kumimoji="0" lang="en-GB" altLang="es-ES_tradnl" sz="1800" b="1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: </a:t>
            </a:r>
            <a:r>
              <a:rPr kumimoji="0" lang="en-GB" altLang="es-ES_tradnl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miR</a:t>
            </a: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-based strategy in pancreatic cell regeneration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0690" y="671332"/>
            <a:ext cx="6554818" cy="569781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4C893C9-FB42-6542-8195-421270FA5DCA}"/>
              </a:ext>
            </a:extLst>
          </p:cNvPr>
          <p:cNvSpPr/>
          <p:nvPr/>
        </p:nvSpPr>
        <p:spPr>
          <a:xfrm flipV="1">
            <a:off x="0" y="411930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572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55DCF9-AC47-7D4C-AB9F-84D53422D318}"/>
              </a:ext>
            </a:extLst>
          </p:cNvPr>
          <p:cNvSpPr/>
          <p:nvPr/>
        </p:nvSpPr>
        <p:spPr>
          <a:xfrm>
            <a:off x="0" y="114387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OUR BUSINESS MODEL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16FE34-3DF3-B64F-958B-68CB377D75DC}"/>
              </a:ext>
            </a:extLst>
          </p:cNvPr>
          <p:cNvSpPr/>
          <p:nvPr/>
        </p:nvSpPr>
        <p:spPr>
          <a:xfrm flipV="1">
            <a:off x="0" y="444982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3803BB-64F0-4D43-81CD-443A70D9B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99" y="777139"/>
            <a:ext cx="8528641" cy="55047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39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9B9AA3-3C88-1941-83BE-3FD60966B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488" y="917844"/>
            <a:ext cx="557212" cy="54428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36B173C-4494-6744-B7EB-D1D8EA94A366}"/>
              </a:ext>
            </a:extLst>
          </p:cNvPr>
          <p:cNvSpPr/>
          <p:nvPr/>
        </p:nvSpPr>
        <p:spPr>
          <a:xfrm>
            <a:off x="209005" y="94232"/>
            <a:ext cx="2637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Phases of our (rolling) plan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D99B58-682F-D540-8036-980666AC8CF9}"/>
              </a:ext>
            </a:extLst>
          </p:cNvPr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9B9AA3-3C88-1941-83BE-3FD60966B0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100" y="940351"/>
            <a:ext cx="8369300" cy="2788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76412-E7BE-724A-B44C-4528684CDB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700" y="3990539"/>
            <a:ext cx="8801656" cy="19395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C893C9-FB42-6542-8195-421270FA5DCA}"/>
              </a:ext>
            </a:extLst>
          </p:cNvPr>
          <p:cNvSpPr/>
          <p:nvPr/>
        </p:nvSpPr>
        <p:spPr>
          <a:xfrm flipV="1">
            <a:off x="0" y="454644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613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6ECA5D-5971-A74F-A43D-C252346179F5}"/>
              </a:ext>
            </a:extLst>
          </p:cNvPr>
          <p:cNvSpPr/>
          <p:nvPr/>
        </p:nvSpPr>
        <p:spPr>
          <a:xfrm>
            <a:off x="0" y="191504"/>
            <a:ext cx="5201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VALORISATION PLAN: global activities and </a:t>
            </a:r>
            <a:r>
              <a:rPr lang="en-GB" altLang="es-ES_tradnl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PoC</a:t>
            </a: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assays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893C9-FB42-6542-8195-421270FA5DCA}"/>
              </a:ext>
            </a:extLst>
          </p:cNvPr>
          <p:cNvSpPr/>
          <p:nvPr/>
        </p:nvSpPr>
        <p:spPr>
          <a:xfrm flipV="1">
            <a:off x="0" y="522099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08077-B45F-6C4F-8377-F68C3AB6A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56241"/>
            <a:ext cx="9906000" cy="29455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658BC-DB4F-2E42-99A0-67AB302DE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0105"/>
            <a:ext cx="9923757" cy="42638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17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E92535D-9516-3842-B80F-6A5AC4A23474}"/>
              </a:ext>
            </a:extLst>
          </p:cNvPr>
          <p:cNvSpPr/>
          <p:nvPr/>
        </p:nvSpPr>
        <p:spPr>
          <a:xfrm>
            <a:off x="0" y="105741"/>
            <a:ext cx="4873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VALORISATION PLAN:</a:t>
            </a:r>
            <a:r>
              <a:rPr lang="en-GB" alt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Calendar for the next 2 years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3583D6-CD14-E54A-8945-FB3550CE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044" y="705080"/>
            <a:ext cx="8121096" cy="5715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3ED5740-4C36-0149-9F06-C406C074FE2E}"/>
              </a:ext>
            </a:extLst>
          </p:cNvPr>
          <p:cNvSpPr/>
          <p:nvPr/>
        </p:nvSpPr>
        <p:spPr>
          <a:xfrm flipV="1">
            <a:off x="0" y="42661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492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9509A2-81C4-4C4B-BF27-AEBF4ED344D5}"/>
              </a:ext>
            </a:extLst>
          </p:cNvPr>
          <p:cNvSpPr/>
          <p:nvPr/>
        </p:nvSpPr>
        <p:spPr>
          <a:xfrm>
            <a:off x="209005" y="94232"/>
            <a:ext cx="3731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UPDATE for IDEA</a:t>
            </a:r>
            <a:r>
              <a:rPr lang="en-GB" altLang="es-ES_tradnl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2</a:t>
            </a:r>
            <a:r>
              <a:rPr lang="en-GB" alt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: key accomplishments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FDFF8-C5FB-AC48-9922-71D89652313D}"/>
              </a:ext>
            </a:extLst>
          </p:cNvPr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99C814-8C8C-9846-B1EB-986DFC4936F0}"/>
              </a:ext>
            </a:extLst>
          </p:cNvPr>
          <p:cNvSpPr/>
          <p:nvPr/>
        </p:nvSpPr>
        <p:spPr>
          <a:xfrm>
            <a:off x="699247" y="776859"/>
            <a:ext cx="27065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have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refined the sales pitch.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3F9E79-CB2F-F04F-BD7D-D47DFE5A4EB1}"/>
              </a:ext>
            </a:extLst>
          </p:cNvPr>
          <p:cNvSpPr/>
          <p:nvPr/>
        </p:nvSpPr>
        <p:spPr>
          <a:xfrm>
            <a:off x="699247" y="1151908"/>
            <a:ext cx="7204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working on our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valorisation plan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. Our deadline to finish the document is November 8</a:t>
            </a:r>
            <a:r>
              <a:rPr lang="en-GB" altLang="es-ES_tradnl" sz="16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th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6D72F1-36D6-D247-89B8-A2326928BC8F}"/>
              </a:ext>
            </a:extLst>
          </p:cNvPr>
          <p:cNvSpPr/>
          <p:nvPr/>
        </p:nvSpPr>
        <p:spPr>
          <a:xfrm>
            <a:off x="699247" y="1526957"/>
            <a:ext cx="87999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developing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new sets of experiments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on the lab to reinforce the original data. Getting ready to build a solid proof of concept.</a:t>
            </a:r>
          </a:p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starting to set up the </a:t>
            </a:r>
            <a:r>
              <a:rPr lang="en-GB" altLang="es-ES_tradnl" sz="1600" i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in vivo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experiments, using Diabetes mouse models.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1AC654-ED4F-2748-BE27-C85B9B43F841}"/>
              </a:ext>
            </a:extLst>
          </p:cNvPr>
          <p:cNvSpPr/>
          <p:nvPr/>
        </p:nvSpPr>
        <p:spPr>
          <a:xfrm>
            <a:off x="814267" y="3193926"/>
            <a:ext cx="87999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mentored by three experts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on business, technology transfer, finance and commercialization tools: </a:t>
            </a:r>
          </a:p>
          <a:p>
            <a:pPr lvl="0" algn="just" defTabSz="902289">
              <a:defRPr/>
            </a:pP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Petra </a:t>
            </a:r>
            <a:r>
              <a:rPr lang="en-GB" altLang="es-ES_tradnl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Krauledat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(Principal owner and Chief Executive Officer at </a:t>
            </a:r>
            <a:r>
              <a:rPr lang="en-GB" altLang="es-ES_tradn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PNPResearch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Corporation; IDEA</a:t>
            </a:r>
            <a:r>
              <a:rPr lang="en-GB" altLang="es-ES_tradnl" sz="16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2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)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, Peter Bryant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(professor of entrepreneurship at IE Business School)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and José Luis </a:t>
            </a:r>
            <a:r>
              <a:rPr lang="en-GB" altLang="es-ES_tradnl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Cabero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(life science manager, mentor and advisor- Chief Executive Officer at AELIX Therapeutics). They monitor our work and we have frequent meetings to follow up. We are also mentored by an expert on the field, </a:t>
            </a:r>
            <a:r>
              <a:rPr lang="en-GB" altLang="es-ES_tradnl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Sotirios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lang="en-GB" altLang="es-ES_tradnl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Karathanasis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(Vice President R&amp;D at </a:t>
            </a:r>
            <a:r>
              <a:rPr lang="en-GB" altLang="es-ES_tradn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NeoProgen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).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D84478-CD24-9A4E-A32E-3B8BE6167212}"/>
              </a:ext>
            </a:extLst>
          </p:cNvPr>
          <p:cNvSpPr/>
          <p:nvPr/>
        </p:nvSpPr>
        <p:spPr>
          <a:xfrm>
            <a:off x="814267" y="4817731"/>
            <a:ext cx="84987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in conversations with Christopher Mann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(Scientific Regulatory Associate Director in </a:t>
            </a:r>
            <a:r>
              <a:rPr lang="en-GB" altLang="es-ES_tradnl" sz="1600" i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Asphalion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).</a:t>
            </a:r>
          </a:p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Chris and his team are experts on advanced therapies in endocrine diseases, and they are of great value to define the easiest and accessible strategy, in terms of Regulatory.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B135D0-A6C8-C243-87F2-21AF483204E7}"/>
              </a:ext>
            </a:extLst>
          </p:cNvPr>
          <p:cNvSpPr/>
          <p:nvPr/>
        </p:nvSpPr>
        <p:spPr>
          <a:xfrm>
            <a:off x="814267" y="5714853"/>
            <a:ext cx="8498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in conversations with Gustavo </a:t>
            </a:r>
            <a:r>
              <a:rPr lang="en-GB" altLang="es-ES_tradnl" sz="16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Fuster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(European patent Attorney in Hoffmann </a:t>
            </a:r>
            <a:r>
              <a:rPr lang="en-GB" altLang="es-ES_tradn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Eitle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).</a:t>
            </a:r>
          </a:p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He will help us to reinforce our patent and define the new IP protection, based on this project.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84295C-75A9-CD4D-9F36-6CEF8DAFE834}"/>
              </a:ext>
            </a:extLst>
          </p:cNvPr>
          <p:cNvSpPr/>
          <p:nvPr/>
        </p:nvSpPr>
        <p:spPr>
          <a:xfrm>
            <a:off x="0" y="3026024"/>
            <a:ext cx="8763000" cy="72086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8076B8-6806-8144-824B-48BC969DD1A5}"/>
              </a:ext>
            </a:extLst>
          </p:cNvPr>
          <p:cNvSpPr/>
          <p:nvPr/>
        </p:nvSpPr>
        <p:spPr>
          <a:xfrm>
            <a:off x="704308" y="3143204"/>
            <a:ext cx="9206753" cy="3109209"/>
          </a:xfrm>
          <a:prstGeom prst="rect">
            <a:avLst/>
          </a:prstGeom>
          <a:solidFill>
            <a:srgbClr val="004164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47BA67-8CEB-6046-B2F1-032ED5575733}"/>
              </a:ext>
            </a:extLst>
          </p:cNvPr>
          <p:cNvSpPr/>
          <p:nvPr/>
        </p:nvSpPr>
        <p:spPr>
          <a:xfrm>
            <a:off x="699247" y="2394449"/>
            <a:ext cx="87999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We are applying to different competitive calls for getting funding and a PhD student to accomplish our </a:t>
            </a:r>
            <a:r>
              <a:rPr lang="en-GB" altLang="es-ES_tradnl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PoC</a:t>
            </a: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BCD17F-D56F-0A4F-B753-89F955CEBC1C}"/>
              </a:ext>
            </a:extLst>
          </p:cNvPr>
          <p:cNvSpPr/>
          <p:nvPr/>
        </p:nvSpPr>
        <p:spPr>
          <a:xfrm>
            <a:off x="469083" y="932277"/>
            <a:ext cx="247582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D73931-0E33-A649-B070-67D0CF6B41DD}"/>
              </a:ext>
            </a:extLst>
          </p:cNvPr>
          <p:cNvSpPr/>
          <p:nvPr/>
        </p:nvSpPr>
        <p:spPr>
          <a:xfrm>
            <a:off x="469083" y="1308400"/>
            <a:ext cx="247582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E274B2-2453-9544-809F-B7DC40B43B54}"/>
              </a:ext>
            </a:extLst>
          </p:cNvPr>
          <p:cNvSpPr/>
          <p:nvPr/>
        </p:nvSpPr>
        <p:spPr>
          <a:xfrm>
            <a:off x="469083" y="1678997"/>
            <a:ext cx="247582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72F25B1-463E-514D-B020-F137CFF0F9E0}"/>
              </a:ext>
            </a:extLst>
          </p:cNvPr>
          <p:cNvSpPr/>
          <p:nvPr/>
        </p:nvSpPr>
        <p:spPr>
          <a:xfrm>
            <a:off x="469083" y="2184866"/>
            <a:ext cx="247582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9C1608-3C57-8546-9BD5-A0ACF0D1B2A1}"/>
              </a:ext>
            </a:extLst>
          </p:cNvPr>
          <p:cNvSpPr/>
          <p:nvPr/>
        </p:nvSpPr>
        <p:spPr>
          <a:xfrm>
            <a:off x="469083" y="2546949"/>
            <a:ext cx="247582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38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E0AE37-E7F2-344C-8ECE-1E3EA9976873}"/>
              </a:ext>
            </a:extLst>
          </p:cNvPr>
          <p:cNvSpPr/>
          <p:nvPr/>
        </p:nvSpPr>
        <p:spPr>
          <a:xfrm>
            <a:off x="26127" y="66855"/>
            <a:ext cx="3448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Type 1 Diabetes is AN UNMET NEED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1047509"/>
            <a:ext cx="9700752" cy="5515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84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99700" y="4051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887896"/>
            <a:ext cx="9700752" cy="56749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887896"/>
            <a:ext cx="9700752" cy="56749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887896"/>
            <a:ext cx="9700752" cy="56470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4210DC-6051-404F-A505-E11BBEAE7DCE}"/>
              </a:ext>
            </a:extLst>
          </p:cNvPr>
          <p:cNvSpPr/>
          <p:nvPr/>
        </p:nvSpPr>
        <p:spPr>
          <a:xfrm>
            <a:off x="26127" y="102508"/>
            <a:ext cx="89290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THE PROBLEM :</a:t>
            </a:r>
            <a:r>
              <a:rPr kumimoji="0" lang="en-GB" altLang="es-ES_tradnl" sz="1800" b="1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</a:t>
            </a: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regenerative therapies in T1D are the “holy grail”, but still show limited success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2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Picture 27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694" y="768283"/>
            <a:ext cx="8484773" cy="49871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01.OrganoideD12miR-20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425" r="21008"/>
          <a:stretch/>
        </p:blipFill>
        <p:spPr>
          <a:xfrm>
            <a:off x="698499" y="1133897"/>
            <a:ext cx="3131703" cy="3147131"/>
          </a:xfrm>
          <a:prstGeom prst="rect">
            <a:avLst/>
          </a:prstGeom>
        </p:spPr>
      </p:pic>
      <p:pic>
        <p:nvPicPr>
          <p:cNvPr id="4" name="03.OrganoideD12FGFmiR-203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46267" y="1142687"/>
            <a:ext cx="5156200" cy="3138341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154207" y="4281028"/>
            <a:ext cx="31422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Insulin (green); mucin1 (red); nuclei (blue)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0B1EF-470E-804F-8776-3628B51F4E47}"/>
              </a:ext>
            </a:extLst>
          </p:cNvPr>
          <p:cNvSpPr/>
          <p:nvPr/>
        </p:nvSpPr>
        <p:spPr>
          <a:xfrm>
            <a:off x="0" y="66855"/>
            <a:ext cx="5731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OUR PRODUCT : </a:t>
            </a:r>
            <a:r>
              <a:rPr lang="en-GB" altLang="es-ES_tradnl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MImoPancreas</a:t>
            </a: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capable of producing insulin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7F54C4-FE8D-CF48-8500-CC9C3D3A643C}"/>
              </a:ext>
            </a:extLst>
          </p:cNvPr>
          <p:cNvCxnSpPr/>
          <p:nvPr/>
        </p:nvCxnSpPr>
        <p:spPr>
          <a:xfrm>
            <a:off x="4110446" y="4315864"/>
            <a:ext cx="2873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DAD0EFC2-B4CE-024C-88B8-98C23B90C0B6}"/>
              </a:ext>
            </a:extLst>
          </p:cNvPr>
          <p:cNvSpPr/>
          <p:nvPr/>
        </p:nvSpPr>
        <p:spPr>
          <a:xfrm>
            <a:off x="3992629" y="4273988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50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Symbol" pitchFamily="2" charset="2"/>
                <a:ea typeface="Arial Narrow" charset="0"/>
                <a:cs typeface="Arial Narrow" charset="0"/>
              </a:rPr>
              <a:t>m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AF522E-B1A4-3142-ACD0-AC9A03AF2A1F}"/>
              </a:ext>
            </a:extLst>
          </p:cNvPr>
          <p:cNvCxnSpPr/>
          <p:nvPr/>
        </p:nvCxnSpPr>
        <p:spPr>
          <a:xfrm>
            <a:off x="828063" y="4320086"/>
            <a:ext cx="287383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E48DD02-5936-F742-950E-697BCC4D93ED}"/>
              </a:ext>
            </a:extLst>
          </p:cNvPr>
          <p:cNvSpPr/>
          <p:nvPr/>
        </p:nvSpPr>
        <p:spPr>
          <a:xfrm>
            <a:off x="710246" y="4278210"/>
            <a:ext cx="5838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50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Symbol" pitchFamily="2" charset="2"/>
                <a:ea typeface="Arial Narrow" charset="0"/>
                <a:cs typeface="Arial Narrow" charset="0"/>
              </a:rPr>
              <a:t>m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B9E344-982F-3949-843A-062D829625B0}"/>
              </a:ext>
            </a:extLst>
          </p:cNvPr>
          <p:cNvSpPr/>
          <p:nvPr/>
        </p:nvSpPr>
        <p:spPr>
          <a:xfrm>
            <a:off x="449221" y="4822724"/>
            <a:ext cx="922611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02289">
              <a:defRPr/>
            </a:pP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• We are intended to be 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not only better but different 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from our competitors: our novel product, </a:t>
            </a:r>
            <a:r>
              <a:rPr lang="en-GB" altLang="es-ES_tradnl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MimoPancreas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, is much more than a cluster of cells, but a self-organized </a:t>
            </a:r>
            <a:r>
              <a:rPr lang="en-GB" altLang="es-ES_tradnl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tridimensional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structure that accomplishes different pancreatic cell types together, working together for a more efficient outcome. </a:t>
            </a:r>
          </a:p>
          <a:p>
            <a:pPr lvl="0" defTabSz="902289">
              <a:defRPr/>
            </a:pP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Interestingly enough, </a:t>
            </a:r>
            <a:r>
              <a:rPr lang="en-GB" altLang="es-ES_tradnl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MimoPancreas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are </a:t>
            </a:r>
            <a:r>
              <a:rPr lang="en-GB" altLang="es-ES_tradnl" sz="1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created from pancreatic progenitors 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(avoiding concerns about pluripotency of ESCs/IPSCs). </a:t>
            </a:r>
          </a:p>
          <a:p>
            <a:pPr lvl="0" defTabSz="902289">
              <a:defRPr/>
            </a:pPr>
            <a:endParaRPr lang="en-GB" altLang="es-ES_tradnl" sz="14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4020202020204" pitchFamily="34" charset="0"/>
              <a:ea typeface="Futura Medium" charset="0"/>
              <a:cs typeface="Arial Narrow" panose="020B0604020202020204" pitchFamily="34" charset="0"/>
            </a:endParaRPr>
          </a:p>
          <a:p>
            <a:pPr lvl="0" defTabSz="902289">
              <a:defRPr/>
            </a:pP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• </a:t>
            </a:r>
            <a:r>
              <a:rPr lang="en-GB" altLang="es-ES_tradnl" sz="14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miR</a:t>
            </a:r>
            <a:r>
              <a:rPr lang="en-GB" altLang="es-ES_tradn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-based technology makes them mature, functional and stable.</a:t>
            </a:r>
          </a:p>
          <a:p>
            <a:pPr lvl="0" defTabSz="902289">
              <a:defRPr/>
            </a:pPr>
            <a:endParaRPr lang="en-GB" altLang="es-ES_tradnl" sz="1400" dirty="0">
              <a:solidFill>
                <a:prstClr val="black">
                  <a:lumMod val="65000"/>
                  <a:lumOff val="35000"/>
                </a:prstClr>
              </a:solidFill>
              <a:latin typeface="Arial Narrow" panose="020B0604020202020204" pitchFamily="34" charset="0"/>
              <a:ea typeface="Futura Medium" charset="0"/>
              <a:cs typeface="Arial Narrow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5D6D55-1300-CE45-9B51-1F3C40AB754B}"/>
              </a:ext>
            </a:extLst>
          </p:cNvPr>
          <p:cNvSpPr/>
          <p:nvPr/>
        </p:nvSpPr>
        <p:spPr>
          <a:xfrm>
            <a:off x="2215570" y="700179"/>
            <a:ext cx="493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s-ES_tradnl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Our vision: Long-life restoration of blood glucose control</a:t>
            </a:r>
            <a:endParaRPr lang="es-ES" dirty="0"/>
          </a:p>
        </p:txBody>
      </p:sp>
      <p:sp>
        <p:nvSpPr>
          <p:cNvPr id="18" name="Rectangle 17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3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66855"/>
            <a:ext cx="856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2289">
              <a:defRPr/>
            </a:pPr>
            <a:r>
              <a:rPr lang="en-GB" alt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THE MECHANISM OF ACTION of our </a:t>
            </a:r>
            <a:r>
              <a:rPr lang="en-GB" altLang="es-ES_tradnl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miR</a:t>
            </a:r>
            <a:r>
              <a:rPr lang="en-GB" alt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, deeply studied during the last 5 years on stem cells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085BB5-81C2-0846-AD45-D3D3D7A851D6}"/>
              </a:ext>
            </a:extLst>
          </p:cNvPr>
          <p:cNvCxnSpPr/>
          <p:nvPr/>
        </p:nvCxnSpPr>
        <p:spPr>
          <a:xfrm>
            <a:off x="4306717" y="6508162"/>
            <a:ext cx="18543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796" y="878770"/>
            <a:ext cx="9073384" cy="54882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9FF37F-7760-744A-A35A-BB0A19C30E79}"/>
              </a:ext>
            </a:extLst>
          </p:cNvPr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958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E0AE37-E7F2-344C-8ECE-1E3EA9976873}"/>
              </a:ext>
            </a:extLst>
          </p:cNvPr>
          <p:cNvSpPr/>
          <p:nvPr/>
        </p:nvSpPr>
        <p:spPr>
          <a:xfrm>
            <a:off x="26127" y="66855"/>
            <a:ext cx="54681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0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OUR</a:t>
            </a: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TECHNOLOGY : </a:t>
            </a:r>
            <a:r>
              <a:rPr kumimoji="0" lang="en-GB" altLang="es-ES_tradnl" sz="1800" b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MImoPancreas</a:t>
            </a:r>
            <a:r>
              <a:rPr kumimoji="0" lang="en-GB" altLang="es-ES_tradnl" sz="1800" b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for cell replacement</a:t>
            </a:r>
          </a:p>
        </p:txBody>
      </p:sp>
      <p:sp>
        <p:nvSpPr>
          <p:cNvPr id="12" name="Rectangle 11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533014"/>
            <a:ext cx="9700752" cy="60066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00" y="505136"/>
            <a:ext cx="9700752" cy="60312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25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230E3-88CF-D147-9BE1-14206C9FC18D}"/>
              </a:ext>
            </a:extLst>
          </p:cNvPr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697470-E42B-FD4C-9F06-AE042242E427}"/>
              </a:ext>
            </a:extLst>
          </p:cNvPr>
          <p:cNvSpPr/>
          <p:nvPr/>
        </p:nvSpPr>
        <p:spPr>
          <a:xfrm>
            <a:off x="139337" y="66855"/>
            <a:ext cx="5131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02289">
              <a:defRPr/>
            </a:pPr>
            <a:r>
              <a:rPr lang="en-GB" altLang="es-ES_tradnl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panose="020B0604020202020204" pitchFamily="34" charset="0"/>
                <a:ea typeface="Futura Medium" charset="0"/>
                <a:cs typeface="Arial Narrow" panose="020B0604020202020204" pitchFamily="34" charset="0"/>
              </a:rPr>
              <a:t> Our market strategy:  making STRATEGIC ALLIANCES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043" y="587964"/>
            <a:ext cx="8669866" cy="5951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555" y="1012509"/>
            <a:ext cx="8669866" cy="480510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783" y="3999654"/>
            <a:ext cx="3265361" cy="233115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3803" y="3999654"/>
            <a:ext cx="3453702" cy="23311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86943"/>
            <a:ext cx="2635232" cy="10875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384187" y="4037652"/>
            <a:ext cx="32371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cap="all" dirty="0">
                <a:latin typeface="Arial Narrow" charset="0"/>
                <a:ea typeface="Arial Narrow" charset="0"/>
                <a:cs typeface="Arial Narrow" charset="0"/>
              </a:rPr>
              <a:t>Discoveries and innovations of the group</a:t>
            </a:r>
            <a:endParaRPr lang="es-ES" sz="1200" cap="all" dirty="0">
              <a:latin typeface="Arial Narrow" charset="0"/>
              <a:ea typeface="Arial Narrow" charset="0"/>
              <a:cs typeface="Arial Narrow" charset="0"/>
            </a:endParaRP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Role of CKD4/CDK6 in cancer and disease mouse models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Cell cycle-dependent kinase Plk1 as regulator of vascular homeostasis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PP2-inhibitory kinase MASTL as a potential target for cancer – </a:t>
            </a:r>
            <a:r>
              <a:rPr lang="en-US" sz="1200" dirty="0" err="1">
                <a:latin typeface="Arial Narrow" charset="0"/>
                <a:ea typeface="Arial Narrow" charset="0"/>
                <a:cs typeface="Arial Narrow" charset="0"/>
              </a:rPr>
              <a:t>PoC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200" i="1" dirty="0">
                <a:latin typeface="Arial Narrow" charset="0"/>
                <a:ea typeface="Arial Narrow" charset="0"/>
                <a:cs typeface="Arial Narrow" charset="0"/>
              </a:rPr>
              <a:t>in vitro 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and </a:t>
            </a:r>
            <a:r>
              <a:rPr lang="en-US" sz="1200" i="1" dirty="0">
                <a:latin typeface="Arial Narrow" charset="0"/>
                <a:ea typeface="Arial Narrow" charset="0"/>
                <a:cs typeface="Arial Narrow" charset="0"/>
              </a:rPr>
              <a:t>in vivo 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and drug discovery campaign ongoing.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Mouse models for </a:t>
            </a:r>
            <a:r>
              <a:rPr lang="en-US" sz="1200" dirty="0" err="1">
                <a:latin typeface="Arial Narrow" charset="0"/>
                <a:ea typeface="Arial Narrow" charset="0"/>
                <a:cs typeface="Arial Narrow" charset="0"/>
              </a:rPr>
              <a:t>miRNAs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, with relevant properties in self-renewal and differentiation of stem cells.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0" y="66855"/>
            <a:ext cx="4503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2289">
              <a:defRPr/>
            </a:pPr>
            <a:r>
              <a:rPr lang="en-GB" alt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OUR TEAM – stem cell biology frontier research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74553" y="4037652"/>
            <a:ext cx="337923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cap="all" dirty="0">
                <a:latin typeface="Arial Narrow" charset="0"/>
                <a:ea typeface="Arial Narrow" charset="0"/>
                <a:cs typeface="Arial Narrow" charset="0"/>
              </a:rPr>
              <a:t>Scientific approach and capabilities</a:t>
            </a:r>
            <a:endParaRPr lang="es-ES" sz="1200" cap="all" dirty="0">
              <a:latin typeface="Arial Narrow" charset="0"/>
              <a:ea typeface="Arial Narrow" charset="0"/>
              <a:cs typeface="Arial Narrow" charset="0"/>
            </a:endParaRP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Mouse models to study the cell cycle machinery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Mechanisms regulating the cell division cycle and its effects on cell fate, disease and therapy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Function of microRNAs in stem cell biology, regenerative medicine and tumor development</a:t>
            </a:r>
          </a:p>
          <a:p>
            <a:pPr lvl="0">
              <a:spcBef>
                <a:spcPts val="600"/>
              </a:spcBef>
            </a:pP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How progenitor cells and cancer stem cells control their self-renewal and proliferative properties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114" y="602863"/>
            <a:ext cx="2328608" cy="288816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842576" y="592198"/>
            <a:ext cx="1803418" cy="2266070"/>
            <a:chOff x="7622386" y="1169621"/>
            <a:chExt cx="1803418" cy="226607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24102" y="1169621"/>
              <a:ext cx="1777951" cy="220562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2386" y="2820138"/>
              <a:ext cx="1770838" cy="574623"/>
            </a:xfrm>
            <a:prstGeom prst="rect">
              <a:avLst/>
            </a:prstGeom>
            <a:solidFill>
              <a:srgbClr val="004164">
                <a:alpha val="5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637758" y="2820138"/>
              <a:ext cx="1788046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Carolina </a:t>
              </a:r>
              <a:r>
                <a:rPr lang="en-US" sz="1200" b="1" cap="small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Pola</a:t>
              </a:r>
              <a:r>
                <a:rPr lang="en-US" sz="1200" b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, PhD </a:t>
              </a:r>
            </a:p>
            <a:p>
              <a:r>
                <a:rPr lang="en-US" sz="1000" b="1" i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Director Of Innovation at CNIO</a:t>
              </a:r>
            </a:p>
            <a:p>
              <a:endParaRPr lang="en-US" sz="12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40" name="Rectangle 39"/>
          <p:cNvSpPr/>
          <p:nvPr/>
        </p:nvSpPr>
        <p:spPr>
          <a:xfrm>
            <a:off x="69017" y="3575101"/>
            <a:ext cx="2568817" cy="544355"/>
          </a:xfrm>
          <a:prstGeom prst="rect">
            <a:avLst/>
          </a:prstGeom>
          <a:solidFill>
            <a:srgbClr val="004164">
              <a:alpha val="5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55459" y="3559463"/>
            <a:ext cx="2032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Mar</a:t>
            </a:r>
            <a:r>
              <a:rPr lang="es-ES" sz="1400" b="1" cap="small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ía</a:t>
            </a:r>
            <a:r>
              <a:rPr lang="es-ES" sz="1400" b="1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Salazar Roa</a:t>
            </a:r>
            <a:r>
              <a:rPr lang="en-US" sz="1400" b="1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, PhD </a:t>
            </a:r>
          </a:p>
          <a:p>
            <a:r>
              <a:rPr lang="en-US" sz="1400" b="1" i="1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Project Manager (CNIO)</a:t>
            </a:r>
          </a:p>
          <a:p>
            <a:endParaRPr lang="en-US" sz="14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798030" y="609318"/>
            <a:ext cx="1834290" cy="2267927"/>
            <a:chOff x="3865713" y="611879"/>
            <a:chExt cx="1834290" cy="226792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5441" y="611879"/>
              <a:ext cx="1824562" cy="2223282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>
              <a:off x="3875441" y="2260537"/>
              <a:ext cx="1824562" cy="555110"/>
            </a:xfrm>
            <a:prstGeom prst="rect">
              <a:avLst/>
            </a:prstGeom>
            <a:solidFill>
              <a:srgbClr val="004164">
                <a:alpha val="5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65713" y="2264253"/>
              <a:ext cx="1778577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1200" b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Marcos </a:t>
              </a:r>
              <a:r>
                <a:rPr lang="es-ES" sz="1200" b="1" cap="small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Malumbres</a:t>
              </a:r>
              <a:r>
                <a:rPr lang="en-US" sz="1200" b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, PhD </a:t>
              </a:r>
            </a:p>
            <a:p>
              <a:r>
                <a:rPr lang="en-US" sz="1000" b="1" i="1" cap="small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Scientific Advisor (CNIO)</a:t>
              </a:r>
            </a:p>
            <a:p>
              <a:endParaRPr lang="en-US" sz="1200" b="1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45" name="Rectangle 44"/>
          <p:cNvSpPr/>
          <p:nvPr/>
        </p:nvSpPr>
        <p:spPr>
          <a:xfrm>
            <a:off x="2798030" y="3182261"/>
            <a:ext cx="6830712" cy="749907"/>
          </a:xfrm>
          <a:prstGeom prst="rect">
            <a:avLst/>
          </a:prstGeom>
          <a:solidFill>
            <a:srgbClr val="004164">
              <a:alpha val="5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8608" y="3208893"/>
            <a:ext cx="6980134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b="1" cap="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basic and translational research in cell cycle and stem cell biology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GEMMs models, drug discovery projects with small molecules, advanced therapy approaches for cell therapy and organoid development. </a:t>
            </a:r>
            <a:endParaRPr lang="en-US" sz="1200" i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24917" y="698051"/>
            <a:ext cx="3007489" cy="2134549"/>
          </a:xfrm>
          <a:prstGeom prst="rect">
            <a:avLst/>
          </a:prstGeom>
          <a:solidFill>
            <a:srgbClr val="004164">
              <a:alpha val="5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30832" y="718985"/>
            <a:ext cx="2293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400" b="1" cap="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OUR </a:t>
            </a:r>
            <a:r>
              <a:rPr lang="es-ES" sz="1400" b="1" cap="all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Advisors</a:t>
            </a: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813052" y="1103592"/>
            <a:ext cx="300748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Petra </a:t>
            </a:r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Krauledat</a:t>
            </a: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(CEO </a:t>
            </a:r>
            <a:r>
              <a:rPr lang="es-ES" sz="1200" dirty="0" err="1">
                <a:latin typeface="Arial Narrow" charset="0"/>
                <a:ea typeface="Arial Narrow" charset="0"/>
                <a:cs typeface="Arial Narrow" charset="0"/>
              </a:rPr>
              <a:t>atPNPResearch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)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Peter Bryant  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(</a:t>
            </a:r>
            <a:r>
              <a:rPr lang="es-ES" sz="1200" dirty="0" err="1">
                <a:latin typeface="Arial Narrow" charset="0"/>
                <a:ea typeface="Arial Narrow" charset="0"/>
                <a:cs typeface="Arial Narrow" charset="0"/>
              </a:rPr>
              <a:t>professor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 at IE Business </a:t>
            </a:r>
            <a:r>
              <a:rPr lang="es-ES" sz="1200" dirty="0" err="1">
                <a:latin typeface="Arial Narrow" charset="0"/>
                <a:ea typeface="Arial Narrow" charset="0"/>
                <a:cs typeface="Arial Narrow" charset="0"/>
              </a:rPr>
              <a:t>School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)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José Luis Cabero  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(CEO at AELIX)</a:t>
            </a:r>
          </a:p>
          <a:p>
            <a:pPr>
              <a:lnSpc>
                <a:spcPts val="900"/>
              </a:lnSpc>
              <a:spcBef>
                <a:spcPts val="600"/>
              </a:spcBef>
            </a:pPr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Sotirios</a:t>
            </a: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Karathanasis</a:t>
            </a: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  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(VP at </a:t>
            </a:r>
            <a:r>
              <a:rPr lang="es-ES" sz="1200" dirty="0" err="1">
                <a:latin typeface="Arial Narrow" charset="0"/>
                <a:ea typeface="Arial Narrow" charset="0"/>
                <a:cs typeface="Arial Narrow" charset="0"/>
              </a:rPr>
              <a:t>NeoProgen</a:t>
            </a:r>
            <a:r>
              <a:rPr lang="es-ES" sz="1200" dirty="0"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sz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F2FE1F-E660-FD4F-8680-8082A84AC66F}"/>
              </a:ext>
            </a:extLst>
          </p:cNvPr>
          <p:cNvSpPr txBox="1"/>
          <p:nvPr/>
        </p:nvSpPr>
        <p:spPr>
          <a:xfrm>
            <a:off x="-26005" y="4234412"/>
            <a:ext cx="2690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Staff scientist at CNIO. More than 6 years of experience in stem cell biology, cell proliferation and differentiation. 37 articles (9 as first author, 2 as corresponding author); more than 8.000 citations; one patent directly related to the asset; awarded by MIT (Boston, US) and Caixa (Barcelona, Spain) to participate in IDEA</a:t>
            </a:r>
            <a:r>
              <a:rPr lang="en-US" sz="120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Global 2019 and </a:t>
            </a:r>
            <a:r>
              <a:rPr lang="en-US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CaixaImpulse</a:t>
            </a:r>
            <a:r>
              <a:rPr lang="en-US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 2019 valorization and mentorship programs.</a:t>
            </a:r>
          </a:p>
          <a:p>
            <a:pPr algn="just"/>
            <a:endParaRPr lang="es-ES" sz="1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7B136CE-14E2-234B-A8A1-C71E31DBEEAD}"/>
              </a:ext>
            </a:extLst>
          </p:cNvPr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058098" y="1975444"/>
            <a:ext cx="22933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1400" b="1" cap="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OTHER TEAM MEMBERS</a:t>
            </a:r>
            <a:endParaRPr lang="en-US" sz="14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813052" y="2300417"/>
            <a:ext cx="33331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Arial Narrow" charset="0"/>
                <a:ea typeface="Arial Narrow" charset="0"/>
                <a:cs typeface="Arial Narrow" charset="0"/>
              </a:rPr>
              <a:t>Nuria </a:t>
            </a:r>
            <a:r>
              <a:rPr lang="en-US" sz="1200" b="1" dirty="0" err="1">
                <a:latin typeface="Arial Narrow" charset="0"/>
                <a:ea typeface="Arial Narrow" charset="0"/>
                <a:cs typeface="Arial Narrow" charset="0"/>
              </a:rPr>
              <a:t>Garc</a:t>
            </a:r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ía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200" i="1" dirty="0">
                <a:latin typeface="Arial Narrow" charset="0"/>
                <a:ea typeface="Arial Narrow" charset="0"/>
                <a:cs typeface="Arial Narrow" charset="0"/>
              </a:rPr>
              <a:t>PhD student</a:t>
            </a:r>
          </a:p>
          <a:p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Aicha</a:t>
            </a:r>
            <a:r>
              <a:rPr lang="es-ES" sz="1200" b="1" dirty="0">
                <a:latin typeface="Arial Narrow" charset="0"/>
                <a:ea typeface="Arial Narrow" charset="0"/>
                <a:cs typeface="Arial Narrow" charset="0"/>
              </a:rPr>
              <a:t> El </a:t>
            </a:r>
            <a:r>
              <a:rPr lang="es-ES" sz="1200" b="1" dirty="0" err="1">
                <a:latin typeface="Arial Narrow" charset="0"/>
                <a:ea typeface="Arial Narrow" charset="0"/>
                <a:cs typeface="Arial Narrow" charset="0"/>
              </a:rPr>
              <a:t>Bakkali</a:t>
            </a:r>
            <a:r>
              <a:rPr lang="en-US" sz="1200" dirty="0">
                <a:latin typeface="Arial Narrow" charset="0"/>
                <a:ea typeface="Arial Narrow" charset="0"/>
                <a:cs typeface="Arial Narrow" charset="0"/>
              </a:rPr>
              <a:t>, </a:t>
            </a:r>
            <a:r>
              <a:rPr lang="en-US" sz="1200" i="1" dirty="0">
                <a:latin typeface="Arial Narrow" charset="0"/>
                <a:ea typeface="Arial Narrow" charset="0"/>
                <a:cs typeface="Arial Narrow" charset="0"/>
              </a:rPr>
              <a:t>Technician</a:t>
            </a:r>
          </a:p>
          <a:p>
            <a:endParaRPr lang="en-US" sz="1200" i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455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13"/>
          <p:cNvSpPr/>
          <p:nvPr/>
        </p:nvSpPr>
        <p:spPr>
          <a:xfrm>
            <a:off x="394363" y="4872849"/>
            <a:ext cx="2132937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es-ES" sz="2000" b="1" dirty="0">
              <a:solidFill>
                <a:schemeClr val="tx2">
                  <a:lumMod val="40000"/>
                  <a:lumOff val="60000"/>
                </a:schemeClr>
              </a:solidFill>
              <a:latin typeface="Consolas"/>
              <a:cs typeface="Consolas"/>
            </a:endParaRPr>
          </a:p>
          <a:p>
            <a:pPr algn="ctr"/>
            <a:endParaRPr lang="es-ES" sz="2000" b="1" dirty="0">
              <a:solidFill>
                <a:schemeClr val="tx2">
                  <a:lumMod val="40000"/>
                  <a:lumOff val="60000"/>
                </a:schemeClr>
              </a:solidFill>
              <a:latin typeface="Consolas"/>
              <a:cs typeface="Consola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A36C07-1B16-C14D-BD41-35DB08D54D4E}"/>
              </a:ext>
            </a:extLst>
          </p:cNvPr>
          <p:cNvSpPr/>
          <p:nvPr/>
        </p:nvSpPr>
        <p:spPr>
          <a:xfrm>
            <a:off x="0" y="6562846"/>
            <a:ext cx="9906000" cy="295154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FCFC0A-5EB4-CD4F-B836-572B7B610DCC}"/>
              </a:ext>
            </a:extLst>
          </p:cNvPr>
          <p:cNvSpPr/>
          <p:nvPr/>
        </p:nvSpPr>
        <p:spPr>
          <a:xfrm>
            <a:off x="3412545" y="4915486"/>
            <a:ext cx="56381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2289">
              <a:defRPr/>
            </a:pPr>
            <a:r>
              <a:rPr lang="en-GB" altLang="es-ES_tradnl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…REVOLUTIONIZING REGENERATIVE THERAPY for </a:t>
            </a:r>
            <a:r>
              <a:rPr lang="en-GB" altLang="es-ES_tradnl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arrow" charset="0"/>
                <a:ea typeface="Arial Narrow" charset="0"/>
                <a:cs typeface="Arial Narrow" charset="0"/>
              </a:rPr>
              <a:t>Type 1 Diabetes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1" y="1462371"/>
            <a:ext cx="8667818" cy="3332572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flipV="1">
            <a:off x="0" y="440995"/>
            <a:ext cx="9906000" cy="45719"/>
          </a:xfrm>
          <a:prstGeom prst="rect">
            <a:avLst/>
          </a:prstGeom>
          <a:solidFill>
            <a:srgbClr val="004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7947528-3E95-044C-A1D4-BE0F82862B56}"/>
              </a:ext>
            </a:extLst>
          </p:cNvPr>
          <p:cNvSpPr/>
          <p:nvPr/>
        </p:nvSpPr>
        <p:spPr>
          <a:xfrm>
            <a:off x="0" y="93099"/>
            <a:ext cx="39453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2289">
              <a:defRPr/>
            </a:pPr>
            <a:r>
              <a:rPr lang="en-GB" altLang="es-ES_tradnl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OUR MISION is making the cure possible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16546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MIT-IDEA</a:t>
            </a:r>
            <a:r>
              <a:rPr lang="en-US" cap="small" baseline="30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endParaRPr lang="en-US" cap="small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91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top cancer final 16:9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ierre">
  <a:themeElements>
    <a:clrScheme name="Personalizar 3">
      <a:dk1>
        <a:srgbClr val="000000"/>
      </a:dk1>
      <a:lt1>
        <a:srgbClr val="FCD100"/>
      </a:lt1>
      <a:dk2>
        <a:srgbClr val="FFFFFF"/>
      </a:dk2>
      <a:lt2>
        <a:srgbClr val="D7192C"/>
      </a:lt2>
      <a:accent1>
        <a:srgbClr val="A80E1F"/>
      </a:accent1>
      <a:accent2>
        <a:srgbClr val="EC6B10"/>
      </a:accent2>
      <a:accent3>
        <a:srgbClr val="F9AA1B"/>
      </a:accent3>
      <a:accent4>
        <a:srgbClr val="FCD100"/>
      </a:accent4>
      <a:accent5>
        <a:srgbClr val="5A513D"/>
      </a:accent5>
      <a:accent6>
        <a:srgbClr val="A39382"/>
      </a:accent6>
      <a:hlink>
        <a:srgbClr val="C5B9AC"/>
      </a:hlink>
      <a:folHlink>
        <a:srgbClr val="D7182C"/>
      </a:folHlink>
    </a:clrScheme>
    <a:fontScheme name="Personalizado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36000" tIns="36000" rIns="36000" bIns="36000" anchor="b" anchorCtr="1"/>
      <a:lstStyle>
        <a:defPPr>
          <a:defRPr sz="19500" dirty="0" smtClean="0">
            <a:solidFill>
              <a:schemeClr val="tx2"/>
            </a:solidFill>
            <a:latin typeface="Iberia Headline"/>
            <a:cs typeface="Iberia Headline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14063</TotalTime>
  <Words>1034</Words>
  <Application>Microsoft Macintosh PowerPoint</Application>
  <PresentationFormat>A4 Paper (210x297 mm)</PresentationFormat>
  <Paragraphs>101</Paragraphs>
  <Slides>18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Narrow</vt:lpstr>
      <vt:lpstr>Calibri</vt:lpstr>
      <vt:lpstr>Calibri Light</vt:lpstr>
      <vt:lpstr>Consolas</vt:lpstr>
      <vt:lpstr>Georgia</vt:lpstr>
      <vt:lpstr>Iberia Text</vt:lpstr>
      <vt:lpstr>Symbol</vt:lpstr>
      <vt:lpstr>Office Theme</vt:lpstr>
      <vt:lpstr>Stop cancer final 16:9</vt:lpstr>
      <vt:lpstr>1_Cierre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Eric Norman</cp:lastModifiedBy>
  <cp:revision>148</cp:revision>
  <cp:lastPrinted>2019-07-17T08:22:02Z</cp:lastPrinted>
  <dcterms:created xsi:type="dcterms:W3CDTF">2019-07-13T08:03:45Z</dcterms:created>
  <dcterms:modified xsi:type="dcterms:W3CDTF">2019-12-05T00:49:48Z</dcterms:modified>
  <cp:category/>
</cp:coreProperties>
</file>