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Economica"/>
      <p:regular r:id="rId26"/>
      <p:bold r:id="rId27"/>
      <p:italic r:id="rId28"/>
      <p:boldItalic r:id="rId29"/>
    </p:embeddedFont>
    <p:embeddedFont>
      <p:font typeface="Proxima Nova"/>
      <p:regular r:id="rId30"/>
      <p:bold r:id="rId31"/>
      <p:italic r:id="rId32"/>
      <p:boldItalic r:id="rId33"/>
    </p:embeddedFont>
    <p:embeddedFont>
      <p:font typeface="Montserrat Black"/>
      <p:bold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Fira Sans Extra Condensed Medium"/>
      <p:regular r:id="rId40"/>
      <p:bold r:id="rId41"/>
      <p:italic r:id="rId42"/>
      <p:boldItalic r:id="rId43"/>
    </p:embeddedFont>
    <p:embeddedFont>
      <p:font typeface="Montserrat ExtraBold"/>
      <p:bold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05864C-8D39-4EA5-A6B3-6A1C726122CD}">
  <a:tblStyle styleId="{AF05864C-8D39-4EA5-A6B3-6A1C72612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Medium-regular.fntdata"/><Relationship Id="rId42" Type="http://schemas.openxmlformats.org/officeDocument/2006/relationships/font" Target="fonts/FiraSansExtraCondensedMedium-italic.fntdata"/><Relationship Id="rId41" Type="http://schemas.openxmlformats.org/officeDocument/2006/relationships/font" Target="fonts/FiraSansExtraCondensedMedium-bold.fntdata"/><Relationship Id="rId44" Type="http://schemas.openxmlformats.org/officeDocument/2006/relationships/font" Target="fonts/MontserratExtraBold-bold.fntdata"/><Relationship Id="rId43" Type="http://schemas.openxmlformats.org/officeDocument/2006/relationships/font" Target="fonts/FiraSansExtraCondensedMedium-boldItalic.fntdata"/><Relationship Id="rId46" Type="http://schemas.openxmlformats.org/officeDocument/2006/relationships/font" Target="fonts/OpenSans-regular.fntdata"/><Relationship Id="rId45" Type="http://schemas.openxmlformats.org/officeDocument/2006/relationships/font" Target="fonts/MontserratExtra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33" Type="http://schemas.openxmlformats.org/officeDocument/2006/relationships/font" Target="fonts/ProximaNova-boldItalic.fntdata"/><Relationship Id="rId32" Type="http://schemas.openxmlformats.org/officeDocument/2006/relationships/font" Target="fonts/ProximaNova-italic.fntdata"/><Relationship Id="rId35" Type="http://schemas.openxmlformats.org/officeDocument/2006/relationships/font" Target="fonts/MontserratBlack-boldItalic.fntdata"/><Relationship Id="rId34" Type="http://schemas.openxmlformats.org/officeDocument/2006/relationships/font" Target="fonts/MontserratBlack-bold.fntdata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26" Type="http://schemas.openxmlformats.org/officeDocument/2006/relationships/font" Target="fonts/Economica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29" Type="http://schemas.openxmlformats.org/officeDocument/2006/relationships/font" Target="fonts/Economic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9de00b92_0_3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b89de00b92_0_3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123e560ac_3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1123e560ac_3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8aee7d3fa_0_7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8aee7d3fa_0_7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123e560a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123e560a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770561bc7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770561bc7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770561bc7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770561bc7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 </a:t>
            </a:r>
            <a:r>
              <a:rPr lang="en"/>
              <a:t>components</a:t>
            </a:r>
            <a:r>
              <a:rPr lang="en"/>
              <a:t> of the app for patients include the </a:t>
            </a:r>
            <a:r>
              <a:rPr lang="en"/>
              <a:t>initial</a:t>
            </a:r>
            <a:r>
              <a:rPr lang="en"/>
              <a:t> </a:t>
            </a:r>
            <a:r>
              <a:rPr lang="en"/>
              <a:t>questionnaire</a:t>
            </a:r>
            <a:r>
              <a:rPr lang="en"/>
              <a:t> which synthesizes a biodata based profile for the patients. As well as an algorithmic based matching questionarre to a culturally literate facilitator. Thirdly our platform include 24/7 emergency consultations as well as </a:t>
            </a:r>
            <a:r>
              <a:rPr lang="en"/>
              <a:t>chat boxes</a:t>
            </a:r>
            <a:r>
              <a:rPr lang="en"/>
              <a:t> with facilitators offline. The summary form that is collected at the end of a patient facilitator interaction can be given to </a:t>
            </a:r>
            <a:r>
              <a:rPr lang="en"/>
              <a:t>physicians</a:t>
            </a:r>
            <a:r>
              <a:rPr lang="en"/>
              <a:t> to guide the care plan.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123e560ac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1123e560ac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770561bc7_0_1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770561bc7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123e560ac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1123e560ac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770561bc7_0_1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b770561bc7_0_1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123e560ac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1123e560ac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://www.freepik.com/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126125"/>
            <a:ext cx="4574100" cy="16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49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b="1" sz="52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50" y="2798325"/>
            <a:ext cx="3567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19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2167663" y="4271200"/>
            <a:ext cx="324600" cy="324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231350" y="3891725"/>
            <a:ext cx="2396100" cy="239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flipH="1">
            <a:off x="713250" y="4271201"/>
            <a:ext cx="1207353" cy="324548"/>
            <a:chOff x="3364650" y="4595788"/>
            <a:chExt cx="1207353" cy="324548"/>
          </a:xfrm>
        </p:grpSpPr>
        <p:sp>
          <p:nvSpPr>
            <p:cNvPr id="14" name="Google Shape;14;p2"/>
            <p:cNvSpPr/>
            <p:nvPr/>
          </p:nvSpPr>
          <p:spPr>
            <a:xfrm>
              <a:off x="3364650" y="4727575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" name="Google Shape;15;p2"/>
            <p:cNvSpPr/>
            <p:nvPr/>
          </p:nvSpPr>
          <p:spPr>
            <a:xfrm>
              <a:off x="3364650" y="459578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6" name="Google Shape;16;p2"/>
          <p:cNvSpPr/>
          <p:nvPr/>
        </p:nvSpPr>
        <p:spPr>
          <a:xfrm>
            <a:off x="713262" y="-1063125"/>
            <a:ext cx="1602300" cy="16026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572000" y="539501"/>
            <a:ext cx="1207353" cy="324548"/>
            <a:chOff x="4572000" y="214951"/>
            <a:chExt cx="1207353" cy="324548"/>
          </a:xfrm>
        </p:grpSpPr>
        <p:sp>
          <p:nvSpPr>
            <p:cNvPr id="18" name="Google Shape;18;p2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9" name="Google Shape;19;p2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0" name="Google Shape;20;p2"/>
          <p:cNvSpPr/>
          <p:nvPr/>
        </p:nvSpPr>
        <p:spPr>
          <a:xfrm>
            <a:off x="5433850" y="360495"/>
            <a:ext cx="4436700" cy="44376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hasCustomPrompt="1" type="title"/>
          </p:nvPr>
        </p:nvSpPr>
        <p:spPr>
          <a:xfrm>
            <a:off x="713250" y="1912395"/>
            <a:ext cx="77175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72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/>
          <p:nvPr>
            <p:ph idx="1" type="subTitle"/>
          </p:nvPr>
        </p:nvSpPr>
        <p:spPr>
          <a:xfrm>
            <a:off x="2179500" y="3003205"/>
            <a:ext cx="4785000" cy="5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/>
          <p:nvPr/>
        </p:nvSpPr>
        <p:spPr>
          <a:xfrm>
            <a:off x="7671075" y="-1203896"/>
            <a:ext cx="3156900" cy="31575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713225" y="-1983817"/>
            <a:ext cx="3156900" cy="315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-2163775" y="-1822050"/>
            <a:ext cx="4393200" cy="4393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1"/>
          <p:cNvGrpSpPr/>
          <p:nvPr/>
        </p:nvGrpSpPr>
        <p:grpSpPr>
          <a:xfrm>
            <a:off x="7223375" y="539501"/>
            <a:ext cx="1207353" cy="324548"/>
            <a:chOff x="4572000" y="214951"/>
            <a:chExt cx="1207353" cy="324548"/>
          </a:xfrm>
        </p:grpSpPr>
        <p:sp>
          <p:nvSpPr>
            <p:cNvPr id="103" name="Google Shape;103;p11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4" name="Google Shape;104;p11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05" name="Google Shape;105;p11"/>
          <p:cNvSpPr/>
          <p:nvPr/>
        </p:nvSpPr>
        <p:spPr>
          <a:xfrm>
            <a:off x="6964512" y="3311151"/>
            <a:ext cx="2823300" cy="282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0" y="4271251"/>
            <a:ext cx="1207353" cy="324548"/>
            <a:chOff x="4572000" y="214951"/>
            <a:chExt cx="1207353" cy="324548"/>
          </a:xfrm>
        </p:grpSpPr>
        <p:sp>
          <p:nvSpPr>
            <p:cNvPr id="107" name="Google Shape;107;p11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8" name="Google Shape;108;p11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09" name="Google Shape;109;p11"/>
          <p:cNvSpPr/>
          <p:nvPr/>
        </p:nvSpPr>
        <p:spPr>
          <a:xfrm>
            <a:off x="6048575" y="4595800"/>
            <a:ext cx="1932000" cy="19323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/>
          <p:nvPr/>
        </p:nvSpPr>
        <p:spPr>
          <a:xfrm>
            <a:off x="4353050" y="-596900"/>
            <a:ext cx="6336600" cy="633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14" name="Google Shape;114;p13"/>
          <p:cNvSpPr txBox="1"/>
          <p:nvPr>
            <p:ph idx="1" type="subTitle"/>
          </p:nvPr>
        </p:nvSpPr>
        <p:spPr>
          <a:xfrm>
            <a:off x="1978901" y="1779025"/>
            <a:ext cx="2588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13"/>
          <p:cNvSpPr txBox="1"/>
          <p:nvPr>
            <p:ph idx="2" type="subTitle"/>
          </p:nvPr>
        </p:nvSpPr>
        <p:spPr>
          <a:xfrm>
            <a:off x="1978890" y="2182450"/>
            <a:ext cx="23793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3" type="subTitle"/>
          </p:nvPr>
        </p:nvSpPr>
        <p:spPr>
          <a:xfrm>
            <a:off x="5837625" y="1779025"/>
            <a:ext cx="25908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4" type="subTitle"/>
          </p:nvPr>
        </p:nvSpPr>
        <p:spPr>
          <a:xfrm>
            <a:off x="5837615" y="2182447"/>
            <a:ext cx="2377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5" type="subTitle"/>
          </p:nvPr>
        </p:nvSpPr>
        <p:spPr>
          <a:xfrm>
            <a:off x="1981484" y="3162602"/>
            <a:ext cx="2588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3"/>
          <p:cNvSpPr txBox="1"/>
          <p:nvPr>
            <p:ph idx="6" type="subTitle"/>
          </p:nvPr>
        </p:nvSpPr>
        <p:spPr>
          <a:xfrm>
            <a:off x="1981265" y="3566032"/>
            <a:ext cx="23793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7" type="subTitle"/>
          </p:nvPr>
        </p:nvSpPr>
        <p:spPr>
          <a:xfrm>
            <a:off x="5839800" y="3162600"/>
            <a:ext cx="25908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3"/>
          <p:cNvSpPr txBox="1"/>
          <p:nvPr>
            <p:ph idx="8" type="subTitle"/>
          </p:nvPr>
        </p:nvSpPr>
        <p:spPr>
          <a:xfrm>
            <a:off x="5839610" y="3566033"/>
            <a:ext cx="2377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hasCustomPrompt="1" idx="9" type="title"/>
          </p:nvPr>
        </p:nvSpPr>
        <p:spPr>
          <a:xfrm>
            <a:off x="1097280" y="1844061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 b="1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/>
          <p:nvPr>
            <p:ph hasCustomPrompt="1" idx="13" type="title"/>
          </p:nvPr>
        </p:nvSpPr>
        <p:spPr>
          <a:xfrm>
            <a:off x="4956048" y="1849011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 b="1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/>
          <p:nvPr>
            <p:ph hasCustomPrompt="1" idx="14" type="title"/>
          </p:nvPr>
        </p:nvSpPr>
        <p:spPr>
          <a:xfrm>
            <a:off x="1097280" y="3233949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 b="1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/>
          <p:nvPr>
            <p:ph hasCustomPrompt="1" idx="15" type="title"/>
          </p:nvPr>
        </p:nvSpPr>
        <p:spPr>
          <a:xfrm>
            <a:off x="4956048" y="3233949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 b="1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Montserrat Black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grpSp>
        <p:nvGrpSpPr>
          <p:cNvPr id="126" name="Google Shape;126;p13"/>
          <p:cNvGrpSpPr/>
          <p:nvPr/>
        </p:nvGrpSpPr>
        <p:grpSpPr>
          <a:xfrm flipH="1">
            <a:off x="713225" y="4595788"/>
            <a:ext cx="1207353" cy="324548"/>
            <a:chOff x="3364650" y="4595788"/>
            <a:chExt cx="1207353" cy="324548"/>
          </a:xfrm>
        </p:grpSpPr>
        <p:sp>
          <p:nvSpPr>
            <p:cNvPr id="127" name="Google Shape;127;p13"/>
            <p:cNvSpPr/>
            <p:nvPr/>
          </p:nvSpPr>
          <p:spPr>
            <a:xfrm>
              <a:off x="3364650" y="4727575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8" name="Google Shape;128;p13"/>
            <p:cNvSpPr/>
            <p:nvPr/>
          </p:nvSpPr>
          <p:spPr>
            <a:xfrm>
              <a:off x="3364650" y="459578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29" name="Google Shape;129;p13"/>
          <p:cNvGrpSpPr/>
          <p:nvPr/>
        </p:nvGrpSpPr>
        <p:grpSpPr>
          <a:xfrm>
            <a:off x="7221075" y="214951"/>
            <a:ext cx="1207353" cy="324548"/>
            <a:chOff x="4572000" y="214951"/>
            <a:chExt cx="1207353" cy="324548"/>
          </a:xfrm>
        </p:grpSpPr>
        <p:sp>
          <p:nvSpPr>
            <p:cNvPr id="130" name="Google Shape;130;p13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1" name="Google Shape;131;p13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" type="subTitle"/>
          </p:nvPr>
        </p:nvSpPr>
        <p:spPr>
          <a:xfrm>
            <a:off x="1978901" y="1779025"/>
            <a:ext cx="2588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2" type="subTitle"/>
          </p:nvPr>
        </p:nvSpPr>
        <p:spPr>
          <a:xfrm>
            <a:off x="1978890" y="2182450"/>
            <a:ext cx="23793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3" type="subTitle"/>
          </p:nvPr>
        </p:nvSpPr>
        <p:spPr>
          <a:xfrm>
            <a:off x="5837625" y="1779025"/>
            <a:ext cx="25908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4" type="subTitle"/>
          </p:nvPr>
        </p:nvSpPr>
        <p:spPr>
          <a:xfrm>
            <a:off x="5837615" y="2182447"/>
            <a:ext cx="2377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5" type="subTitle"/>
          </p:nvPr>
        </p:nvSpPr>
        <p:spPr>
          <a:xfrm>
            <a:off x="1981484" y="3162602"/>
            <a:ext cx="2588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14"/>
          <p:cNvSpPr txBox="1"/>
          <p:nvPr>
            <p:ph idx="6" type="subTitle"/>
          </p:nvPr>
        </p:nvSpPr>
        <p:spPr>
          <a:xfrm>
            <a:off x="1981265" y="3566032"/>
            <a:ext cx="23793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7" type="subTitle"/>
          </p:nvPr>
        </p:nvSpPr>
        <p:spPr>
          <a:xfrm>
            <a:off x="5839800" y="3162600"/>
            <a:ext cx="25908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14"/>
          <p:cNvSpPr txBox="1"/>
          <p:nvPr>
            <p:ph idx="8" type="subTitle"/>
          </p:nvPr>
        </p:nvSpPr>
        <p:spPr>
          <a:xfrm>
            <a:off x="5839610" y="3566033"/>
            <a:ext cx="2377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4"/>
          <p:cNvSpPr/>
          <p:nvPr/>
        </p:nvSpPr>
        <p:spPr>
          <a:xfrm>
            <a:off x="4353050" y="-596900"/>
            <a:ext cx="6336600" cy="63372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-1231350" y="3891725"/>
            <a:ext cx="2396100" cy="2396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14"/>
          <p:cNvGrpSpPr/>
          <p:nvPr/>
        </p:nvGrpSpPr>
        <p:grpSpPr>
          <a:xfrm rot="-5400000">
            <a:off x="7989325" y="441401"/>
            <a:ext cx="1207353" cy="324548"/>
            <a:chOff x="4572000" y="214951"/>
            <a:chExt cx="1207353" cy="324548"/>
          </a:xfrm>
        </p:grpSpPr>
        <p:sp>
          <p:nvSpPr>
            <p:cNvPr id="145" name="Google Shape;145;p14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6" name="Google Shape;146;p14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49" name="Google Shape;149;p15"/>
          <p:cNvSpPr txBox="1"/>
          <p:nvPr>
            <p:ph idx="1" type="subTitle"/>
          </p:nvPr>
        </p:nvSpPr>
        <p:spPr>
          <a:xfrm>
            <a:off x="712956" y="2816352"/>
            <a:ext cx="236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15"/>
          <p:cNvSpPr txBox="1"/>
          <p:nvPr>
            <p:ph idx="2" type="subTitle"/>
          </p:nvPr>
        </p:nvSpPr>
        <p:spPr>
          <a:xfrm>
            <a:off x="3387494" y="2816352"/>
            <a:ext cx="236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3" type="subTitle"/>
          </p:nvPr>
        </p:nvSpPr>
        <p:spPr>
          <a:xfrm>
            <a:off x="6061644" y="2816352"/>
            <a:ext cx="236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4" type="subTitle"/>
          </p:nvPr>
        </p:nvSpPr>
        <p:spPr>
          <a:xfrm>
            <a:off x="713556" y="3230198"/>
            <a:ext cx="23682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5" type="subTitle"/>
          </p:nvPr>
        </p:nvSpPr>
        <p:spPr>
          <a:xfrm>
            <a:off x="3388244" y="3230198"/>
            <a:ext cx="23682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5"/>
          <p:cNvSpPr txBox="1"/>
          <p:nvPr>
            <p:ph idx="6" type="subTitle"/>
          </p:nvPr>
        </p:nvSpPr>
        <p:spPr>
          <a:xfrm>
            <a:off x="6061494" y="3230198"/>
            <a:ext cx="23682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5"/>
          <p:cNvSpPr/>
          <p:nvPr/>
        </p:nvSpPr>
        <p:spPr>
          <a:xfrm>
            <a:off x="7356727" y="-534596"/>
            <a:ext cx="2148000" cy="2148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15"/>
          <p:cNvGrpSpPr/>
          <p:nvPr/>
        </p:nvGrpSpPr>
        <p:grpSpPr>
          <a:xfrm>
            <a:off x="0" y="1384201"/>
            <a:ext cx="1207353" cy="324548"/>
            <a:chOff x="4572000" y="214951"/>
            <a:chExt cx="1207353" cy="324548"/>
          </a:xfrm>
        </p:grpSpPr>
        <p:sp>
          <p:nvSpPr>
            <p:cNvPr id="157" name="Google Shape;157;p15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8" name="Google Shape;158;p15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59" name="Google Shape;159;p15"/>
          <p:cNvSpPr/>
          <p:nvPr/>
        </p:nvSpPr>
        <p:spPr>
          <a:xfrm>
            <a:off x="-1231350" y="3891725"/>
            <a:ext cx="2396100" cy="2396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8429697" y="3996850"/>
            <a:ext cx="1197600" cy="119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1" type="subTitle"/>
          </p:nvPr>
        </p:nvSpPr>
        <p:spPr>
          <a:xfrm>
            <a:off x="712956" y="3769652"/>
            <a:ext cx="236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2" type="subTitle"/>
          </p:nvPr>
        </p:nvSpPr>
        <p:spPr>
          <a:xfrm>
            <a:off x="3387494" y="2884352"/>
            <a:ext cx="236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3" type="subTitle"/>
          </p:nvPr>
        </p:nvSpPr>
        <p:spPr>
          <a:xfrm>
            <a:off x="6061644" y="3769652"/>
            <a:ext cx="236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4" type="subTitle"/>
          </p:nvPr>
        </p:nvSpPr>
        <p:spPr>
          <a:xfrm>
            <a:off x="713906" y="2571748"/>
            <a:ext cx="2368200" cy="11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6"/>
          <p:cNvSpPr txBox="1"/>
          <p:nvPr>
            <p:ph idx="5" type="subTitle"/>
          </p:nvPr>
        </p:nvSpPr>
        <p:spPr>
          <a:xfrm>
            <a:off x="3388594" y="1686448"/>
            <a:ext cx="2368200" cy="11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6" type="subTitle"/>
          </p:nvPr>
        </p:nvSpPr>
        <p:spPr>
          <a:xfrm>
            <a:off x="6061844" y="2571748"/>
            <a:ext cx="2368200" cy="11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6"/>
          <p:cNvSpPr/>
          <p:nvPr/>
        </p:nvSpPr>
        <p:spPr>
          <a:xfrm>
            <a:off x="3082250" y="1122138"/>
            <a:ext cx="2979600" cy="2979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407850" y="1743788"/>
            <a:ext cx="2979600" cy="29799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5756150" y="1743788"/>
            <a:ext cx="2979600" cy="29799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idx="1" type="subTitle"/>
          </p:nvPr>
        </p:nvSpPr>
        <p:spPr>
          <a:xfrm>
            <a:off x="1162938" y="2244525"/>
            <a:ext cx="2044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17"/>
          <p:cNvSpPr txBox="1"/>
          <p:nvPr>
            <p:ph type="ctrTitle"/>
          </p:nvPr>
        </p:nvSpPr>
        <p:spPr>
          <a:xfrm>
            <a:off x="1162938" y="1836550"/>
            <a:ext cx="2048400" cy="300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5" name="Google Shape;175;p17"/>
          <p:cNvSpPr txBox="1"/>
          <p:nvPr>
            <p:ph idx="2" type="subTitle"/>
          </p:nvPr>
        </p:nvSpPr>
        <p:spPr>
          <a:xfrm>
            <a:off x="3809125" y="2244525"/>
            <a:ext cx="2044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" name="Google Shape;176;p17"/>
          <p:cNvSpPr txBox="1"/>
          <p:nvPr>
            <p:ph idx="3" type="ctrTitle"/>
          </p:nvPr>
        </p:nvSpPr>
        <p:spPr>
          <a:xfrm>
            <a:off x="3809124" y="1835950"/>
            <a:ext cx="2044500" cy="30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7" name="Google Shape;177;p17"/>
          <p:cNvSpPr txBox="1"/>
          <p:nvPr>
            <p:ph idx="4" type="subTitle"/>
          </p:nvPr>
        </p:nvSpPr>
        <p:spPr>
          <a:xfrm>
            <a:off x="6459212" y="2244525"/>
            <a:ext cx="2044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5" type="ctrTitle"/>
          </p:nvPr>
        </p:nvSpPr>
        <p:spPr>
          <a:xfrm>
            <a:off x="6459210" y="1835950"/>
            <a:ext cx="2044500" cy="30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6" type="subTitle"/>
          </p:nvPr>
        </p:nvSpPr>
        <p:spPr>
          <a:xfrm>
            <a:off x="1162938" y="3579600"/>
            <a:ext cx="2044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7" type="ctrTitle"/>
          </p:nvPr>
        </p:nvSpPr>
        <p:spPr>
          <a:xfrm>
            <a:off x="1162938" y="3170213"/>
            <a:ext cx="2048400" cy="30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8" type="subTitle"/>
          </p:nvPr>
        </p:nvSpPr>
        <p:spPr>
          <a:xfrm>
            <a:off x="3809125" y="3579600"/>
            <a:ext cx="2044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9" type="ctrTitle"/>
          </p:nvPr>
        </p:nvSpPr>
        <p:spPr>
          <a:xfrm>
            <a:off x="3809124" y="3170213"/>
            <a:ext cx="2048400" cy="30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13" type="subTitle"/>
          </p:nvPr>
        </p:nvSpPr>
        <p:spPr>
          <a:xfrm>
            <a:off x="6459212" y="3579600"/>
            <a:ext cx="2044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14" type="ctrTitle"/>
          </p:nvPr>
        </p:nvSpPr>
        <p:spPr>
          <a:xfrm>
            <a:off x="6459210" y="3170213"/>
            <a:ext cx="2044500" cy="30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hasCustomPrompt="1" idx="15" type="title"/>
          </p:nvPr>
        </p:nvSpPr>
        <p:spPr>
          <a:xfrm>
            <a:off x="640281" y="1835950"/>
            <a:ext cx="457200" cy="3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7"/>
          <p:cNvSpPr txBox="1"/>
          <p:nvPr>
            <p:ph hasCustomPrompt="1" idx="16" type="title"/>
          </p:nvPr>
        </p:nvSpPr>
        <p:spPr>
          <a:xfrm>
            <a:off x="640281" y="3170213"/>
            <a:ext cx="457200" cy="3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7"/>
          <p:cNvSpPr txBox="1"/>
          <p:nvPr>
            <p:ph hasCustomPrompt="1" idx="17" type="title"/>
          </p:nvPr>
        </p:nvSpPr>
        <p:spPr>
          <a:xfrm>
            <a:off x="3286472" y="1835950"/>
            <a:ext cx="457200" cy="3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17"/>
          <p:cNvSpPr txBox="1"/>
          <p:nvPr>
            <p:ph hasCustomPrompt="1" idx="18" type="title"/>
          </p:nvPr>
        </p:nvSpPr>
        <p:spPr>
          <a:xfrm>
            <a:off x="3286472" y="3170213"/>
            <a:ext cx="457200" cy="3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17"/>
          <p:cNvSpPr txBox="1"/>
          <p:nvPr>
            <p:ph hasCustomPrompt="1" idx="19" type="title"/>
          </p:nvPr>
        </p:nvSpPr>
        <p:spPr>
          <a:xfrm>
            <a:off x="5936563" y="1835950"/>
            <a:ext cx="457200" cy="3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7"/>
          <p:cNvSpPr txBox="1"/>
          <p:nvPr>
            <p:ph hasCustomPrompt="1" idx="20" type="title"/>
          </p:nvPr>
        </p:nvSpPr>
        <p:spPr>
          <a:xfrm>
            <a:off x="5936563" y="3170213"/>
            <a:ext cx="457200" cy="3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 Medium"/>
              <a:buNone/>
              <a:def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7"/>
          <p:cNvSpPr txBox="1"/>
          <p:nvPr>
            <p:ph idx="21"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grpSp>
        <p:nvGrpSpPr>
          <p:cNvPr id="192" name="Google Shape;192;p17"/>
          <p:cNvGrpSpPr/>
          <p:nvPr/>
        </p:nvGrpSpPr>
        <p:grpSpPr>
          <a:xfrm rot="10800000">
            <a:off x="713225" y="4595801"/>
            <a:ext cx="1207353" cy="324548"/>
            <a:chOff x="4572000" y="214951"/>
            <a:chExt cx="1207353" cy="324548"/>
          </a:xfrm>
        </p:grpSpPr>
        <p:sp>
          <p:nvSpPr>
            <p:cNvPr id="193" name="Google Shape;193;p17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94" name="Google Shape;194;p17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95" name="Google Shape;195;p17"/>
          <p:cNvSpPr/>
          <p:nvPr/>
        </p:nvSpPr>
        <p:spPr>
          <a:xfrm>
            <a:off x="8430729" y="4271250"/>
            <a:ext cx="1710600" cy="17112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6626154" y="-1171700"/>
            <a:ext cx="1710600" cy="17112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1_3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1" type="subTitle"/>
          </p:nvPr>
        </p:nvSpPr>
        <p:spPr>
          <a:xfrm>
            <a:off x="712950" y="3565399"/>
            <a:ext cx="23694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2" type="subTitle"/>
          </p:nvPr>
        </p:nvSpPr>
        <p:spPr>
          <a:xfrm>
            <a:off x="3387492" y="3565399"/>
            <a:ext cx="23694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3" type="subTitle"/>
          </p:nvPr>
        </p:nvSpPr>
        <p:spPr>
          <a:xfrm>
            <a:off x="6061646" y="3565399"/>
            <a:ext cx="23694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subTitle"/>
          </p:nvPr>
        </p:nvSpPr>
        <p:spPr>
          <a:xfrm>
            <a:off x="876150" y="4010550"/>
            <a:ext cx="20430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8"/>
          <p:cNvSpPr txBox="1"/>
          <p:nvPr>
            <p:ph idx="5" type="subTitle"/>
          </p:nvPr>
        </p:nvSpPr>
        <p:spPr>
          <a:xfrm>
            <a:off x="3550843" y="4010550"/>
            <a:ext cx="20430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8"/>
          <p:cNvSpPr txBox="1"/>
          <p:nvPr>
            <p:ph idx="6" type="subTitle"/>
          </p:nvPr>
        </p:nvSpPr>
        <p:spPr>
          <a:xfrm>
            <a:off x="6224122" y="4010550"/>
            <a:ext cx="20430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8"/>
          <p:cNvSpPr txBox="1"/>
          <p:nvPr>
            <p:ph hasCustomPrompt="1" idx="7" type="title"/>
          </p:nvPr>
        </p:nvSpPr>
        <p:spPr>
          <a:xfrm>
            <a:off x="1386446" y="2099875"/>
            <a:ext cx="10197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8"/>
          <p:cNvSpPr txBox="1"/>
          <p:nvPr>
            <p:ph hasCustomPrompt="1" idx="8" type="title"/>
          </p:nvPr>
        </p:nvSpPr>
        <p:spPr>
          <a:xfrm>
            <a:off x="6736516" y="2098375"/>
            <a:ext cx="10197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 txBox="1"/>
          <p:nvPr>
            <p:ph hasCustomPrompt="1" idx="9" type="title"/>
          </p:nvPr>
        </p:nvSpPr>
        <p:spPr>
          <a:xfrm>
            <a:off x="4061470" y="2099875"/>
            <a:ext cx="10197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TITLE_ONLY_1_1_1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713225" y="4480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19"/>
          <p:cNvSpPr txBox="1"/>
          <p:nvPr>
            <p:ph idx="1" type="subTitle"/>
          </p:nvPr>
        </p:nvSpPr>
        <p:spPr>
          <a:xfrm>
            <a:off x="5698675" y="2618225"/>
            <a:ext cx="27321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9"/>
          <p:cNvSpPr/>
          <p:nvPr/>
        </p:nvSpPr>
        <p:spPr>
          <a:xfrm rot="10800000">
            <a:off x="7710247" y="-868620"/>
            <a:ext cx="2396100" cy="239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 rot="10800000">
            <a:off x="6449228" y="-1440492"/>
            <a:ext cx="1979400" cy="1980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" name="Google Shape;213;p19"/>
          <p:cNvGrpSpPr/>
          <p:nvPr/>
        </p:nvGrpSpPr>
        <p:grpSpPr>
          <a:xfrm rot="10800000">
            <a:off x="7936643" y="4238781"/>
            <a:ext cx="1207353" cy="324548"/>
            <a:chOff x="4572000" y="214951"/>
            <a:chExt cx="1207353" cy="324548"/>
          </a:xfrm>
        </p:grpSpPr>
        <p:sp>
          <p:nvSpPr>
            <p:cNvPr id="214" name="Google Shape;214;p19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5" name="Google Shape;215;p19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title"/>
          </p:nvPr>
        </p:nvSpPr>
        <p:spPr>
          <a:xfrm>
            <a:off x="1677838" y="3323775"/>
            <a:ext cx="2136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18" name="Google Shape;218;p20"/>
          <p:cNvSpPr txBox="1"/>
          <p:nvPr>
            <p:ph idx="2" type="title"/>
          </p:nvPr>
        </p:nvSpPr>
        <p:spPr>
          <a:xfrm>
            <a:off x="5329562" y="3323775"/>
            <a:ext cx="2136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19" name="Google Shape;219;p20"/>
          <p:cNvSpPr txBox="1"/>
          <p:nvPr>
            <p:ph idx="1" type="subTitle"/>
          </p:nvPr>
        </p:nvSpPr>
        <p:spPr>
          <a:xfrm>
            <a:off x="1609450" y="3799300"/>
            <a:ext cx="22734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0" name="Google Shape;220;p20"/>
          <p:cNvSpPr txBox="1"/>
          <p:nvPr>
            <p:ph idx="3" type="subTitle"/>
          </p:nvPr>
        </p:nvSpPr>
        <p:spPr>
          <a:xfrm>
            <a:off x="5231751" y="3799300"/>
            <a:ext cx="23322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1" name="Google Shape;221;p20"/>
          <p:cNvSpPr txBox="1"/>
          <p:nvPr>
            <p:ph idx="4"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 ExtraBold"/>
              <a:buNone/>
              <a:defRPr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222" name="Google Shape;222;p20"/>
          <p:cNvSpPr/>
          <p:nvPr/>
        </p:nvSpPr>
        <p:spPr>
          <a:xfrm rot="10800000">
            <a:off x="8430728" y="2615808"/>
            <a:ext cx="1979400" cy="1980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 rot="10800000">
            <a:off x="7710247" y="-868620"/>
            <a:ext cx="2396100" cy="23967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 rot="5400000">
            <a:off x="-52732" y="4433531"/>
            <a:ext cx="1207353" cy="324548"/>
            <a:chOff x="4572000" y="214951"/>
            <a:chExt cx="1207353" cy="324548"/>
          </a:xfrm>
        </p:grpSpPr>
        <p:sp>
          <p:nvSpPr>
            <p:cNvPr id="225" name="Google Shape;225;p20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6" name="Google Shape;226;p20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542068" y="2036450"/>
            <a:ext cx="28794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3542071" y="2567150"/>
            <a:ext cx="2879400" cy="7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2" type="title"/>
          </p:nvPr>
        </p:nvSpPr>
        <p:spPr>
          <a:xfrm>
            <a:off x="2722538" y="2036450"/>
            <a:ext cx="6966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713225" y="-1983817"/>
            <a:ext cx="3156900" cy="315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-2163775" y="-1267300"/>
            <a:ext cx="4393200" cy="4393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0" y="4271251"/>
            <a:ext cx="1207353" cy="324548"/>
            <a:chOff x="4572000" y="214951"/>
            <a:chExt cx="1207353" cy="324548"/>
          </a:xfrm>
        </p:grpSpPr>
        <p:sp>
          <p:nvSpPr>
            <p:cNvPr id="28" name="Google Shape;28;p3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9" name="Google Shape;29;p3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0" name="Google Shape;30;p3"/>
          <p:cNvSpPr/>
          <p:nvPr/>
        </p:nvSpPr>
        <p:spPr>
          <a:xfrm>
            <a:off x="5607562" y="3311151"/>
            <a:ext cx="2823300" cy="282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6819656" y="0"/>
            <a:ext cx="4607700" cy="46083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7223375" y="2139526"/>
            <a:ext cx="1207353" cy="324548"/>
            <a:chOff x="4572000" y="214951"/>
            <a:chExt cx="1207353" cy="324548"/>
          </a:xfrm>
        </p:grpSpPr>
        <p:sp>
          <p:nvSpPr>
            <p:cNvPr id="33" name="Google Shape;33;p3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/>
          <p:nvPr/>
        </p:nvSpPr>
        <p:spPr>
          <a:xfrm>
            <a:off x="1848325" y="-147700"/>
            <a:ext cx="5438400" cy="543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 txBox="1"/>
          <p:nvPr>
            <p:ph idx="1" type="subTitle"/>
          </p:nvPr>
        </p:nvSpPr>
        <p:spPr>
          <a:xfrm>
            <a:off x="2638025" y="3404001"/>
            <a:ext cx="38589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1"/>
          <p:cNvSpPr txBox="1"/>
          <p:nvPr>
            <p:ph type="title"/>
          </p:nvPr>
        </p:nvSpPr>
        <p:spPr>
          <a:xfrm>
            <a:off x="2159925" y="1370200"/>
            <a:ext cx="4824000" cy="194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1" name="Google Shape;231;p21"/>
          <p:cNvSpPr/>
          <p:nvPr/>
        </p:nvSpPr>
        <p:spPr>
          <a:xfrm>
            <a:off x="-1310275" y="2571750"/>
            <a:ext cx="2023500" cy="2024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21"/>
          <p:cNvGrpSpPr/>
          <p:nvPr/>
        </p:nvGrpSpPr>
        <p:grpSpPr>
          <a:xfrm rot="5400000">
            <a:off x="-52738" y="441401"/>
            <a:ext cx="1207353" cy="324548"/>
            <a:chOff x="4572000" y="214951"/>
            <a:chExt cx="1207353" cy="324548"/>
          </a:xfrm>
        </p:grpSpPr>
        <p:sp>
          <p:nvSpPr>
            <p:cNvPr id="233" name="Google Shape;233;p21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4" name="Google Shape;234;p21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35" name="Google Shape;235;p21"/>
          <p:cNvGrpSpPr/>
          <p:nvPr/>
        </p:nvGrpSpPr>
        <p:grpSpPr>
          <a:xfrm>
            <a:off x="7934713" y="4595801"/>
            <a:ext cx="1207353" cy="324548"/>
            <a:chOff x="4572000" y="214951"/>
            <a:chExt cx="1207353" cy="324548"/>
          </a:xfrm>
        </p:grpSpPr>
        <p:sp>
          <p:nvSpPr>
            <p:cNvPr id="236" name="Google Shape;236;p21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7" name="Google Shape;237;p21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38" name="Google Shape;238;p21"/>
          <p:cNvSpPr/>
          <p:nvPr/>
        </p:nvSpPr>
        <p:spPr>
          <a:xfrm>
            <a:off x="8421825" y="539500"/>
            <a:ext cx="2023500" cy="20241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idx="1" type="body"/>
          </p:nvPr>
        </p:nvSpPr>
        <p:spPr>
          <a:xfrm>
            <a:off x="713225" y="1122000"/>
            <a:ext cx="77175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242" name="Google Shape;242;p22"/>
          <p:cNvGrpSpPr/>
          <p:nvPr/>
        </p:nvGrpSpPr>
        <p:grpSpPr>
          <a:xfrm rot="10800000">
            <a:off x="8430735" y="74391"/>
            <a:ext cx="623783" cy="1215160"/>
            <a:chOff x="713225" y="-362087"/>
            <a:chExt cx="925632" cy="1803175"/>
          </a:xfrm>
        </p:grpSpPr>
        <p:sp>
          <p:nvSpPr>
            <p:cNvPr id="243" name="Google Shape;243;p22"/>
            <p:cNvSpPr/>
            <p:nvPr/>
          </p:nvSpPr>
          <p:spPr>
            <a:xfrm>
              <a:off x="1589955" y="-362087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242" y="0"/>
                  </a:moveTo>
                  <a:lnTo>
                    <a:pt x="184" y="2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58" y="136"/>
                  </a:lnTo>
                  <a:lnTo>
                    <a:pt x="29" y="184"/>
                  </a:lnTo>
                  <a:lnTo>
                    <a:pt x="10" y="242"/>
                  </a:lnTo>
                  <a:lnTo>
                    <a:pt x="0" y="301"/>
                  </a:lnTo>
                  <a:lnTo>
                    <a:pt x="10" y="359"/>
                  </a:lnTo>
                  <a:lnTo>
                    <a:pt x="29" y="417"/>
                  </a:lnTo>
                  <a:lnTo>
                    <a:pt x="58" y="46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591"/>
                  </a:lnTo>
                  <a:lnTo>
                    <a:pt x="301" y="601"/>
                  </a:lnTo>
                  <a:lnTo>
                    <a:pt x="368" y="591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3" y="513"/>
                  </a:lnTo>
                  <a:lnTo>
                    <a:pt x="552" y="465"/>
                  </a:lnTo>
                  <a:lnTo>
                    <a:pt x="581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88"/>
                  </a:lnTo>
                  <a:lnTo>
                    <a:pt x="475" y="49"/>
                  </a:lnTo>
                  <a:lnTo>
                    <a:pt x="417" y="2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1589955" y="-69817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301" y="0"/>
                  </a:moveTo>
                  <a:lnTo>
                    <a:pt x="242" y="10"/>
                  </a:lnTo>
                  <a:lnTo>
                    <a:pt x="184" y="19"/>
                  </a:lnTo>
                  <a:lnTo>
                    <a:pt x="136" y="49"/>
                  </a:lnTo>
                  <a:lnTo>
                    <a:pt x="88" y="87"/>
                  </a:lnTo>
                  <a:lnTo>
                    <a:pt x="58" y="136"/>
                  </a:lnTo>
                  <a:lnTo>
                    <a:pt x="29" y="184"/>
                  </a:lnTo>
                  <a:lnTo>
                    <a:pt x="10" y="242"/>
                  </a:lnTo>
                  <a:lnTo>
                    <a:pt x="0" y="300"/>
                  </a:lnTo>
                  <a:lnTo>
                    <a:pt x="10" y="358"/>
                  </a:lnTo>
                  <a:lnTo>
                    <a:pt x="29" y="416"/>
                  </a:lnTo>
                  <a:lnTo>
                    <a:pt x="58" y="46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0"/>
                  </a:lnTo>
                  <a:lnTo>
                    <a:pt x="368" y="600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3" y="513"/>
                  </a:lnTo>
                  <a:lnTo>
                    <a:pt x="552" y="465"/>
                  </a:lnTo>
                  <a:lnTo>
                    <a:pt x="581" y="416"/>
                  </a:lnTo>
                  <a:lnTo>
                    <a:pt x="601" y="358"/>
                  </a:lnTo>
                  <a:lnTo>
                    <a:pt x="601" y="300"/>
                  </a:lnTo>
                  <a:lnTo>
                    <a:pt x="60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87"/>
                  </a:lnTo>
                  <a:lnTo>
                    <a:pt x="475" y="49"/>
                  </a:lnTo>
                  <a:lnTo>
                    <a:pt x="417" y="19"/>
                  </a:lnTo>
                  <a:lnTo>
                    <a:pt x="368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1589955" y="222372"/>
              <a:ext cx="48902" cy="48983"/>
            </a:xfrm>
            <a:custGeom>
              <a:rect b="b" l="l" r="r" t="t"/>
              <a:pathLst>
                <a:path extrusionOk="0" h="602" w="601">
                  <a:moveTo>
                    <a:pt x="301" y="1"/>
                  </a:moveTo>
                  <a:lnTo>
                    <a:pt x="242" y="11"/>
                  </a:lnTo>
                  <a:lnTo>
                    <a:pt x="184" y="3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58" y="136"/>
                  </a:lnTo>
                  <a:lnTo>
                    <a:pt x="29" y="185"/>
                  </a:lnTo>
                  <a:lnTo>
                    <a:pt x="10" y="243"/>
                  </a:lnTo>
                  <a:lnTo>
                    <a:pt x="0" y="301"/>
                  </a:lnTo>
                  <a:lnTo>
                    <a:pt x="10" y="359"/>
                  </a:lnTo>
                  <a:lnTo>
                    <a:pt x="29" y="417"/>
                  </a:lnTo>
                  <a:lnTo>
                    <a:pt x="58" y="475"/>
                  </a:lnTo>
                  <a:lnTo>
                    <a:pt x="88" y="514"/>
                  </a:lnTo>
                  <a:lnTo>
                    <a:pt x="136" y="553"/>
                  </a:lnTo>
                  <a:lnTo>
                    <a:pt x="184" y="582"/>
                  </a:lnTo>
                  <a:lnTo>
                    <a:pt x="242" y="601"/>
                  </a:lnTo>
                  <a:lnTo>
                    <a:pt x="368" y="601"/>
                  </a:lnTo>
                  <a:lnTo>
                    <a:pt x="417" y="582"/>
                  </a:lnTo>
                  <a:lnTo>
                    <a:pt x="475" y="553"/>
                  </a:lnTo>
                  <a:lnTo>
                    <a:pt x="513" y="514"/>
                  </a:lnTo>
                  <a:lnTo>
                    <a:pt x="552" y="475"/>
                  </a:lnTo>
                  <a:lnTo>
                    <a:pt x="581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43"/>
                  </a:lnTo>
                  <a:lnTo>
                    <a:pt x="581" y="185"/>
                  </a:lnTo>
                  <a:lnTo>
                    <a:pt x="552" y="136"/>
                  </a:lnTo>
                  <a:lnTo>
                    <a:pt x="513" y="88"/>
                  </a:lnTo>
                  <a:lnTo>
                    <a:pt x="475" y="49"/>
                  </a:lnTo>
                  <a:lnTo>
                    <a:pt x="417" y="30"/>
                  </a:lnTo>
                  <a:lnTo>
                    <a:pt x="368" y="1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1589955" y="514642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301" y="1"/>
                  </a:moveTo>
                  <a:lnTo>
                    <a:pt x="242" y="10"/>
                  </a:lnTo>
                  <a:lnTo>
                    <a:pt x="184" y="30"/>
                  </a:lnTo>
                  <a:lnTo>
                    <a:pt x="136" y="59"/>
                  </a:lnTo>
                  <a:lnTo>
                    <a:pt x="88" y="88"/>
                  </a:lnTo>
                  <a:lnTo>
                    <a:pt x="58" y="136"/>
                  </a:lnTo>
                  <a:lnTo>
                    <a:pt x="29" y="185"/>
                  </a:lnTo>
                  <a:lnTo>
                    <a:pt x="10" y="243"/>
                  </a:lnTo>
                  <a:lnTo>
                    <a:pt x="0" y="301"/>
                  </a:lnTo>
                  <a:lnTo>
                    <a:pt x="10" y="368"/>
                  </a:lnTo>
                  <a:lnTo>
                    <a:pt x="29" y="417"/>
                  </a:lnTo>
                  <a:lnTo>
                    <a:pt x="58" y="475"/>
                  </a:lnTo>
                  <a:lnTo>
                    <a:pt x="88" y="514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1"/>
                  </a:lnTo>
                  <a:lnTo>
                    <a:pt x="368" y="601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3" y="514"/>
                  </a:lnTo>
                  <a:lnTo>
                    <a:pt x="552" y="475"/>
                  </a:lnTo>
                  <a:lnTo>
                    <a:pt x="581" y="417"/>
                  </a:lnTo>
                  <a:lnTo>
                    <a:pt x="601" y="368"/>
                  </a:lnTo>
                  <a:lnTo>
                    <a:pt x="601" y="301"/>
                  </a:lnTo>
                  <a:lnTo>
                    <a:pt x="601" y="243"/>
                  </a:lnTo>
                  <a:lnTo>
                    <a:pt x="581" y="185"/>
                  </a:lnTo>
                  <a:lnTo>
                    <a:pt x="552" y="136"/>
                  </a:lnTo>
                  <a:lnTo>
                    <a:pt x="513" y="88"/>
                  </a:lnTo>
                  <a:lnTo>
                    <a:pt x="475" y="59"/>
                  </a:lnTo>
                  <a:lnTo>
                    <a:pt x="417" y="30"/>
                  </a:lnTo>
                  <a:lnTo>
                    <a:pt x="368" y="10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1589955" y="806913"/>
              <a:ext cx="48902" cy="49716"/>
            </a:xfrm>
            <a:custGeom>
              <a:rect b="b" l="l" r="r" t="t"/>
              <a:pathLst>
                <a:path extrusionOk="0" h="611" w="601">
                  <a:moveTo>
                    <a:pt x="301" y="0"/>
                  </a:moveTo>
                  <a:lnTo>
                    <a:pt x="242" y="10"/>
                  </a:lnTo>
                  <a:lnTo>
                    <a:pt x="184" y="29"/>
                  </a:lnTo>
                  <a:lnTo>
                    <a:pt x="136" y="58"/>
                  </a:lnTo>
                  <a:lnTo>
                    <a:pt x="88" y="87"/>
                  </a:lnTo>
                  <a:lnTo>
                    <a:pt x="58" y="136"/>
                  </a:lnTo>
                  <a:lnTo>
                    <a:pt x="29" y="184"/>
                  </a:lnTo>
                  <a:lnTo>
                    <a:pt x="10" y="242"/>
                  </a:lnTo>
                  <a:lnTo>
                    <a:pt x="0" y="300"/>
                  </a:lnTo>
                  <a:lnTo>
                    <a:pt x="10" y="368"/>
                  </a:lnTo>
                  <a:lnTo>
                    <a:pt x="29" y="426"/>
                  </a:lnTo>
                  <a:lnTo>
                    <a:pt x="58" y="47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1"/>
                  </a:lnTo>
                  <a:lnTo>
                    <a:pt x="301" y="610"/>
                  </a:lnTo>
                  <a:lnTo>
                    <a:pt x="368" y="601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3" y="513"/>
                  </a:lnTo>
                  <a:lnTo>
                    <a:pt x="552" y="475"/>
                  </a:lnTo>
                  <a:lnTo>
                    <a:pt x="581" y="426"/>
                  </a:lnTo>
                  <a:lnTo>
                    <a:pt x="601" y="368"/>
                  </a:lnTo>
                  <a:lnTo>
                    <a:pt x="601" y="300"/>
                  </a:lnTo>
                  <a:lnTo>
                    <a:pt x="60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87"/>
                  </a:lnTo>
                  <a:lnTo>
                    <a:pt x="475" y="58"/>
                  </a:lnTo>
                  <a:lnTo>
                    <a:pt x="417" y="29"/>
                  </a:lnTo>
                  <a:lnTo>
                    <a:pt x="368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1589955" y="1099183"/>
              <a:ext cx="48902" cy="49634"/>
            </a:xfrm>
            <a:custGeom>
              <a:rect b="b" l="l" r="r" t="t"/>
              <a:pathLst>
                <a:path extrusionOk="0" h="610" w="601">
                  <a:moveTo>
                    <a:pt x="301" y="0"/>
                  </a:moveTo>
                  <a:lnTo>
                    <a:pt x="242" y="10"/>
                  </a:lnTo>
                  <a:lnTo>
                    <a:pt x="184" y="29"/>
                  </a:lnTo>
                  <a:lnTo>
                    <a:pt x="136" y="58"/>
                  </a:lnTo>
                  <a:lnTo>
                    <a:pt x="88" y="97"/>
                  </a:lnTo>
                  <a:lnTo>
                    <a:pt x="58" y="136"/>
                  </a:lnTo>
                  <a:lnTo>
                    <a:pt x="29" y="184"/>
                  </a:lnTo>
                  <a:lnTo>
                    <a:pt x="10" y="242"/>
                  </a:lnTo>
                  <a:lnTo>
                    <a:pt x="0" y="310"/>
                  </a:lnTo>
                  <a:lnTo>
                    <a:pt x="10" y="368"/>
                  </a:lnTo>
                  <a:lnTo>
                    <a:pt x="29" y="426"/>
                  </a:lnTo>
                  <a:lnTo>
                    <a:pt x="58" y="474"/>
                  </a:lnTo>
                  <a:lnTo>
                    <a:pt x="88" y="52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0"/>
                  </a:lnTo>
                  <a:lnTo>
                    <a:pt x="301" y="610"/>
                  </a:lnTo>
                  <a:lnTo>
                    <a:pt x="368" y="600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3" y="523"/>
                  </a:lnTo>
                  <a:lnTo>
                    <a:pt x="552" y="474"/>
                  </a:lnTo>
                  <a:lnTo>
                    <a:pt x="581" y="426"/>
                  </a:lnTo>
                  <a:lnTo>
                    <a:pt x="601" y="368"/>
                  </a:lnTo>
                  <a:lnTo>
                    <a:pt x="601" y="310"/>
                  </a:lnTo>
                  <a:lnTo>
                    <a:pt x="60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97"/>
                  </a:lnTo>
                  <a:lnTo>
                    <a:pt x="475" y="58"/>
                  </a:lnTo>
                  <a:lnTo>
                    <a:pt x="417" y="29"/>
                  </a:lnTo>
                  <a:lnTo>
                    <a:pt x="368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1589955" y="1392186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242" y="0"/>
                  </a:moveTo>
                  <a:lnTo>
                    <a:pt x="184" y="2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58" y="126"/>
                  </a:lnTo>
                  <a:lnTo>
                    <a:pt x="29" y="184"/>
                  </a:lnTo>
                  <a:lnTo>
                    <a:pt x="10" y="233"/>
                  </a:lnTo>
                  <a:lnTo>
                    <a:pt x="0" y="301"/>
                  </a:lnTo>
                  <a:lnTo>
                    <a:pt x="10" y="359"/>
                  </a:lnTo>
                  <a:lnTo>
                    <a:pt x="29" y="417"/>
                  </a:lnTo>
                  <a:lnTo>
                    <a:pt x="58" y="465"/>
                  </a:lnTo>
                  <a:lnTo>
                    <a:pt x="88" y="514"/>
                  </a:lnTo>
                  <a:lnTo>
                    <a:pt x="136" y="552"/>
                  </a:lnTo>
                  <a:lnTo>
                    <a:pt x="184" y="572"/>
                  </a:lnTo>
                  <a:lnTo>
                    <a:pt x="242" y="591"/>
                  </a:lnTo>
                  <a:lnTo>
                    <a:pt x="301" y="601"/>
                  </a:lnTo>
                  <a:lnTo>
                    <a:pt x="368" y="591"/>
                  </a:lnTo>
                  <a:lnTo>
                    <a:pt x="417" y="572"/>
                  </a:lnTo>
                  <a:lnTo>
                    <a:pt x="475" y="552"/>
                  </a:lnTo>
                  <a:lnTo>
                    <a:pt x="513" y="514"/>
                  </a:lnTo>
                  <a:lnTo>
                    <a:pt x="552" y="465"/>
                  </a:lnTo>
                  <a:lnTo>
                    <a:pt x="581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33"/>
                  </a:lnTo>
                  <a:lnTo>
                    <a:pt x="581" y="184"/>
                  </a:lnTo>
                  <a:lnTo>
                    <a:pt x="552" y="126"/>
                  </a:lnTo>
                  <a:lnTo>
                    <a:pt x="513" y="88"/>
                  </a:lnTo>
                  <a:lnTo>
                    <a:pt x="475" y="49"/>
                  </a:lnTo>
                  <a:lnTo>
                    <a:pt x="417" y="2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1297684" y="-362087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243" y="0"/>
                  </a:moveTo>
                  <a:lnTo>
                    <a:pt x="185" y="2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49" y="136"/>
                  </a:lnTo>
                  <a:lnTo>
                    <a:pt x="30" y="184"/>
                  </a:lnTo>
                  <a:lnTo>
                    <a:pt x="10" y="242"/>
                  </a:lnTo>
                  <a:lnTo>
                    <a:pt x="1" y="301"/>
                  </a:lnTo>
                  <a:lnTo>
                    <a:pt x="10" y="359"/>
                  </a:lnTo>
                  <a:lnTo>
                    <a:pt x="30" y="417"/>
                  </a:lnTo>
                  <a:lnTo>
                    <a:pt x="49" y="46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591"/>
                  </a:lnTo>
                  <a:lnTo>
                    <a:pt x="301" y="601"/>
                  </a:lnTo>
                  <a:lnTo>
                    <a:pt x="359" y="591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4" y="513"/>
                  </a:lnTo>
                  <a:lnTo>
                    <a:pt x="552" y="465"/>
                  </a:lnTo>
                  <a:lnTo>
                    <a:pt x="582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2" y="136"/>
                  </a:lnTo>
                  <a:lnTo>
                    <a:pt x="514" y="88"/>
                  </a:lnTo>
                  <a:lnTo>
                    <a:pt x="475" y="49"/>
                  </a:lnTo>
                  <a:lnTo>
                    <a:pt x="417" y="2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1297684" y="-69817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301" y="0"/>
                  </a:moveTo>
                  <a:lnTo>
                    <a:pt x="243" y="10"/>
                  </a:lnTo>
                  <a:lnTo>
                    <a:pt x="185" y="19"/>
                  </a:lnTo>
                  <a:lnTo>
                    <a:pt x="136" y="49"/>
                  </a:lnTo>
                  <a:lnTo>
                    <a:pt x="88" y="87"/>
                  </a:lnTo>
                  <a:lnTo>
                    <a:pt x="49" y="136"/>
                  </a:lnTo>
                  <a:lnTo>
                    <a:pt x="30" y="184"/>
                  </a:lnTo>
                  <a:lnTo>
                    <a:pt x="10" y="242"/>
                  </a:lnTo>
                  <a:lnTo>
                    <a:pt x="1" y="300"/>
                  </a:lnTo>
                  <a:lnTo>
                    <a:pt x="10" y="358"/>
                  </a:lnTo>
                  <a:lnTo>
                    <a:pt x="30" y="416"/>
                  </a:lnTo>
                  <a:lnTo>
                    <a:pt x="49" y="46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0"/>
                  </a:lnTo>
                  <a:lnTo>
                    <a:pt x="359" y="600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4" y="513"/>
                  </a:lnTo>
                  <a:lnTo>
                    <a:pt x="552" y="465"/>
                  </a:lnTo>
                  <a:lnTo>
                    <a:pt x="582" y="416"/>
                  </a:lnTo>
                  <a:lnTo>
                    <a:pt x="601" y="358"/>
                  </a:lnTo>
                  <a:lnTo>
                    <a:pt x="601" y="300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2" y="136"/>
                  </a:lnTo>
                  <a:lnTo>
                    <a:pt x="514" y="87"/>
                  </a:lnTo>
                  <a:lnTo>
                    <a:pt x="475" y="49"/>
                  </a:lnTo>
                  <a:lnTo>
                    <a:pt x="417" y="19"/>
                  </a:lnTo>
                  <a:lnTo>
                    <a:pt x="359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1297684" y="222372"/>
              <a:ext cx="48902" cy="48983"/>
            </a:xfrm>
            <a:custGeom>
              <a:rect b="b" l="l" r="r" t="t"/>
              <a:pathLst>
                <a:path extrusionOk="0" h="602" w="601">
                  <a:moveTo>
                    <a:pt x="301" y="1"/>
                  </a:moveTo>
                  <a:lnTo>
                    <a:pt x="243" y="11"/>
                  </a:lnTo>
                  <a:lnTo>
                    <a:pt x="185" y="3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49" y="136"/>
                  </a:lnTo>
                  <a:lnTo>
                    <a:pt x="30" y="185"/>
                  </a:lnTo>
                  <a:lnTo>
                    <a:pt x="10" y="243"/>
                  </a:lnTo>
                  <a:lnTo>
                    <a:pt x="1" y="301"/>
                  </a:lnTo>
                  <a:lnTo>
                    <a:pt x="10" y="359"/>
                  </a:lnTo>
                  <a:lnTo>
                    <a:pt x="30" y="417"/>
                  </a:lnTo>
                  <a:lnTo>
                    <a:pt x="49" y="475"/>
                  </a:lnTo>
                  <a:lnTo>
                    <a:pt x="88" y="514"/>
                  </a:lnTo>
                  <a:lnTo>
                    <a:pt x="136" y="553"/>
                  </a:lnTo>
                  <a:lnTo>
                    <a:pt x="185" y="582"/>
                  </a:lnTo>
                  <a:lnTo>
                    <a:pt x="243" y="601"/>
                  </a:lnTo>
                  <a:lnTo>
                    <a:pt x="359" y="601"/>
                  </a:lnTo>
                  <a:lnTo>
                    <a:pt x="417" y="582"/>
                  </a:lnTo>
                  <a:lnTo>
                    <a:pt x="475" y="553"/>
                  </a:lnTo>
                  <a:lnTo>
                    <a:pt x="514" y="514"/>
                  </a:lnTo>
                  <a:lnTo>
                    <a:pt x="552" y="475"/>
                  </a:lnTo>
                  <a:lnTo>
                    <a:pt x="582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43"/>
                  </a:lnTo>
                  <a:lnTo>
                    <a:pt x="582" y="185"/>
                  </a:lnTo>
                  <a:lnTo>
                    <a:pt x="552" y="136"/>
                  </a:lnTo>
                  <a:lnTo>
                    <a:pt x="514" y="88"/>
                  </a:lnTo>
                  <a:lnTo>
                    <a:pt x="475" y="49"/>
                  </a:lnTo>
                  <a:lnTo>
                    <a:pt x="417" y="30"/>
                  </a:lnTo>
                  <a:lnTo>
                    <a:pt x="359" y="1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1297684" y="514642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301" y="1"/>
                  </a:moveTo>
                  <a:lnTo>
                    <a:pt x="243" y="10"/>
                  </a:lnTo>
                  <a:lnTo>
                    <a:pt x="185" y="30"/>
                  </a:lnTo>
                  <a:lnTo>
                    <a:pt x="136" y="59"/>
                  </a:lnTo>
                  <a:lnTo>
                    <a:pt x="88" y="88"/>
                  </a:lnTo>
                  <a:lnTo>
                    <a:pt x="49" y="136"/>
                  </a:lnTo>
                  <a:lnTo>
                    <a:pt x="30" y="185"/>
                  </a:lnTo>
                  <a:lnTo>
                    <a:pt x="10" y="243"/>
                  </a:lnTo>
                  <a:lnTo>
                    <a:pt x="1" y="301"/>
                  </a:lnTo>
                  <a:lnTo>
                    <a:pt x="10" y="368"/>
                  </a:lnTo>
                  <a:lnTo>
                    <a:pt x="30" y="417"/>
                  </a:lnTo>
                  <a:lnTo>
                    <a:pt x="49" y="475"/>
                  </a:lnTo>
                  <a:lnTo>
                    <a:pt x="88" y="514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1"/>
                  </a:lnTo>
                  <a:lnTo>
                    <a:pt x="359" y="601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4" y="514"/>
                  </a:lnTo>
                  <a:lnTo>
                    <a:pt x="552" y="475"/>
                  </a:lnTo>
                  <a:lnTo>
                    <a:pt x="582" y="417"/>
                  </a:lnTo>
                  <a:lnTo>
                    <a:pt x="601" y="368"/>
                  </a:lnTo>
                  <a:lnTo>
                    <a:pt x="601" y="301"/>
                  </a:lnTo>
                  <a:lnTo>
                    <a:pt x="601" y="243"/>
                  </a:lnTo>
                  <a:lnTo>
                    <a:pt x="582" y="185"/>
                  </a:lnTo>
                  <a:lnTo>
                    <a:pt x="552" y="136"/>
                  </a:lnTo>
                  <a:lnTo>
                    <a:pt x="514" y="88"/>
                  </a:lnTo>
                  <a:lnTo>
                    <a:pt x="475" y="59"/>
                  </a:lnTo>
                  <a:lnTo>
                    <a:pt x="417" y="30"/>
                  </a:lnTo>
                  <a:lnTo>
                    <a:pt x="359" y="10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1297684" y="806913"/>
              <a:ext cx="48902" cy="49716"/>
            </a:xfrm>
            <a:custGeom>
              <a:rect b="b" l="l" r="r" t="t"/>
              <a:pathLst>
                <a:path extrusionOk="0" h="611" w="601">
                  <a:moveTo>
                    <a:pt x="301" y="0"/>
                  </a:moveTo>
                  <a:lnTo>
                    <a:pt x="243" y="10"/>
                  </a:lnTo>
                  <a:lnTo>
                    <a:pt x="185" y="29"/>
                  </a:lnTo>
                  <a:lnTo>
                    <a:pt x="136" y="58"/>
                  </a:lnTo>
                  <a:lnTo>
                    <a:pt x="88" y="87"/>
                  </a:lnTo>
                  <a:lnTo>
                    <a:pt x="49" y="136"/>
                  </a:lnTo>
                  <a:lnTo>
                    <a:pt x="30" y="184"/>
                  </a:lnTo>
                  <a:lnTo>
                    <a:pt x="10" y="242"/>
                  </a:lnTo>
                  <a:lnTo>
                    <a:pt x="1" y="300"/>
                  </a:lnTo>
                  <a:lnTo>
                    <a:pt x="10" y="368"/>
                  </a:lnTo>
                  <a:lnTo>
                    <a:pt x="30" y="426"/>
                  </a:lnTo>
                  <a:lnTo>
                    <a:pt x="49" y="47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1"/>
                  </a:lnTo>
                  <a:lnTo>
                    <a:pt x="301" y="610"/>
                  </a:lnTo>
                  <a:lnTo>
                    <a:pt x="359" y="601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4" y="513"/>
                  </a:lnTo>
                  <a:lnTo>
                    <a:pt x="552" y="475"/>
                  </a:lnTo>
                  <a:lnTo>
                    <a:pt x="582" y="426"/>
                  </a:lnTo>
                  <a:lnTo>
                    <a:pt x="601" y="368"/>
                  </a:lnTo>
                  <a:lnTo>
                    <a:pt x="601" y="300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2" y="136"/>
                  </a:lnTo>
                  <a:lnTo>
                    <a:pt x="514" y="87"/>
                  </a:lnTo>
                  <a:lnTo>
                    <a:pt x="475" y="58"/>
                  </a:lnTo>
                  <a:lnTo>
                    <a:pt x="417" y="29"/>
                  </a:lnTo>
                  <a:lnTo>
                    <a:pt x="359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1297684" y="1099183"/>
              <a:ext cx="48902" cy="49634"/>
            </a:xfrm>
            <a:custGeom>
              <a:rect b="b" l="l" r="r" t="t"/>
              <a:pathLst>
                <a:path extrusionOk="0" h="610" w="601">
                  <a:moveTo>
                    <a:pt x="301" y="0"/>
                  </a:moveTo>
                  <a:lnTo>
                    <a:pt x="243" y="10"/>
                  </a:lnTo>
                  <a:lnTo>
                    <a:pt x="185" y="29"/>
                  </a:lnTo>
                  <a:lnTo>
                    <a:pt x="136" y="58"/>
                  </a:lnTo>
                  <a:lnTo>
                    <a:pt x="88" y="97"/>
                  </a:lnTo>
                  <a:lnTo>
                    <a:pt x="49" y="136"/>
                  </a:lnTo>
                  <a:lnTo>
                    <a:pt x="30" y="184"/>
                  </a:lnTo>
                  <a:lnTo>
                    <a:pt x="10" y="242"/>
                  </a:lnTo>
                  <a:lnTo>
                    <a:pt x="1" y="310"/>
                  </a:lnTo>
                  <a:lnTo>
                    <a:pt x="10" y="368"/>
                  </a:lnTo>
                  <a:lnTo>
                    <a:pt x="30" y="426"/>
                  </a:lnTo>
                  <a:lnTo>
                    <a:pt x="49" y="474"/>
                  </a:lnTo>
                  <a:lnTo>
                    <a:pt x="88" y="52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0"/>
                  </a:lnTo>
                  <a:lnTo>
                    <a:pt x="301" y="610"/>
                  </a:lnTo>
                  <a:lnTo>
                    <a:pt x="359" y="600"/>
                  </a:lnTo>
                  <a:lnTo>
                    <a:pt x="417" y="581"/>
                  </a:lnTo>
                  <a:lnTo>
                    <a:pt x="475" y="552"/>
                  </a:lnTo>
                  <a:lnTo>
                    <a:pt x="514" y="523"/>
                  </a:lnTo>
                  <a:lnTo>
                    <a:pt x="552" y="474"/>
                  </a:lnTo>
                  <a:lnTo>
                    <a:pt x="582" y="426"/>
                  </a:lnTo>
                  <a:lnTo>
                    <a:pt x="601" y="368"/>
                  </a:lnTo>
                  <a:lnTo>
                    <a:pt x="601" y="310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2" y="136"/>
                  </a:lnTo>
                  <a:lnTo>
                    <a:pt x="514" y="97"/>
                  </a:lnTo>
                  <a:lnTo>
                    <a:pt x="475" y="58"/>
                  </a:lnTo>
                  <a:lnTo>
                    <a:pt x="417" y="29"/>
                  </a:lnTo>
                  <a:lnTo>
                    <a:pt x="359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1297684" y="1392186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243" y="0"/>
                  </a:moveTo>
                  <a:lnTo>
                    <a:pt x="185" y="2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49" y="126"/>
                  </a:lnTo>
                  <a:lnTo>
                    <a:pt x="30" y="184"/>
                  </a:lnTo>
                  <a:lnTo>
                    <a:pt x="10" y="233"/>
                  </a:lnTo>
                  <a:lnTo>
                    <a:pt x="1" y="301"/>
                  </a:lnTo>
                  <a:lnTo>
                    <a:pt x="10" y="359"/>
                  </a:lnTo>
                  <a:lnTo>
                    <a:pt x="30" y="417"/>
                  </a:lnTo>
                  <a:lnTo>
                    <a:pt x="49" y="465"/>
                  </a:lnTo>
                  <a:lnTo>
                    <a:pt x="88" y="514"/>
                  </a:lnTo>
                  <a:lnTo>
                    <a:pt x="136" y="552"/>
                  </a:lnTo>
                  <a:lnTo>
                    <a:pt x="185" y="572"/>
                  </a:lnTo>
                  <a:lnTo>
                    <a:pt x="243" y="591"/>
                  </a:lnTo>
                  <a:lnTo>
                    <a:pt x="301" y="601"/>
                  </a:lnTo>
                  <a:lnTo>
                    <a:pt x="359" y="591"/>
                  </a:lnTo>
                  <a:lnTo>
                    <a:pt x="417" y="572"/>
                  </a:lnTo>
                  <a:lnTo>
                    <a:pt x="475" y="552"/>
                  </a:lnTo>
                  <a:lnTo>
                    <a:pt x="514" y="514"/>
                  </a:lnTo>
                  <a:lnTo>
                    <a:pt x="552" y="465"/>
                  </a:lnTo>
                  <a:lnTo>
                    <a:pt x="582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33"/>
                  </a:lnTo>
                  <a:lnTo>
                    <a:pt x="582" y="184"/>
                  </a:lnTo>
                  <a:lnTo>
                    <a:pt x="552" y="126"/>
                  </a:lnTo>
                  <a:lnTo>
                    <a:pt x="514" y="88"/>
                  </a:lnTo>
                  <a:lnTo>
                    <a:pt x="475" y="49"/>
                  </a:lnTo>
                  <a:lnTo>
                    <a:pt x="417" y="2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1005414" y="-362087"/>
              <a:ext cx="48983" cy="48902"/>
            </a:xfrm>
            <a:custGeom>
              <a:rect b="b" l="l" r="r" t="t"/>
              <a:pathLst>
                <a:path extrusionOk="0" h="601" w="602">
                  <a:moveTo>
                    <a:pt x="243" y="0"/>
                  </a:moveTo>
                  <a:lnTo>
                    <a:pt x="185" y="2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11" y="242"/>
                  </a:lnTo>
                  <a:lnTo>
                    <a:pt x="1" y="301"/>
                  </a:lnTo>
                  <a:lnTo>
                    <a:pt x="11" y="359"/>
                  </a:lnTo>
                  <a:lnTo>
                    <a:pt x="20" y="417"/>
                  </a:lnTo>
                  <a:lnTo>
                    <a:pt x="49" y="46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591"/>
                  </a:lnTo>
                  <a:lnTo>
                    <a:pt x="301" y="601"/>
                  </a:lnTo>
                  <a:lnTo>
                    <a:pt x="359" y="591"/>
                  </a:lnTo>
                  <a:lnTo>
                    <a:pt x="417" y="581"/>
                  </a:lnTo>
                  <a:lnTo>
                    <a:pt x="466" y="552"/>
                  </a:lnTo>
                  <a:lnTo>
                    <a:pt x="514" y="513"/>
                  </a:lnTo>
                  <a:lnTo>
                    <a:pt x="553" y="465"/>
                  </a:lnTo>
                  <a:lnTo>
                    <a:pt x="582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3" y="136"/>
                  </a:lnTo>
                  <a:lnTo>
                    <a:pt x="514" y="88"/>
                  </a:lnTo>
                  <a:lnTo>
                    <a:pt x="466" y="49"/>
                  </a:lnTo>
                  <a:lnTo>
                    <a:pt x="417" y="2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1005414" y="-69817"/>
              <a:ext cx="48983" cy="48902"/>
            </a:xfrm>
            <a:custGeom>
              <a:rect b="b" l="l" r="r" t="t"/>
              <a:pathLst>
                <a:path extrusionOk="0" h="601" w="602">
                  <a:moveTo>
                    <a:pt x="301" y="0"/>
                  </a:moveTo>
                  <a:lnTo>
                    <a:pt x="243" y="10"/>
                  </a:lnTo>
                  <a:lnTo>
                    <a:pt x="185" y="19"/>
                  </a:lnTo>
                  <a:lnTo>
                    <a:pt x="136" y="49"/>
                  </a:lnTo>
                  <a:lnTo>
                    <a:pt x="88" y="87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11" y="242"/>
                  </a:lnTo>
                  <a:lnTo>
                    <a:pt x="1" y="300"/>
                  </a:lnTo>
                  <a:lnTo>
                    <a:pt x="11" y="358"/>
                  </a:lnTo>
                  <a:lnTo>
                    <a:pt x="20" y="416"/>
                  </a:lnTo>
                  <a:lnTo>
                    <a:pt x="49" y="46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0"/>
                  </a:lnTo>
                  <a:lnTo>
                    <a:pt x="359" y="600"/>
                  </a:lnTo>
                  <a:lnTo>
                    <a:pt x="417" y="581"/>
                  </a:lnTo>
                  <a:lnTo>
                    <a:pt x="466" y="552"/>
                  </a:lnTo>
                  <a:lnTo>
                    <a:pt x="514" y="513"/>
                  </a:lnTo>
                  <a:lnTo>
                    <a:pt x="553" y="465"/>
                  </a:lnTo>
                  <a:lnTo>
                    <a:pt x="582" y="416"/>
                  </a:lnTo>
                  <a:lnTo>
                    <a:pt x="601" y="358"/>
                  </a:lnTo>
                  <a:lnTo>
                    <a:pt x="601" y="300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3" y="136"/>
                  </a:lnTo>
                  <a:lnTo>
                    <a:pt x="514" y="87"/>
                  </a:lnTo>
                  <a:lnTo>
                    <a:pt x="466" y="49"/>
                  </a:lnTo>
                  <a:lnTo>
                    <a:pt x="417" y="19"/>
                  </a:lnTo>
                  <a:lnTo>
                    <a:pt x="359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1005414" y="222372"/>
              <a:ext cx="48983" cy="48983"/>
            </a:xfrm>
            <a:custGeom>
              <a:rect b="b" l="l" r="r" t="t"/>
              <a:pathLst>
                <a:path extrusionOk="0" h="602" w="602">
                  <a:moveTo>
                    <a:pt x="301" y="1"/>
                  </a:moveTo>
                  <a:lnTo>
                    <a:pt x="243" y="11"/>
                  </a:lnTo>
                  <a:lnTo>
                    <a:pt x="185" y="3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49" y="136"/>
                  </a:lnTo>
                  <a:lnTo>
                    <a:pt x="20" y="185"/>
                  </a:lnTo>
                  <a:lnTo>
                    <a:pt x="11" y="243"/>
                  </a:lnTo>
                  <a:lnTo>
                    <a:pt x="1" y="301"/>
                  </a:lnTo>
                  <a:lnTo>
                    <a:pt x="11" y="359"/>
                  </a:lnTo>
                  <a:lnTo>
                    <a:pt x="20" y="417"/>
                  </a:lnTo>
                  <a:lnTo>
                    <a:pt x="49" y="475"/>
                  </a:lnTo>
                  <a:lnTo>
                    <a:pt x="88" y="514"/>
                  </a:lnTo>
                  <a:lnTo>
                    <a:pt x="136" y="553"/>
                  </a:lnTo>
                  <a:lnTo>
                    <a:pt x="185" y="582"/>
                  </a:lnTo>
                  <a:lnTo>
                    <a:pt x="243" y="601"/>
                  </a:lnTo>
                  <a:lnTo>
                    <a:pt x="359" y="601"/>
                  </a:lnTo>
                  <a:lnTo>
                    <a:pt x="417" y="582"/>
                  </a:lnTo>
                  <a:lnTo>
                    <a:pt x="466" y="553"/>
                  </a:lnTo>
                  <a:lnTo>
                    <a:pt x="514" y="514"/>
                  </a:lnTo>
                  <a:lnTo>
                    <a:pt x="553" y="475"/>
                  </a:lnTo>
                  <a:lnTo>
                    <a:pt x="582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43"/>
                  </a:lnTo>
                  <a:lnTo>
                    <a:pt x="582" y="185"/>
                  </a:lnTo>
                  <a:lnTo>
                    <a:pt x="553" y="136"/>
                  </a:lnTo>
                  <a:lnTo>
                    <a:pt x="514" y="88"/>
                  </a:lnTo>
                  <a:lnTo>
                    <a:pt x="466" y="49"/>
                  </a:lnTo>
                  <a:lnTo>
                    <a:pt x="417" y="30"/>
                  </a:lnTo>
                  <a:lnTo>
                    <a:pt x="359" y="1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1005414" y="514642"/>
              <a:ext cx="48983" cy="48902"/>
            </a:xfrm>
            <a:custGeom>
              <a:rect b="b" l="l" r="r" t="t"/>
              <a:pathLst>
                <a:path extrusionOk="0" h="601" w="602">
                  <a:moveTo>
                    <a:pt x="301" y="1"/>
                  </a:moveTo>
                  <a:lnTo>
                    <a:pt x="243" y="10"/>
                  </a:lnTo>
                  <a:lnTo>
                    <a:pt x="185" y="30"/>
                  </a:lnTo>
                  <a:lnTo>
                    <a:pt x="136" y="59"/>
                  </a:lnTo>
                  <a:lnTo>
                    <a:pt x="88" y="88"/>
                  </a:lnTo>
                  <a:lnTo>
                    <a:pt x="49" y="136"/>
                  </a:lnTo>
                  <a:lnTo>
                    <a:pt x="20" y="185"/>
                  </a:lnTo>
                  <a:lnTo>
                    <a:pt x="11" y="243"/>
                  </a:lnTo>
                  <a:lnTo>
                    <a:pt x="1" y="301"/>
                  </a:lnTo>
                  <a:lnTo>
                    <a:pt x="11" y="368"/>
                  </a:lnTo>
                  <a:lnTo>
                    <a:pt x="20" y="417"/>
                  </a:lnTo>
                  <a:lnTo>
                    <a:pt x="49" y="475"/>
                  </a:lnTo>
                  <a:lnTo>
                    <a:pt x="88" y="514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1"/>
                  </a:lnTo>
                  <a:lnTo>
                    <a:pt x="359" y="601"/>
                  </a:lnTo>
                  <a:lnTo>
                    <a:pt x="417" y="581"/>
                  </a:lnTo>
                  <a:lnTo>
                    <a:pt x="466" y="552"/>
                  </a:lnTo>
                  <a:lnTo>
                    <a:pt x="514" y="514"/>
                  </a:lnTo>
                  <a:lnTo>
                    <a:pt x="553" y="475"/>
                  </a:lnTo>
                  <a:lnTo>
                    <a:pt x="582" y="417"/>
                  </a:lnTo>
                  <a:lnTo>
                    <a:pt x="601" y="368"/>
                  </a:lnTo>
                  <a:lnTo>
                    <a:pt x="601" y="301"/>
                  </a:lnTo>
                  <a:lnTo>
                    <a:pt x="601" y="243"/>
                  </a:lnTo>
                  <a:lnTo>
                    <a:pt x="582" y="185"/>
                  </a:lnTo>
                  <a:lnTo>
                    <a:pt x="553" y="136"/>
                  </a:lnTo>
                  <a:lnTo>
                    <a:pt x="514" y="88"/>
                  </a:lnTo>
                  <a:lnTo>
                    <a:pt x="466" y="59"/>
                  </a:lnTo>
                  <a:lnTo>
                    <a:pt x="417" y="30"/>
                  </a:lnTo>
                  <a:lnTo>
                    <a:pt x="359" y="10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1005414" y="806913"/>
              <a:ext cx="48983" cy="49716"/>
            </a:xfrm>
            <a:custGeom>
              <a:rect b="b" l="l" r="r" t="t"/>
              <a:pathLst>
                <a:path extrusionOk="0" h="611" w="602">
                  <a:moveTo>
                    <a:pt x="301" y="0"/>
                  </a:moveTo>
                  <a:lnTo>
                    <a:pt x="243" y="10"/>
                  </a:lnTo>
                  <a:lnTo>
                    <a:pt x="185" y="29"/>
                  </a:lnTo>
                  <a:lnTo>
                    <a:pt x="136" y="58"/>
                  </a:lnTo>
                  <a:lnTo>
                    <a:pt x="88" y="87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11" y="242"/>
                  </a:lnTo>
                  <a:lnTo>
                    <a:pt x="1" y="300"/>
                  </a:lnTo>
                  <a:lnTo>
                    <a:pt x="11" y="368"/>
                  </a:lnTo>
                  <a:lnTo>
                    <a:pt x="20" y="426"/>
                  </a:lnTo>
                  <a:lnTo>
                    <a:pt x="49" y="475"/>
                  </a:lnTo>
                  <a:lnTo>
                    <a:pt x="88" y="51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1"/>
                  </a:lnTo>
                  <a:lnTo>
                    <a:pt x="301" y="610"/>
                  </a:lnTo>
                  <a:lnTo>
                    <a:pt x="359" y="601"/>
                  </a:lnTo>
                  <a:lnTo>
                    <a:pt x="417" y="581"/>
                  </a:lnTo>
                  <a:lnTo>
                    <a:pt x="466" y="552"/>
                  </a:lnTo>
                  <a:lnTo>
                    <a:pt x="514" y="513"/>
                  </a:lnTo>
                  <a:lnTo>
                    <a:pt x="553" y="475"/>
                  </a:lnTo>
                  <a:lnTo>
                    <a:pt x="582" y="426"/>
                  </a:lnTo>
                  <a:lnTo>
                    <a:pt x="601" y="368"/>
                  </a:lnTo>
                  <a:lnTo>
                    <a:pt x="601" y="300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3" y="136"/>
                  </a:lnTo>
                  <a:lnTo>
                    <a:pt x="514" y="87"/>
                  </a:lnTo>
                  <a:lnTo>
                    <a:pt x="466" y="58"/>
                  </a:lnTo>
                  <a:lnTo>
                    <a:pt x="417" y="29"/>
                  </a:lnTo>
                  <a:lnTo>
                    <a:pt x="359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1005414" y="1099183"/>
              <a:ext cx="48983" cy="49634"/>
            </a:xfrm>
            <a:custGeom>
              <a:rect b="b" l="l" r="r" t="t"/>
              <a:pathLst>
                <a:path extrusionOk="0" h="610" w="602">
                  <a:moveTo>
                    <a:pt x="301" y="0"/>
                  </a:moveTo>
                  <a:lnTo>
                    <a:pt x="243" y="10"/>
                  </a:lnTo>
                  <a:lnTo>
                    <a:pt x="185" y="29"/>
                  </a:lnTo>
                  <a:lnTo>
                    <a:pt x="136" y="58"/>
                  </a:lnTo>
                  <a:lnTo>
                    <a:pt x="88" y="97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11" y="242"/>
                  </a:lnTo>
                  <a:lnTo>
                    <a:pt x="1" y="310"/>
                  </a:lnTo>
                  <a:lnTo>
                    <a:pt x="11" y="368"/>
                  </a:lnTo>
                  <a:lnTo>
                    <a:pt x="20" y="426"/>
                  </a:lnTo>
                  <a:lnTo>
                    <a:pt x="49" y="474"/>
                  </a:lnTo>
                  <a:lnTo>
                    <a:pt x="88" y="523"/>
                  </a:lnTo>
                  <a:lnTo>
                    <a:pt x="136" y="552"/>
                  </a:lnTo>
                  <a:lnTo>
                    <a:pt x="185" y="581"/>
                  </a:lnTo>
                  <a:lnTo>
                    <a:pt x="243" y="600"/>
                  </a:lnTo>
                  <a:lnTo>
                    <a:pt x="301" y="610"/>
                  </a:lnTo>
                  <a:lnTo>
                    <a:pt x="359" y="600"/>
                  </a:lnTo>
                  <a:lnTo>
                    <a:pt x="417" y="581"/>
                  </a:lnTo>
                  <a:lnTo>
                    <a:pt x="466" y="552"/>
                  </a:lnTo>
                  <a:lnTo>
                    <a:pt x="514" y="523"/>
                  </a:lnTo>
                  <a:lnTo>
                    <a:pt x="553" y="474"/>
                  </a:lnTo>
                  <a:lnTo>
                    <a:pt x="582" y="426"/>
                  </a:lnTo>
                  <a:lnTo>
                    <a:pt x="601" y="368"/>
                  </a:lnTo>
                  <a:lnTo>
                    <a:pt x="601" y="310"/>
                  </a:lnTo>
                  <a:lnTo>
                    <a:pt x="601" y="242"/>
                  </a:lnTo>
                  <a:lnTo>
                    <a:pt x="582" y="184"/>
                  </a:lnTo>
                  <a:lnTo>
                    <a:pt x="553" y="136"/>
                  </a:lnTo>
                  <a:lnTo>
                    <a:pt x="514" y="97"/>
                  </a:lnTo>
                  <a:lnTo>
                    <a:pt x="466" y="58"/>
                  </a:lnTo>
                  <a:lnTo>
                    <a:pt x="417" y="29"/>
                  </a:lnTo>
                  <a:lnTo>
                    <a:pt x="359" y="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1005414" y="1392186"/>
              <a:ext cx="48983" cy="48902"/>
            </a:xfrm>
            <a:custGeom>
              <a:rect b="b" l="l" r="r" t="t"/>
              <a:pathLst>
                <a:path extrusionOk="0" h="601" w="602">
                  <a:moveTo>
                    <a:pt x="243" y="0"/>
                  </a:moveTo>
                  <a:lnTo>
                    <a:pt x="185" y="20"/>
                  </a:lnTo>
                  <a:lnTo>
                    <a:pt x="136" y="49"/>
                  </a:lnTo>
                  <a:lnTo>
                    <a:pt x="88" y="88"/>
                  </a:lnTo>
                  <a:lnTo>
                    <a:pt x="49" y="126"/>
                  </a:lnTo>
                  <a:lnTo>
                    <a:pt x="20" y="184"/>
                  </a:lnTo>
                  <a:lnTo>
                    <a:pt x="11" y="233"/>
                  </a:lnTo>
                  <a:lnTo>
                    <a:pt x="1" y="301"/>
                  </a:lnTo>
                  <a:lnTo>
                    <a:pt x="11" y="359"/>
                  </a:lnTo>
                  <a:lnTo>
                    <a:pt x="20" y="417"/>
                  </a:lnTo>
                  <a:lnTo>
                    <a:pt x="49" y="465"/>
                  </a:lnTo>
                  <a:lnTo>
                    <a:pt x="88" y="514"/>
                  </a:lnTo>
                  <a:lnTo>
                    <a:pt x="136" y="552"/>
                  </a:lnTo>
                  <a:lnTo>
                    <a:pt x="185" y="572"/>
                  </a:lnTo>
                  <a:lnTo>
                    <a:pt x="243" y="591"/>
                  </a:lnTo>
                  <a:lnTo>
                    <a:pt x="301" y="601"/>
                  </a:lnTo>
                  <a:lnTo>
                    <a:pt x="359" y="591"/>
                  </a:lnTo>
                  <a:lnTo>
                    <a:pt x="417" y="572"/>
                  </a:lnTo>
                  <a:lnTo>
                    <a:pt x="466" y="552"/>
                  </a:lnTo>
                  <a:lnTo>
                    <a:pt x="514" y="514"/>
                  </a:lnTo>
                  <a:lnTo>
                    <a:pt x="553" y="465"/>
                  </a:lnTo>
                  <a:lnTo>
                    <a:pt x="582" y="417"/>
                  </a:lnTo>
                  <a:lnTo>
                    <a:pt x="601" y="359"/>
                  </a:lnTo>
                  <a:lnTo>
                    <a:pt x="601" y="301"/>
                  </a:lnTo>
                  <a:lnTo>
                    <a:pt x="601" y="233"/>
                  </a:lnTo>
                  <a:lnTo>
                    <a:pt x="582" y="184"/>
                  </a:lnTo>
                  <a:lnTo>
                    <a:pt x="553" y="126"/>
                  </a:lnTo>
                  <a:lnTo>
                    <a:pt x="514" y="88"/>
                  </a:lnTo>
                  <a:lnTo>
                    <a:pt x="466" y="49"/>
                  </a:lnTo>
                  <a:lnTo>
                    <a:pt x="417" y="2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713225" y="-362087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242" y="0"/>
                  </a:moveTo>
                  <a:lnTo>
                    <a:pt x="184" y="20"/>
                  </a:lnTo>
                  <a:lnTo>
                    <a:pt x="136" y="49"/>
                  </a:lnTo>
                  <a:lnTo>
                    <a:pt x="87" y="88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0" y="242"/>
                  </a:lnTo>
                  <a:lnTo>
                    <a:pt x="0" y="301"/>
                  </a:lnTo>
                  <a:lnTo>
                    <a:pt x="0" y="359"/>
                  </a:lnTo>
                  <a:lnTo>
                    <a:pt x="20" y="417"/>
                  </a:lnTo>
                  <a:lnTo>
                    <a:pt x="49" y="465"/>
                  </a:lnTo>
                  <a:lnTo>
                    <a:pt x="87" y="51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591"/>
                  </a:lnTo>
                  <a:lnTo>
                    <a:pt x="300" y="601"/>
                  </a:lnTo>
                  <a:lnTo>
                    <a:pt x="358" y="591"/>
                  </a:lnTo>
                  <a:lnTo>
                    <a:pt x="417" y="581"/>
                  </a:lnTo>
                  <a:lnTo>
                    <a:pt x="465" y="552"/>
                  </a:lnTo>
                  <a:lnTo>
                    <a:pt x="513" y="513"/>
                  </a:lnTo>
                  <a:lnTo>
                    <a:pt x="552" y="465"/>
                  </a:lnTo>
                  <a:lnTo>
                    <a:pt x="581" y="417"/>
                  </a:lnTo>
                  <a:lnTo>
                    <a:pt x="591" y="359"/>
                  </a:lnTo>
                  <a:lnTo>
                    <a:pt x="600" y="301"/>
                  </a:lnTo>
                  <a:lnTo>
                    <a:pt x="59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88"/>
                  </a:lnTo>
                  <a:lnTo>
                    <a:pt x="465" y="49"/>
                  </a:lnTo>
                  <a:lnTo>
                    <a:pt x="417" y="2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713225" y="-69817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300" y="0"/>
                  </a:moveTo>
                  <a:lnTo>
                    <a:pt x="242" y="10"/>
                  </a:lnTo>
                  <a:lnTo>
                    <a:pt x="184" y="19"/>
                  </a:lnTo>
                  <a:lnTo>
                    <a:pt x="136" y="49"/>
                  </a:lnTo>
                  <a:lnTo>
                    <a:pt x="87" y="87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0" y="242"/>
                  </a:lnTo>
                  <a:lnTo>
                    <a:pt x="0" y="300"/>
                  </a:lnTo>
                  <a:lnTo>
                    <a:pt x="0" y="358"/>
                  </a:lnTo>
                  <a:lnTo>
                    <a:pt x="20" y="416"/>
                  </a:lnTo>
                  <a:lnTo>
                    <a:pt x="49" y="465"/>
                  </a:lnTo>
                  <a:lnTo>
                    <a:pt x="87" y="51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0"/>
                  </a:lnTo>
                  <a:lnTo>
                    <a:pt x="358" y="600"/>
                  </a:lnTo>
                  <a:lnTo>
                    <a:pt x="417" y="581"/>
                  </a:lnTo>
                  <a:lnTo>
                    <a:pt x="465" y="552"/>
                  </a:lnTo>
                  <a:lnTo>
                    <a:pt x="513" y="513"/>
                  </a:lnTo>
                  <a:lnTo>
                    <a:pt x="552" y="465"/>
                  </a:lnTo>
                  <a:lnTo>
                    <a:pt x="581" y="416"/>
                  </a:lnTo>
                  <a:lnTo>
                    <a:pt x="591" y="358"/>
                  </a:lnTo>
                  <a:lnTo>
                    <a:pt x="600" y="300"/>
                  </a:lnTo>
                  <a:lnTo>
                    <a:pt x="59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87"/>
                  </a:lnTo>
                  <a:lnTo>
                    <a:pt x="465" y="49"/>
                  </a:lnTo>
                  <a:lnTo>
                    <a:pt x="417" y="19"/>
                  </a:lnTo>
                  <a:lnTo>
                    <a:pt x="358" y="1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713225" y="222372"/>
              <a:ext cx="48902" cy="48983"/>
            </a:xfrm>
            <a:custGeom>
              <a:rect b="b" l="l" r="r" t="t"/>
              <a:pathLst>
                <a:path extrusionOk="0" h="602" w="601">
                  <a:moveTo>
                    <a:pt x="300" y="1"/>
                  </a:moveTo>
                  <a:lnTo>
                    <a:pt x="242" y="11"/>
                  </a:lnTo>
                  <a:lnTo>
                    <a:pt x="184" y="30"/>
                  </a:lnTo>
                  <a:lnTo>
                    <a:pt x="136" y="49"/>
                  </a:lnTo>
                  <a:lnTo>
                    <a:pt x="87" y="88"/>
                  </a:lnTo>
                  <a:lnTo>
                    <a:pt x="49" y="136"/>
                  </a:lnTo>
                  <a:lnTo>
                    <a:pt x="20" y="185"/>
                  </a:lnTo>
                  <a:lnTo>
                    <a:pt x="0" y="243"/>
                  </a:lnTo>
                  <a:lnTo>
                    <a:pt x="0" y="301"/>
                  </a:lnTo>
                  <a:lnTo>
                    <a:pt x="0" y="359"/>
                  </a:lnTo>
                  <a:lnTo>
                    <a:pt x="20" y="417"/>
                  </a:lnTo>
                  <a:lnTo>
                    <a:pt x="49" y="475"/>
                  </a:lnTo>
                  <a:lnTo>
                    <a:pt x="87" y="514"/>
                  </a:lnTo>
                  <a:lnTo>
                    <a:pt x="136" y="553"/>
                  </a:lnTo>
                  <a:lnTo>
                    <a:pt x="184" y="582"/>
                  </a:lnTo>
                  <a:lnTo>
                    <a:pt x="242" y="601"/>
                  </a:lnTo>
                  <a:lnTo>
                    <a:pt x="358" y="601"/>
                  </a:lnTo>
                  <a:lnTo>
                    <a:pt x="417" y="582"/>
                  </a:lnTo>
                  <a:lnTo>
                    <a:pt x="465" y="553"/>
                  </a:lnTo>
                  <a:lnTo>
                    <a:pt x="513" y="514"/>
                  </a:lnTo>
                  <a:lnTo>
                    <a:pt x="552" y="475"/>
                  </a:lnTo>
                  <a:lnTo>
                    <a:pt x="581" y="417"/>
                  </a:lnTo>
                  <a:lnTo>
                    <a:pt x="591" y="359"/>
                  </a:lnTo>
                  <a:lnTo>
                    <a:pt x="600" y="301"/>
                  </a:lnTo>
                  <a:lnTo>
                    <a:pt x="591" y="243"/>
                  </a:lnTo>
                  <a:lnTo>
                    <a:pt x="581" y="185"/>
                  </a:lnTo>
                  <a:lnTo>
                    <a:pt x="552" y="136"/>
                  </a:lnTo>
                  <a:lnTo>
                    <a:pt x="513" y="88"/>
                  </a:lnTo>
                  <a:lnTo>
                    <a:pt x="465" y="49"/>
                  </a:lnTo>
                  <a:lnTo>
                    <a:pt x="417" y="30"/>
                  </a:lnTo>
                  <a:lnTo>
                    <a:pt x="358" y="1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713225" y="514642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300" y="1"/>
                  </a:moveTo>
                  <a:lnTo>
                    <a:pt x="242" y="10"/>
                  </a:lnTo>
                  <a:lnTo>
                    <a:pt x="184" y="30"/>
                  </a:lnTo>
                  <a:lnTo>
                    <a:pt x="136" y="59"/>
                  </a:lnTo>
                  <a:lnTo>
                    <a:pt x="87" y="88"/>
                  </a:lnTo>
                  <a:lnTo>
                    <a:pt x="49" y="136"/>
                  </a:lnTo>
                  <a:lnTo>
                    <a:pt x="20" y="185"/>
                  </a:lnTo>
                  <a:lnTo>
                    <a:pt x="0" y="243"/>
                  </a:lnTo>
                  <a:lnTo>
                    <a:pt x="0" y="301"/>
                  </a:lnTo>
                  <a:lnTo>
                    <a:pt x="0" y="368"/>
                  </a:lnTo>
                  <a:lnTo>
                    <a:pt x="20" y="417"/>
                  </a:lnTo>
                  <a:lnTo>
                    <a:pt x="49" y="475"/>
                  </a:lnTo>
                  <a:lnTo>
                    <a:pt x="87" y="514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1"/>
                  </a:lnTo>
                  <a:lnTo>
                    <a:pt x="358" y="601"/>
                  </a:lnTo>
                  <a:lnTo>
                    <a:pt x="417" y="581"/>
                  </a:lnTo>
                  <a:lnTo>
                    <a:pt x="465" y="552"/>
                  </a:lnTo>
                  <a:lnTo>
                    <a:pt x="513" y="514"/>
                  </a:lnTo>
                  <a:lnTo>
                    <a:pt x="552" y="475"/>
                  </a:lnTo>
                  <a:lnTo>
                    <a:pt x="581" y="417"/>
                  </a:lnTo>
                  <a:lnTo>
                    <a:pt x="591" y="368"/>
                  </a:lnTo>
                  <a:lnTo>
                    <a:pt x="600" y="301"/>
                  </a:lnTo>
                  <a:lnTo>
                    <a:pt x="591" y="243"/>
                  </a:lnTo>
                  <a:lnTo>
                    <a:pt x="581" y="185"/>
                  </a:lnTo>
                  <a:lnTo>
                    <a:pt x="552" y="136"/>
                  </a:lnTo>
                  <a:lnTo>
                    <a:pt x="513" y="88"/>
                  </a:lnTo>
                  <a:lnTo>
                    <a:pt x="465" y="59"/>
                  </a:lnTo>
                  <a:lnTo>
                    <a:pt x="417" y="30"/>
                  </a:lnTo>
                  <a:lnTo>
                    <a:pt x="358" y="10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713225" y="806913"/>
              <a:ext cx="48902" cy="49716"/>
            </a:xfrm>
            <a:custGeom>
              <a:rect b="b" l="l" r="r" t="t"/>
              <a:pathLst>
                <a:path extrusionOk="0" h="611" w="601">
                  <a:moveTo>
                    <a:pt x="300" y="0"/>
                  </a:moveTo>
                  <a:lnTo>
                    <a:pt x="242" y="10"/>
                  </a:lnTo>
                  <a:lnTo>
                    <a:pt x="184" y="29"/>
                  </a:lnTo>
                  <a:lnTo>
                    <a:pt x="136" y="58"/>
                  </a:lnTo>
                  <a:lnTo>
                    <a:pt x="87" y="87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0" y="242"/>
                  </a:lnTo>
                  <a:lnTo>
                    <a:pt x="0" y="300"/>
                  </a:lnTo>
                  <a:lnTo>
                    <a:pt x="0" y="368"/>
                  </a:lnTo>
                  <a:lnTo>
                    <a:pt x="20" y="426"/>
                  </a:lnTo>
                  <a:lnTo>
                    <a:pt x="49" y="475"/>
                  </a:lnTo>
                  <a:lnTo>
                    <a:pt x="87" y="51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1"/>
                  </a:lnTo>
                  <a:lnTo>
                    <a:pt x="300" y="610"/>
                  </a:lnTo>
                  <a:lnTo>
                    <a:pt x="358" y="601"/>
                  </a:lnTo>
                  <a:lnTo>
                    <a:pt x="417" y="581"/>
                  </a:lnTo>
                  <a:lnTo>
                    <a:pt x="465" y="552"/>
                  </a:lnTo>
                  <a:lnTo>
                    <a:pt x="513" y="513"/>
                  </a:lnTo>
                  <a:lnTo>
                    <a:pt x="552" y="475"/>
                  </a:lnTo>
                  <a:lnTo>
                    <a:pt x="581" y="426"/>
                  </a:lnTo>
                  <a:lnTo>
                    <a:pt x="591" y="368"/>
                  </a:lnTo>
                  <a:lnTo>
                    <a:pt x="600" y="300"/>
                  </a:lnTo>
                  <a:lnTo>
                    <a:pt x="59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87"/>
                  </a:lnTo>
                  <a:lnTo>
                    <a:pt x="465" y="58"/>
                  </a:lnTo>
                  <a:lnTo>
                    <a:pt x="417" y="29"/>
                  </a:lnTo>
                  <a:lnTo>
                    <a:pt x="358" y="1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713225" y="1099183"/>
              <a:ext cx="48902" cy="49634"/>
            </a:xfrm>
            <a:custGeom>
              <a:rect b="b" l="l" r="r" t="t"/>
              <a:pathLst>
                <a:path extrusionOk="0" h="610" w="601">
                  <a:moveTo>
                    <a:pt x="300" y="0"/>
                  </a:moveTo>
                  <a:lnTo>
                    <a:pt x="242" y="10"/>
                  </a:lnTo>
                  <a:lnTo>
                    <a:pt x="184" y="29"/>
                  </a:lnTo>
                  <a:lnTo>
                    <a:pt x="136" y="58"/>
                  </a:lnTo>
                  <a:lnTo>
                    <a:pt x="87" y="97"/>
                  </a:lnTo>
                  <a:lnTo>
                    <a:pt x="49" y="136"/>
                  </a:lnTo>
                  <a:lnTo>
                    <a:pt x="20" y="184"/>
                  </a:lnTo>
                  <a:lnTo>
                    <a:pt x="0" y="242"/>
                  </a:lnTo>
                  <a:lnTo>
                    <a:pt x="0" y="310"/>
                  </a:lnTo>
                  <a:lnTo>
                    <a:pt x="0" y="368"/>
                  </a:lnTo>
                  <a:lnTo>
                    <a:pt x="20" y="426"/>
                  </a:lnTo>
                  <a:lnTo>
                    <a:pt x="49" y="474"/>
                  </a:lnTo>
                  <a:lnTo>
                    <a:pt x="87" y="523"/>
                  </a:lnTo>
                  <a:lnTo>
                    <a:pt x="136" y="552"/>
                  </a:lnTo>
                  <a:lnTo>
                    <a:pt x="184" y="581"/>
                  </a:lnTo>
                  <a:lnTo>
                    <a:pt x="242" y="600"/>
                  </a:lnTo>
                  <a:lnTo>
                    <a:pt x="300" y="610"/>
                  </a:lnTo>
                  <a:lnTo>
                    <a:pt x="358" y="600"/>
                  </a:lnTo>
                  <a:lnTo>
                    <a:pt x="417" y="581"/>
                  </a:lnTo>
                  <a:lnTo>
                    <a:pt x="465" y="552"/>
                  </a:lnTo>
                  <a:lnTo>
                    <a:pt x="513" y="523"/>
                  </a:lnTo>
                  <a:lnTo>
                    <a:pt x="552" y="474"/>
                  </a:lnTo>
                  <a:lnTo>
                    <a:pt x="581" y="426"/>
                  </a:lnTo>
                  <a:lnTo>
                    <a:pt x="591" y="368"/>
                  </a:lnTo>
                  <a:lnTo>
                    <a:pt x="600" y="310"/>
                  </a:lnTo>
                  <a:lnTo>
                    <a:pt x="591" y="242"/>
                  </a:lnTo>
                  <a:lnTo>
                    <a:pt x="581" y="184"/>
                  </a:lnTo>
                  <a:lnTo>
                    <a:pt x="552" y="136"/>
                  </a:lnTo>
                  <a:lnTo>
                    <a:pt x="513" y="97"/>
                  </a:lnTo>
                  <a:lnTo>
                    <a:pt x="465" y="58"/>
                  </a:lnTo>
                  <a:lnTo>
                    <a:pt x="417" y="29"/>
                  </a:lnTo>
                  <a:lnTo>
                    <a:pt x="358" y="1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713225" y="1392186"/>
              <a:ext cx="48902" cy="48902"/>
            </a:xfrm>
            <a:custGeom>
              <a:rect b="b" l="l" r="r" t="t"/>
              <a:pathLst>
                <a:path extrusionOk="0" h="601" w="601">
                  <a:moveTo>
                    <a:pt x="242" y="0"/>
                  </a:moveTo>
                  <a:lnTo>
                    <a:pt x="184" y="20"/>
                  </a:lnTo>
                  <a:lnTo>
                    <a:pt x="136" y="49"/>
                  </a:lnTo>
                  <a:lnTo>
                    <a:pt x="87" y="88"/>
                  </a:lnTo>
                  <a:lnTo>
                    <a:pt x="49" y="126"/>
                  </a:lnTo>
                  <a:lnTo>
                    <a:pt x="20" y="184"/>
                  </a:lnTo>
                  <a:lnTo>
                    <a:pt x="0" y="233"/>
                  </a:lnTo>
                  <a:lnTo>
                    <a:pt x="0" y="301"/>
                  </a:lnTo>
                  <a:lnTo>
                    <a:pt x="0" y="359"/>
                  </a:lnTo>
                  <a:lnTo>
                    <a:pt x="20" y="417"/>
                  </a:lnTo>
                  <a:lnTo>
                    <a:pt x="49" y="465"/>
                  </a:lnTo>
                  <a:lnTo>
                    <a:pt x="87" y="514"/>
                  </a:lnTo>
                  <a:lnTo>
                    <a:pt x="136" y="552"/>
                  </a:lnTo>
                  <a:lnTo>
                    <a:pt x="184" y="572"/>
                  </a:lnTo>
                  <a:lnTo>
                    <a:pt x="242" y="591"/>
                  </a:lnTo>
                  <a:lnTo>
                    <a:pt x="300" y="601"/>
                  </a:lnTo>
                  <a:lnTo>
                    <a:pt x="358" y="591"/>
                  </a:lnTo>
                  <a:lnTo>
                    <a:pt x="417" y="572"/>
                  </a:lnTo>
                  <a:lnTo>
                    <a:pt x="465" y="552"/>
                  </a:lnTo>
                  <a:lnTo>
                    <a:pt x="513" y="514"/>
                  </a:lnTo>
                  <a:lnTo>
                    <a:pt x="552" y="465"/>
                  </a:lnTo>
                  <a:lnTo>
                    <a:pt x="581" y="417"/>
                  </a:lnTo>
                  <a:lnTo>
                    <a:pt x="591" y="359"/>
                  </a:lnTo>
                  <a:lnTo>
                    <a:pt x="600" y="301"/>
                  </a:lnTo>
                  <a:lnTo>
                    <a:pt x="591" y="233"/>
                  </a:lnTo>
                  <a:lnTo>
                    <a:pt x="581" y="184"/>
                  </a:lnTo>
                  <a:lnTo>
                    <a:pt x="552" y="126"/>
                  </a:lnTo>
                  <a:lnTo>
                    <a:pt x="513" y="88"/>
                  </a:lnTo>
                  <a:lnTo>
                    <a:pt x="465" y="49"/>
                  </a:lnTo>
                  <a:lnTo>
                    <a:pt x="417" y="2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22"/>
          <p:cNvSpPr/>
          <p:nvPr/>
        </p:nvSpPr>
        <p:spPr>
          <a:xfrm rot="10800000">
            <a:off x="6686050" y="3694153"/>
            <a:ext cx="2279100" cy="227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"/>
          <p:cNvSpPr/>
          <p:nvPr/>
        </p:nvSpPr>
        <p:spPr>
          <a:xfrm rot="10800000">
            <a:off x="8200750" y="1428470"/>
            <a:ext cx="4393200" cy="4393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22"/>
          <p:cNvGrpSpPr/>
          <p:nvPr/>
        </p:nvGrpSpPr>
        <p:grpSpPr>
          <a:xfrm rot="10800000">
            <a:off x="7936647" y="214946"/>
            <a:ext cx="1207353" cy="324548"/>
            <a:chOff x="4572000" y="214951"/>
            <a:chExt cx="1207353" cy="324548"/>
          </a:xfrm>
        </p:grpSpPr>
        <p:sp>
          <p:nvSpPr>
            <p:cNvPr id="274" name="Google Shape;274;p22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5" name="Google Shape;275;p22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7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>
            <p:ph idx="1" type="subTitle"/>
          </p:nvPr>
        </p:nvSpPr>
        <p:spPr>
          <a:xfrm>
            <a:off x="713322" y="2132325"/>
            <a:ext cx="3858600" cy="13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78" name="Google Shape;278;p23"/>
          <p:cNvSpPr txBox="1"/>
          <p:nvPr>
            <p:ph type="ctrTitle"/>
          </p:nvPr>
        </p:nvSpPr>
        <p:spPr>
          <a:xfrm>
            <a:off x="713225" y="1074175"/>
            <a:ext cx="3858600" cy="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7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9" name="Google Shape;279;p23"/>
          <p:cNvSpPr txBox="1"/>
          <p:nvPr/>
        </p:nvSpPr>
        <p:spPr>
          <a:xfrm>
            <a:off x="4955225" y="2655075"/>
            <a:ext cx="34755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6964512" y="-1527099"/>
            <a:ext cx="2823300" cy="282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/>
          <p:nvPr/>
        </p:nvSpPr>
        <p:spPr>
          <a:xfrm>
            <a:off x="6048575" y="-242450"/>
            <a:ext cx="1932000" cy="19323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23"/>
          <p:cNvGrpSpPr/>
          <p:nvPr/>
        </p:nvGrpSpPr>
        <p:grpSpPr>
          <a:xfrm>
            <a:off x="0" y="4595801"/>
            <a:ext cx="1207353" cy="324548"/>
            <a:chOff x="4572000" y="214951"/>
            <a:chExt cx="1207353" cy="324548"/>
          </a:xfrm>
        </p:grpSpPr>
        <p:sp>
          <p:nvSpPr>
            <p:cNvPr id="283" name="Google Shape;283;p23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4" name="Google Shape;284;p23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4_1_1_1_1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5001725" y="1160390"/>
            <a:ext cx="34290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7" name="Google Shape;287;p24"/>
          <p:cNvSpPr txBox="1"/>
          <p:nvPr>
            <p:ph idx="1" type="subTitle"/>
          </p:nvPr>
        </p:nvSpPr>
        <p:spPr>
          <a:xfrm>
            <a:off x="5796725" y="2571750"/>
            <a:ext cx="26340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4"/>
          <p:cNvSpPr/>
          <p:nvPr/>
        </p:nvSpPr>
        <p:spPr>
          <a:xfrm>
            <a:off x="5138538" y="4271200"/>
            <a:ext cx="324600" cy="324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7820200" y="3891725"/>
            <a:ext cx="2396100" cy="239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flipH="1">
            <a:off x="7223375" y="4271226"/>
            <a:ext cx="1207353" cy="324548"/>
            <a:chOff x="3364650" y="4595788"/>
            <a:chExt cx="1207353" cy="324548"/>
          </a:xfrm>
        </p:grpSpPr>
        <p:sp>
          <p:nvSpPr>
            <p:cNvPr id="291" name="Google Shape;291;p24"/>
            <p:cNvSpPr/>
            <p:nvPr/>
          </p:nvSpPr>
          <p:spPr>
            <a:xfrm>
              <a:off x="3364650" y="4727575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92" name="Google Shape;292;p24"/>
            <p:cNvSpPr/>
            <p:nvPr/>
          </p:nvSpPr>
          <p:spPr>
            <a:xfrm>
              <a:off x="3364650" y="459578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93" name="Google Shape;293;p24"/>
          <p:cNvSpPr/>
          <p:nvPr/>
        </p:nvSpPr>
        <p:spPr>
          <a:xfrm>
            <a:off x="7541712" y="-1063125"/>
            <a:ext cx="1602300" cy="16026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"/>
          <p:cNvSpPr/>
          <p:nvPr/>
        </p:nvSpPr>
        <p:spPr>
          <a:xfrm>
            <a:off x="-467850" y="-341841"/>
            <a:ext cx="5841000" cy="58422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3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/>
          <p:nvPr/>
        </p:nvSpPr>
        <p:spPr>
          <a:xfrm>
            <a:off x="1341275" y="-1983817"/>
            <a:ext cx="3156900" cy="315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-1535725" y="-1267300"/>
            <a:ext cx="4393200" cy="4393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25"/>
          <p:cNvGrpSpPr/>
          <p:nvPr/>
        </p:nvGrpSpPr>
        <p:grpSpPr>
          <a:xfrm>
            <a:off x="0" y="4271251"/>
            <a:ext cx="1207353" cy="324548"/>
            <a:chOff x="4572000" y="214951"/>
            <a:chExt cx="1207353" cy="324548"/>
          </a:xfrm>
        </p:grpSpPr>
        <p:sp>
          <p:nvSpPr>
            <p:cNvPr id="299" name="Google Shape;299;p25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0" name="Google Shape;300;p25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01" name="Google Shape;301;p25"/>
          <p:cNvSpPr/>
          <p:nvPr/>
        </p:nvSpPr>
        <p:spPr>
          <a:xfrm>
            <a:off x="4498187" y="3311151"/>
            <a:ext cx="2823300" cy="282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5710281" y="0"/>
            <a:ext cx="4607700" cy="46083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25"/>
          <p:cNvGrpSpPr/>
          <p:nvPr/>
        </p:nvGrpSpPr>
        <p:grpSpPr>
          <a:xfrm>
            <a:off x="7936650" y="2139526"/>
            <a:ext cx="1207353" cy="324548"/>
            <a:chOff x="4572000" y="214951"/>
            <a:chExt cx="1207353" cy="324548"/>
          </a:xfrm>
        </p:grpSpPr>
        <p:sp>
          <p:nvSpPr>
            <p:cNvPr id="304" name="Google Shape;304;p25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5" name="Google Shape;305;p25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3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>
            <a:off x="-865225" y="2428508"/>
            <a:ext cx="3156900" cy="315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1166425" y="-1267300"/>
            <a:ext cx="4393200" cy="4393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9" name="Google Shape;309;p26"/>
          <p:cNvGrpSpPr/>
          <p:nvPr/>
        </p:nvGrpSpPr>
        <p:grpSpPr>
          <a:xfrm rot="5400000">
            <a:off x="-52725" y="377226"/>
            <a:ext cx="1207353" cy="324548"/>
            <a:chOff x="4572000" y="214951"/>
            <a:chExt cx="1207353" cy="324548"/>
          </a:xfrm>
        </p:grpSpPr>
        <p:sp>
          <p:nvSpPr>
            <p:cNvPr id="310" name="Google Shape;310;p26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1" name="Google Shape;311;p26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12" name="Google Shape;312;p26"/>
          <p:cNvSpPr/>
          <p:nvPr/>
        </p:nvSpPr>
        <p:spPr>
          <a:xfrm>
            <a:off x="7019087" y="-872299"/>
            <a:ext cx="2823300" cy="282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3466306" y="1143175"/>
            <a:ext cx="4607700" cy="46083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4" name="Google Shape;314;p26"/>
          <p:cNvGrpSpPr/>
          <p:nvPr/>
        </p:nvGrpSpPr>
        <p:grpSpPr>
          <a:xfrm rot="-5400000">
            <a:off x="7989325" y="4377551"/>
            <a:ext cx="1207353" cy="324548"/>
            <a:chOff x="4572000" y="214951"/>
            <a:chExt cx="1207353" cy="324548"/>
          </a:xfrm>
        </p:grpSpPr>
        <p:sp>
          <p:nvSpPr>
            <p:cNvPr id="315" name="Google Shape;315;p26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6" name="Google Shape;316;p26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9" name="Google Shape;319;p27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0" name="Google Shape;320;p27"/>
          <p:cNvSpPr/>
          <p:nvPr/>
        </p:nvSpPr>
        <p:spPr>
          <a:xfrm>
            <a:off x="-1258975" y="1017724"/>
            <a:ext cx="1773593" cy="2116901"/>
          </a:xfrm>
          <a:custGeom>
            <a:rect b="b" l="l" r="r" t="t"/>
            <a:pathLst>
              <a:path extrusionOk="0" fill="none" h="90747" w="76022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6265625" y="4513499"/>
            <a:ext cx="1773593" cy="2116901"/>
          </a:xfrm>
          <a:custGeom>
            <a:rect b="b" l="l" r="r" t="t"/>
            <a:pathLst>
              <a:path extrusionOk="0" fill="none" h="90747" w="76022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">
  <p:cSld name="TITLE_AND_BODY_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>
            <p:ph type="title"/>
          </p:nvPr>
        </p:nvSpPr>
        <p:spPr>
          <a:xfrm>
            <a:off x="365760" y="365760"/>
            <a:ext cx="8412600" cy="548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24" name="Google Shape;324;p28"/>
          <p:cNvSpPr txBox="1"/>
          <p:nvPr>
            <p:ph idx="1" type="body"/>
          </p:nvPr>
        </p:nvSpPr>
        <p:spPr>
          <a:xfrm>
            <a:off x="365760" y="914400"/>
            <a:ext cx="8686800" cy="7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25" name="Google Shape;3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65760" y="910573"/>
            <a:ext cx="2768379" cy="4592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/>
          <p:nvPr>
            <p:ph idx="12" type="sldNum"/>
          </p:nvPr>
        </p:nvSpPr>
        <p:spPr>
          <a:xfrm>
            <a:off x="8229547" y="4873752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b="1"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/>
          </a:p>
        </p:txBody>
      </p:sp>
      <p:sp>
        <p:nvSpPr>
          <p:cNvPr id="327" name="Google Shape;327;p28"/>
          <p:cNvSpPr txBox="1"/>
          <p:nvPr>
            <p:ph idx="2" type="subTitle"/>
          </p:nvPr>
        </p:nvSpPr>
        <p:spPr>
          <a:xfrm>
            <a:off x="365760" y="4873752"/>
            <a:ext cx="82296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8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713250" y="1184862"/>
            <a:ext cx="7717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/>
            </a:lvl9pPr>
          </a:lstStyle>
          <a:p/>
        </p:txBody>
      </p:sp>
      <p:sp>
        <p:nvSpPr>
          <p:cNvPr id="38" name="Google Shape;38;p4"/>
          <p:cNvSpPr/>
          <p:nvPr/>
        </p:nvSpPr>
        <p:spPr>
          <a:xfrm>
            <a:off x="222565" y="4712141"/>
            <a:ext cx="227100" cy="227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259275" y="-669225"/>
            <a:ext cx="1437000" cy="14373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908425" y="4632150"/>
            <a:ext cx="1437000" cy="1437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 flipH="1" rot="5400000">
            <a:off x="-267513" y="441401"/>
            <a:ext cx="1207353" cy="324548"/>
            <a:chOff x="3364650" y="4595788"/>
            <a:chExt cx="1207353" cy="324548"/>
          </a:xfrm>
        </p:grpSpPr>
        <p:sp>
          <p:nvSpPr>
            <p:cNvPr id="42" name="Google Shape;42;p4"/>
            <p:cNvSpPr/>
            <p:nvPr/>
          </p:nvSpPr>
          <p:spPr>
            <a:xfrm>
              <a:off x="3364650" y="4727575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4"/>
            <p:cNvSpPr/>
            <p:nvPr/>
          </p:nvSpPr>
          <p:spPr>
            <a:xfrm>
              <a:off x="3364650" y="459578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44" name="Google Shape;44;p4"/>
          <p:cNvSpPr/>
          <p:nvPr/>
        </p:nvSpPr>
        <p:spPr>
          <a:xfrm>
            <a:off x="8430725" y="3158789"/>
            <a:ext cx="1437000" cy="143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1322969" y="2813075"/>
            <a:ext cx="27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2" type="subTitle"/>
          </p:nvPr>
        </p:nvSpPr>
        <p:spPr>
          <a:xfrm>
            <a:off x="5024131" y="2813075"/>
            <a:ext cx="27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3" type="subTitle"/>
          </p:nvPr>
        </p:nvSpPr>
        <p:spPr>
          <a:xfrm>
            <a:off x="1322975" y="3233105"/>
            <a:ext cx="2796900" cy="1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4" type="subTitle"/>
          </p:nvPr>
        </p:nvSpPr>
        <p:spPr>
          <a:xfrm>
            <a:off x="5025630" y="3233100"/>
            <a:ext cx="2793900" cy="1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/>
          <p:nvPr/>
        </p:nvSpPr>
        <p:spPr>
          <a:xfrm>
            <a:off x="-1310275" y="2571750"/>
            <a:ext cx="2023500" cy="2024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223388" y="4595801"/>
            <a:ext cx="1207353" cy="324548"/>
            <a:chOff x="4572000" y="214951"/>
            <a:chExt cx="1207353" cy="324548"/>
          </a:xfrm>
        </p:grpSpPr>
        <p:sp>
          <p:nvSpPr>
            <p:cNvPr id="53" name="Google Shape;53;p5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4" name="Google Shape;54;p5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55" name="Google Shape;55;p5"/>
          <p:cNvSpPr/>
          <p:nvPr/>
        </p:nvSpPr>
        <p:spPr>
          <a:xfrm>
            <a:off x="6074275" y="-1509099"/>
            <a:ext cx="3067800" cy="30684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844167" y="-745246"/>
            <a:ext cx="1527900" cy="152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713225" y="1696225"/>
            <a:ext cx="7717500" cy="21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62" name="Google Shape;62;p7"/>
          <p:cNvSpPr/>
          <p:nvPr/>
        </p:nvSpPr>
        <p:spPr>
          <a:xfrm>
            <a:off x="6193600" y="-596900"/>
            <a:ext cx="3916800" cy="39174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6193600" y="-1857200"/>
            <a:ext cx="2396100" cy="239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-941750" y="3992125"/>
            <a:ext cx="2396100" cy="2396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7"/>
          <p:cNvGrpSpPr/>
          <p:nvPr/>
        </p:nvGrpSpPr>
        <p:grpSpPr>
          <a:xfrm rot="-5400000">
            <a:off x="7989325" y="4433526"/>
            <a:ext cx="1207353" cy="324548"/>
            <a:chOff x="4572000" y="214951"/>
            <a:chExt cx="1207353" cy="324548"/>
          </a:xfrm>
        </p:grpSpPr>
        <p:sp>
          <p:nvSpPr>
            <p:cNvPr id="66" name="Google Shape;66;p7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7" name="Google Shape;67;p7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1600200" y="-400375"/>
            <a:ext cx="5943600" cy="59442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771650" y="-228900"/>
            <a:ext cx="5600700" cy="5601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1388100" y="971550"/>
            <a:ext cx="6367800" cy="30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72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72" name="Google Shape;72;p8"/>
          <p:cNvGrpSpPr/>
          <p:nvPr/>
        </p:nvGrpSpPr>
        <p:grpSpPr>
          <a:xfrm>
            <a:off x="713225" y="539501"/>
            <a:ext cx="1207353" cy="324548"/>
            <a:chOff x="4572000" y="214951"/>
            <a:chExt cx="1207353" cy="324548"/>
          </a:xfrm>
        </p:grpSpPr>
        <p:sp>
          <p:nvSpPr>
            <p:cNvPr id="73" name="Google Shape;73;p8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4" name="Google Shape;74;p8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75" name="Google Shape;75;p8"/>
          <p:cNvSpPr/>
          <p:nvPr/>
        </p:nvSpPr>
        <p:spPr>
          <a:xfrm>
            <a:off x="-868121" y="4271250"/>
            <a:ext cx="1710600" cy="17112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8333029" y="-847150"/>
            <a:ext cx="1710600" cy="17112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>
            <a:off x="7223375" y="4271251"/>
            <a:ext cx="1207353" cy="324548"/>
            <a:chOff x="4572000" y="214951"/>
            <a:chExt cx="1207353" cy="324548"/>
          </a:xfrm>
        </p:grpSpPr>
        <p:sp>
          <p:nvSpPr>
            <p:cNvPr id="78" name="Google Shape;78;p8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9" name="Google Shape;79;p8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713225" y="44805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9"/>
          <p:cNvSpPr txBox="1"/>
          <p:nvPr>
            <p:ph idx="1" type="subTitle"/>
          </p:nvPr>
        </p:nvSpPr>
        <p:spPr>
          <a:xfrm>
            <a:off x="713225" y="1945375"/>
            <a:ext cx="33027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9"/>
          <p:cNvSpPr/>
          <p:nvPr/>
        </p:nvSpPr>
        <p:spPr>
          <a:xfrm>
            <a:off x="4615475" y="531975"/>
            <a:ext cx="4062600" cy="40635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-1720850" y="3530225"/>
            <a:ext cx="3362100" cy="33630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9"/>
          <p:cNvGrpSpPr/>
          <p:nvPr/>
        </p:nvGrpSpPr>
        <p:grpSpPr>
          <a:xfrm>
            <a:off x="3364650" y="4595476"/>
            <a:ext cx="1207353" cy="324548"/>
            <a:chOff x="4572000" y="214951"/>
            <a:chExt cx="1207353" cy="324548"/>
          </a:xfrm>
        </p:grpSpPr>
        <p:sp>
          <p:nvSpPr>
            <p:cNvPr id="86" name="Google Shape;86;p9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" name="Google Shape;87;p9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88" name="Google Shape;88;p9"/>
          <p:cNvSpPr/>
          <p:nvPr/>
        </p:nvSpPr>
        <p:spPr>
          <a:xfrm>
            <a:off x="8430735" y="187004"/>
            <a:ext cx="352500" cy="3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4572000" y="857250"/>
            <a:ext cx="3858600" cy="17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000">
                <a:latin typeface="Open Sans"/>
                <a:ea typeface="Open Sans"/>
                <a:cs typeface="Open Sans"/>
                <a:sym typeface="Open Sans"/>
              </a:defRPr>
            </a:lvl1pPr>
          </a:lstStyle>
          <a:p/>
        </p:txBody>
      </p:sp>
      <p:sp>
        <p:nvSpPr>
          <p:cNvPr id="91" name="Google Shape;91;p10"/>
          <p:cNvSpPr/>
          <p:nvPr/>
        </p:nvSpPr>
        <p:spPr>
          <a:xfrm>
            <a:off x="8430725" y="1252051"/>
            <a:ext cx="2638800" cy="26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10"/>
          <p:cNvGrpSpPr/>
          <p:nvPr/>
        </p:nvGrpSpPr>
        <p:grpSpPr>
          <a:xfrm>
            <a:off x="7827050" y="4595801"/>
            <a:ext cx="1207353" cy="324548"/>
            <a:chOff x="4572000" y="214951"/>
            <a:chExt cx="1207353" cy="324548"/>
          </a:xfrm>
        </p:grpSpPr>
        <p:sp>
          <p:nvSpPr>
            <p:cNvPr id="93" name="Google Shape;93;p10"/>
            <p:cNvSpPr/>
            <p:nvPr/>
          </p:nvSpPr>
          <p:spPr>
            <a:xfrm>
              <a:off x="4572000" y="346738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94" name="Google Shape;94;p10"/>
            <p:cNvSpPr/>
            <p:nvPr/>
          </p:nvSpPr>
          <p:spPr>
            <a:xfrm>
              <a:off x="4572000" y="214951"/>
              <a:ext cx="1207353" cy="192761"/>
            </a:xfrm>
            <a:custGeom>
              <a:rect b="b" l="l" r="r" t="t"/>
              <a:pathLst>
                <a:path extrusionOk="0" h="19339" w="121129">
                  <a:moveTo>
                    <a:pt x="0" y="16964"/>
                  </a:moveTo>
                  <a:lnTo>
                    <a:pt x="14929" y="2035"/>
                  </a:lnTo>
                  <a:lnTo>
                    <a:pt x="31215" y="18322"/>
                  </a:lnTo>
                  <a:lnTo>
                    <a:pt x="48180" y="1357"/>
                  </a:lnTo>
                  <a:lnTo>
                    <a:pt x="66163" y="19339"/>
                  </a:lnTo>
                  <a:lnTo>
                    <a:pt x="85503" y="0"/>
                  </a:lnTo>
                  <a:lnTo>
                    <a:pt x="104164" y="18660"/>
                  </a:lnTo>
                  <a:lnTo>
                    <a:pt x="121129" y="169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95" name="Google Shape;95;p10"/>
          <p:cNvSpPr/>
          <p:nvPr/>
        </p:nvSpPr>
        <p:spPr>
          <a:xfrm>
            <a:off x="6719825" y="2884589"/>
            <a:ext cx="3421800" cy="3422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/>
          <p:nvPr>
            <p:ph type="ctrTitle"/>
          </p:nvPr>
        </p:nvSpPr>
        <p:spPr>
          <a:xfrm>
            <a:off x="469325" y="1962275"/>
            <a:ext cx="5248800" cy="16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CareBridge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MIT IDEA2 2022</a:t>
            </a:r>
            <a:endParaRPr sz="5000"/>
          </a:p>
        </p:txBody>
      </p:sp>
      <p:pic>
        <p:nvPicPr>
          <p:cNvPr id="333" name="Google Shape;3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875" y="486000"/>
            <a:ext cx="4642500" cy="417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4" name="Google Shape;3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8"/>
          <p:cNvSpPr/>
          <p:nvPr/>
        </p:nvSpPr>
        <p:spPr>
          <a:xfrm>
            <a:off x="2722538" y="1953500"/>
            <a:ext cx="696600" cy="69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8"/>
          <p:cNvSpPr txBox="1"/>
          <p:nvPr>
            <p:ph idx="1" type="subTitle"/>
          </p:nvPr>
        </p:nvSpPr>
        <p:spPr>
          <a:xfrm>
            <a:off x="3419146" y="2567150"/>
            <a:ext cx="2879400" cy="7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3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Char char="●"/>
            </a:pPr>
            <a:r>
              <a:rPr lang="en" sz="1590">
                <a:solidFill>
                  <a:schemeClr val="dk1"/>
                </a:solidFill>
              </a:rPr>
              <a:t>Web platform for accessibility</a:t>
            </a:r>
            <a:endParaRPr sz="1590">
              <a:solidFill>
                <a:schemeClr val="dk1"/>
              </a:solidFill>
            </a:endParaRPr>
          </a:p>
          <a:p>
            <a:pPr indent="-3403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Char char="●"/>
            </a:pPr>
            <a:r>
              <a:rPr lang="en" sz="1590">
                <a:solidFill>
                  <a:schemeClr val="dk1"/>
                </a:solidFill>
              </a:rPr>
              <a:t>assistive technology</a:t>
            </a:r>
            <a:endParaRPr sz="1590">
              <a:solidFill>
                <a:schemeClr val="dk1"/>
              </a:solidFill>
            </a:endParaRPr>
          </a:p>
        </p:txBody>
      </p:sp>
      <p:sp>
        <p:nvSpPr>
          <p:cNvPr id="470" name="Google Shape;470;p38"/>
          <p:cNvSpPr txBox="1"/>
          <p:nvPr>
            <p:ph type="title"/>
          </p:nvPr>
        </p:nvSpPr>
        <p:spPr>
          <a:xfrm>
            <a:off x="3542068" y="2036450"/>
            <a:ext cx="28794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pic>
        <p:nvPicPr>
          <p:cNvPr id="471" name="Google Shape;4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 txBox="1"/>
          <p:nvPr>
            <p:ph type="title"/>
          </p:nvPr>
        </p:nvSpPr>
        <p:spPr>
          <a:xfrm>
            <a:off x="365760" y="365760"/>
            <a:ext cx="8412600" cy="548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1808500" y="1288988"/>
            <a:ext cx="1102200" cy="1075200"/>
          </a:xfrm>
          <a:prstGeom prst="ellipse">
            <a:avLst/>
          </a:prstGeom>
          <a:solidFill>
            <a:srgbClr val="09BCFC"/>
          </a:solidFill>
          <a:ln cap="flat" cmpd="sng" w="9525">
            <a:solidFill>
              <a:srgbClr val="09BC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9"/>
          <p:cNvSpPr/>
          <p:nvPr/>
        </p:nvSpPr>
        <p:spPr>
          <a:xfrm>
            <a:off x="388400" y="2616450"/>
            <a:ext cx="1102200" cy="1075200"/>
          </a:xfrm>
          <a:prstGeom prst="ellipse">
            <a:avLst/>
          </a:prstGeom>
          <a:solidFill>
            <a:srgbClr val="8DDC0B"/>
          </a:solidFill>
          <a:ln cap="flat" cmpd="sng" w="9525">
            <a:solidFill>
              <a:srgbClr val="8DD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9"/>
          <p:cNvSpPr/>
          <p:nvPr/>
        </p:nvSpPr>
        <p:spPr>
          <a:xfrm>
            <a:off x="1808500" y="2616450"/>
            <a:ext cx="1102200" cy="1075200"/>
          </a:xfrm>
          <a:prstGeom prst="ellipse">
            <a:avLst/>
          </a:prstGeom>
          <a:solidFill>
            <a:srgbClr val="F69011"/>
          </a:solidFill>
          <a:ln cap="flat" cmpd="sng" w="9525">
            <a:solidFill>
              <a:srgbClr val="F690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9"/>
          <p:cNvSpPr txBox="1"/>
          <p:nvPr/>
        </p:nvSpPr>
        <p:spPr>
          <a:xfrm>
            <a:off x="365750" y="914450"/>
            <a:ext cx="504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Current High-School and First Year College Students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39"/>
          <p:cNvSpPr txBox="1"/>
          <p:nvPr/>
        </p:nvSpPr>
        <p:spPr>
          <a:xfrm>
            <a:off x="215350" y="2278636"/>
            <a:ext cx="163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Ujjayi Pamidigantam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39"/>
          <p:cNvSpPr txBox="1"/>
          <p:nvPr/>
        </p:nvSpPr>
        <p:spPr>
          <a:xfrm>
            <a:off x="1683325" y="2278625"/>
            <a:ext cx="163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Udgita Pamidigantam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39"/>
          <p:cNvSpPr txBox="1"/>
          <p:nvPr/>
        </p:nvSpPr>
        <p:spPr>
          <a:xfrm>
            <a:off x="194050" y="3642800"/>
            <a:ext cx="168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Bhoomika Navandar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39"/>
          <p:cNvSpPr txBox="1"/>
          <p:nvPr/>
        </p:nvSpPr>
        <p:spPr>
          <a:xfrm>
            <a:off x="1761588" y="3642800"/>
            <a:ext cx="147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Karthik Karuppiah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39"/>
          <p:cNvSpPr/>
          <p:nvPr/>
        </p:nvSpPr>
        <p:spPr>
          <a:xfrm>
            <a:off x="418500" y="1289000"/>
            <a:ext cx="1102200" cy="1075200"/>
          </a:xfrm>
          <a:prstGeom prst="ellipse">
            <a:avLst/>
          </a:prstGeom>
          <a:solidFill>
            <a:srgbClr val="FDE300"/>
          </a:solidFill>
          <a:ln cap="flat" cmpd="sng" w="9525">
            <a:solidFill>
              <a:srgbClr val="FDE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86" name="Google Shape;486;p39"/>
          <p:cNvGraphicFramePr/>
          <p:nvPr/>
        </p:nvGraphicFramePr>
        <p:xfrm>
          <a:off x="3323100" y="137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{AF05864C-8D39-4EA5-A6B3-6A1C726122CD}</a:tableStyleId>
              </a:tblPr>
              <a:tblGrid>
                <a:gridCol w="1869575"/>
                <a:gridCol w="1869575"/>
                <a:gridCol w="1869575"/>
              </a:tblGrid>
              <a:tr h="35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Near-Term Skills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>
                        <a:alpha val="368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Medium-Term Skills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>
                        <a:alpha val="368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Long-Term Skills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>
                        <a:alpha val="3687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study conducting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Work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Informatics and Data Analysis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Market Research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 Development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Value Creation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Business Pitching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Brand Development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Relationship Management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7" name="Google Shape;487;p39"/>
          <p:cNvSpPr txBox="1"/>
          <p:nvPr/>
        </p:nvSpPr>
        <p:spPr>
          <a:xfrm>
            <a:off x="3511275" y="3293550"/>
            <a:ext cx="504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Resources for Future Directions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3511275" y="3662850"/>
            <a:ext cx="5208000" cy="7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AED3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89" name="Google Shape;489;p39"/>
          <p:cNvSpPr txBox="1"/>
          <p:nvPr/>
        </p:nvSpPr>
        <p:spPr>
          <a:xfrm>
            <a:off x="3585050" y="3671025"/>
            <a:ext cx="504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Penn Medical School Network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5000+ student network of young stem professionals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Established relationships with MIT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Bioengineering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Department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3356725" y="1736800"/>
            <a:ext cx="1199700" cy="474900"/>
          </a:xfrm>
          <a:prstGeom prst="rect">
            <a:avLst/>
          </a:prstGeom>
          <a:solidFill>
            <a:srgbClr val="8DDC0B">
              <a:alpha val="25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9"/>
          <p:cNvSpPr/>
          <p:nvPr/>
        </p:nvSpPr>
        <p:spPr>
          <a:xfrm>
            <a:off x="4556375" y="1736800"/>
            <a:ext cx="636300" cy="474900"/>
          </a:xfrm>
          <a:prstGeom prst="rect">
            <a:avLst/>
          </a:prstGeom>
          <a:solidFill>
            <a:srgbClr val="FDE300">
              <a:alpha val="37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9"/>
          <p:cNvSpPr/>
          <p:nvPr/>
        </p:nvSpPr>
        <p:spPr>
          <a:xfrm>
            <a:off x="3356700" y="2221975"/>
            <a:ext cx="1869600" cy="378600"/>
          </a:xfrm>
          <a:prstGeom prst="rect">
            <a:avLst/>
          </a:prstGeom>
          <a:solidFill>
            <a:srgbClr val="F69011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9"/>
          <p:cNvSpPr/>
          <p:nvPr/>
        </p:nvSpPr>
        <p:spPr>
          <a:xfrm>
            <a:off x="3323100" y="2620650"/>
            <a:ext cx="956400" cy="378600"/>
          </a:xfrm>
          <a:prstGeom prst="rect">
            <a:avLst/>
          </a:prstGeom>
          <a:solidFill>
            <a:srgbClr val="09BCFC">
              <a:alpha val="24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9"/>
          <p:cNvSpPr/>
          <p:nvPr/>
        </p:nvSpPr>
        <p:spPr>
          <a:xfrm>
            <a:off x="4279500" y="2620650"/>
            <a:ext cx="913200" cy="378600"/>
          </a:xfrm>
          <a:prstGeom prst="rect">
            <a:avLst/>
          </a:prstGeom>
          <a:solidFill>
            <a:srgbClr val="FDE300">
              <a:alpha val="37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DE300"/>
              </a:highlight>
            </a:endParaRPr>
          </a:p>
        </p:txBody>
      </p:sp>
      <p:sp>
        <p:nvSpPr>
          <p:cNvPr id="495" name="Google Shape;495;p39"/>
          <p:cNvSpPr/>
          <p:nvPr/>
        </p:nvSpPr>
        <p:spPr>
          <a:xfrm>
            <a:off x="5192700" y="2620650"/>
            <a:ext cx="1869600" cy="378600"/>
          </a:xfrm>
          <a:prstGeom prst="rect">
            <a:avLst/>
          </a:prstGeom>
          <a:solidFill>
            <a:srgbClr val="FDE300">
              <a:alpha val="37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9"/>
          <p:cNvSpPr/>
          <p:nvPr/>
        </p:nvSpPr>
        <p:spPr>
          <a:xfrm>
            <a:off x="5205063" y="2221975"/>
            <a:ext cx="956400" cy="378600"/>
          </a:xfrm>
          <a:prstGeom prst="rect">
            <a:avLst/>
          </a:prstGeom>
          <a:solidFill>
            <a:srgbClr val="8DDC0B">
              <a:alpha val="25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6134650" y="2251750"/>
            <a:ext cx="913200" cy="378600"/>
          </a:xfrm>
          <a:prstGeom prst="rect">
            <a:avLst/>
          </a:prstGeom>
          <a:solidFill>
            <a:srgbClr val="09BCFC">
              <a:alpha val="24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9"/>
          <p:cNvSpPr/>
          <p:nvPr/>
        </p:nvSpPr>
        <p:spPr>
          <a:xfrm>
            <a:off x="5192725" y="1727000"/>
            <a:ext cx="1869600" cy="474900"/>
          </a:xfrm>
          <a:prstGeom prst="rect">
            <a:avLst/>
          </a:prstGeom>
          <a:solidFill>
            <a:srgbClr val="F69011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7062351" y="1736800"/>
            <a:ext cx="490500" cy="474900"/>
          </a:xfrm>
          <a:prstGeom prst="rect">
            <a:avLst/>
          </a:prstGeom>
          <a:solidFill>
            <a:srgbClr val="09BCFC">
              <a:alpha val="24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9"/>
          <p:cNvSpPr/>
          <p:nvPr/>
        </p:nvSpPr>
        <p:spPr>
          <a:xfrm>
            <a:off x="7552876" y="1736800"/>
            <a:ext cx="490500" cy="474900"/>
          </a:xfrm>
          <a:prstGeom prst="rect">
            <a:avLst/>
          </a:prstGeom>
          <a:solidFill>
            <a:srgbClr val="FDE300">
              <a:alpha val="37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9"/>
          <p:cNvSpPr/>
          <p:nvPr/>
        </p:nvSpPr>
        <p:spPr>
          <a:xfrm>
            <a:off x="8043401" y="1736800"/>
            <a:ext cx="490500" cy="474900"/>
          </a:xfrm>
          <a:prstGeom prst="rect">
            <a:avLst/>
          </a:prstGeom>
          <a:solidFill>
            <a:srgbClr val="8DDC0B">
              <a:alpha val="25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9"/>
          <p:cNvSpPr/>
          <p:nvPr/>
        </p:nvSpPr>
        <p:spPr>
          <a:xfrm>
            <a:off x="8533925" y="1736800"/>
            <a:ext cx="399300" cy="474900"/>
          </a:xfrm>
          <a:prstGeom prst="rect">
            <a:avLst/>
          </a:prstGeom>
          <a:solidFill>
            <a:srgbClr val="F69011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9"/>
          <p:cNvSpPr/>
          <p:nvPr/>
        </p:nvSpPr>
        <p:spPr>
          <a:xfrm>
            <a:off x="7062350" y="2251750"/>
            <a:ext cx="1869600" cy="378600"/>
          </a:xfrm>
          <a:prstGeom prst="rect">
            <a:avLst/>
          </a:prstGeom>
          <a:solidFill>
            <a:srgbClr val="F69011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9"/>
          <p:cNvSpPr/>
          <p:nvPr/>
        </p:nvSpPr>
        <p:spPr>
          <a:xfrm>
            <a:off x="7062300" y="2620650"/>
            <a:ext cx="1869600" cy="378600"/>
          </a:xfrm>
          <a:prstGeom prst="rect">
            <a:avLst/>
          </a:prstGeom>
          <a:solidFill>
            <a:srgbClr val="09BCFC">
              <a:alpha val="24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5" name="Google Shape;505;p39"/>
          <p:cNvPicPr preferRelativeResize="0"/>
          <p:nvPr/>
        </p:nvPicPr>
        <p:blipFill rotWithShape="1">
          <a:blip r:embed="rId3">
            <a:alphaModFix/>
          </a:blip>
          <a:srcRect b="1918" l="10931" r="10931" t="28809"/>
          <a:stretch/>
        </p:blipFill>
        <p:spPr>
          <a:xfrm>
            <a:off x="482900" y="2690713"/>
            <a:ext cx="913200" cy="878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6" name="Google Shape;5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000" y="1358288"/>
            <a:ext cx="913200" cy="936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7" name="Google Shape;50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1400" y="2675850"/>
            <a:ext cx="956400" cy="95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8" name="Google Shape;5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997" y="1324111"/>
            <a:ext cx="913200" cy="1005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0"/>
          <p:cNvSpPr txBox="1"/>
          <p:nvPr>
            <p:ph type="title"/>
          </p:nvPr>
        </p:nvSpPr>
        <p:spPr>
          <a:xfrm>
            <a:off x="2131925" y="178525"/>
            <a:ext cx="4824000" cy="194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Thank You!</a:t>
            </a:r>
            <a:endParaRPr sz="1000"/>
          </a:p>
        </p:txBody>
      </p:sp>
      <p:sp>
        <p:nvSpPr>
          <p:cNvPr id="514" name="Google Shape;514;p40"/>
          <p:cNvSpPr txBox="1"/>
          <p:nvPr/>
        </p:nvSpPr>
        <p:spPr>
          <a:xfrm>
            <a:off x="2588700" y="1816275"/>
            <a:ext cx="368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2E47"/>
              </a:buClr>
              <a:buFont typeface="Arial"/>
              <a:buNone/>
            </a:pPr>
            <a:r>
              <a:rPr b="1" lang="en" sz="2000">
                <a:solidFill>
                  <a:srgbClr val="252E47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have any questions for CareBridge?</a:t>
            </a:r>
            <a:endParaRPr b="1" sz="2000">
              <a:solidFill>
                <a:srgbClr val="252E4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5" name="Google Shape;5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925" y="2782875"/>
            <a:ext cx="1664131" cy="1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1215375" y="1358725"/>
            <a:ext cx="696600" cy="696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3127225" y="1358713"/>
            <a:ext cx="696600" cy="696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5454850" y="1358725"/>
            <a:ext cx="696600" cy="696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Background/Problem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3" name="Google Shape;343;p30"/>
          <p:cNvSpPr txBox="1"/>
          <p:nvPr>
            <p:ph idx="1" type="subTitle"/>
          </p:nvPr>
        </p:nvSpPr>
        <p:spPr>
          <a:xfrm>
            <a:off x="525475" y="2285400"/>
            <a:ext cx="18672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Economic Barrier</a:t>
            </a:r>
            <a:endParaRPr/>
          </a:p>
        </p:txBody>
      </p:sp>
      <p:sp>
        <p:nvSpPr>
          <p:cNvPr id="344" name="Google Shape;344;p30"/>
          <p:cNvSpPr txBox="1"/>
          <p:nvPr>
            <p:ph idx="2" type="subTitle"/>
          </p:nvPr>
        </p:nvSpPr>
        <p:spPr>
          <a:xfrm>
            <a:off x="2574925" y="2272900"/>
            <a:ext cx="19641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Stressful Environment</a:t>
            </a:r>
            <a:endParaRPr/>
          </a:p>
        </p:txBody>
      </p:sp>
      <p:sp>
        <p:nvSpPr>
          <p:cNvPr id="345" name="Google Shape;345;p30"/>
          <p:cNvSpPr txBox="1"/>
          <p:nvPr>
            <p:ph idx="4" type="subTitle"/>
          </p:nvPr>
        </p:nvSpPr>
        <p:spPr>
          <a:xfrm>
            <a:off x="274981" y="2812798"/>
            <a:ext cx="23682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Job losses, high 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cost of care 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6" name="Google Shape;346;p30"/>
          <p:cNvSpPr txBox="1"/>
          <p:nvPr>
            <p:ph idx="5" type="subTitle"/>
          </p:nvPr>
        </p:nvSpPr>
        <p:spPr>
          <a:xfrm>
            <a:off x="2248375" y="2812800"/>
            <a:ext cx="26172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941"/>
              <a:buFont typeface="Arial"/>
              <a:buNone/>
            </a:pPr>
            <a:r>
              <a:rPr b="1" lang="en" sz="1529"/>
              <a:t>Lack of support from community, unclear information</a:t>
            </a:r>
            <a:endParaRPr b="1" sz="1529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 txBox="1"/>
          <p:nvPr>
            <p:ph idx="3" type="subTitle"/>
          </p:nvPr>
        </p:nvSpPr>
        <p:spPr>
          <a:xfrm>
            <a:off x="4865425" y="2243650"/>
            <a:ext cx="20490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Medical Racial Stigma</a:t>
            </a:r>
            <a:endParaRPr/>
          </a:p>
        </p:txBody>
      </p:sp>
      <p:sp>
        <p:nvSpPr>
          <p:cNvPr id="348" name="Google Shape;348;p30"/>
          <p:cNvSpPr txBox="1"/>
          <p:nvPr>
            <p:ph idx="6" type="subTitle"/>
          </p:nvPr>
        </p:nvSpPr>
        <p:spPr>
          <a:xfrm>
            <a:off x="4865425" y="2726225"/>
            <a:ext cx="18672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50">
                <a:latin typeface="Proxima Nova"/>
                <a:ea typeface="Proxima Nova"/>
                <a:cs typeface="Proxima Nova"/>
                <a:sym typeface="Proxima Nova"/>
              </a:rPr>
              <a:t>Does not fit with patient culture, lacking of trust</a:t>
            </a:r>
            <a:endParaRPr b="1" sz="125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30"/>
          <p:cNvGrpSpPr/>
          <p:nvPr/>
        </p:nvGrpSpPr>
        <p:grpSpPr>
          <a:xfrm>
            <a:off x="5665994" y="1478425"/>
            <a:ext cx="274310" cy="457207"/>
            <a:chOff x="5829984" y="3350032"/>
            <a:chExt cx="220755" cy="352348"/>
          </a:xfrm>
        </p:grpSpPr>
        <p:sp>
          <p:nvSpPr>
            <p:cNvPr id="350" name="Google Shape;350;p30"/>
            <p:cNvSpPr/>
            <p:nvPr/>
          </p:nvSpPr>
          <p:spPr>
            <a:xfrm>
              <a:off x="5829984" y="3350032"/>
              <a:ext cx="220755" cy="352348"/>
            </a:xfrm>
            <a:custGeom>
              <a:rect b="b" l="l" r="r" t="t"/>
              <a:pathLst>
                <a:path extrusionOk="0" h="11061" w="693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5912297" y="3541927"/>
              <a:ext cx="56160" cy="56160"/>
            </a:xfrm>
            <a:custGeom>
              <a:rect b="b" l="l" r="r" t="t"/>
              <a:pathLst>
                <a:path extrusionOk="0" h="1763" w="1763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5885730" y="3515391"/>
              <a:ext cx="109263" cy="109263"/>
            </a:xfrm>
            <a:custGeom>
              <a:rect b="b" l="l" r="r" t="t"/>
              <a:pathLst>
                <a:path extrusionOk="0" h="3430" w="343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5862986" y="3476305"/>
              <a:ext cx="154783" cy="188167"/>
            </a:xfrm>
            <a:custGeom>
              <a:rect b="b" l="l" r="r" t="t"/>
              <a:pathLst>
                <a:path extrusionOk="0" h="5907" w="4859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30"/>
          <p:cNvGrpSpPr/>
          <p:nvPr/>
        </p:nvGrpSpPr>
        <p:grpSpPr>
          <a:xfrm>
            <a:off x="3241209" y="1478430"/>
            <a:ext cx="468641" cy="457184"/>
            <a:chOff x="7964906" y="2434073"/>
            <a:chExt cx="373627" cy="367925"/>
          </a:xfrm>
        </p:grpSpPr>
        <p:sp>
          <p:nvSpPr>
            <p:cNvPr id="355" name="Google Shape;355;p30"/>
            <p:cNvSpPr/>
            <p:nvPr/>
          </p:nvSpPr>
          <p:spPr>
            <a:xfrm>
              <a:off x="8252397" y="2622942"/>
              <a:ext cx="46699" cy="46317"/>
            </a:xfrm>
            <a:custGeom>
              <a:rect b="b" l="l" r="r" t="t"/>
              <a:pathLst>
                <a:path extrusionOk="0" h="1454" w="1466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7964906" y="2434073"/>
              <a:ext cx="373627" cy="367925"/>
            </a:xfrm>
            <a:custGeom>
              <a:rect b="b" l="l" r="r" t="t"/>
              <a:pathLst>
                <a:path extrusionOk="0" h="11550" w="11729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30"/>
          <p:cNvGrpSpPr/>
          <p:nvPr/>
        </p:nvGrpSpPr>
        <p:grpSpPr>
          <a:xfrm>
            <a:off x="1393897" y="1554620"/>
            <a:ext cx="457212" cy="304808"/>
            <a:chOff x="6656812" y="2029388"/>
            <a:chExt cx="368690" cy="245793"/>
          </a:xfrm>
        </p:grpSpPr>
        <p:sp>
          <p:nvSpPr>
            <p:cNvPr id="358" name="Google Shape;358;p30"/>
            <p:cNvSpPr/>
            <p:nvPr/>
          </p:nvSpPr>
          <p:spPr>
            <a:xfrm>
              <a:off x="6915475" y="2164007"/>
              <a:ext cx="73967" cy="73999"/>
            </a:xfrm>
            <a:custGeom>
              <a:rect b="b" l="l" r="r" t="t"/>
              <a:pathLst>
                <a:path extrusionOk="0" h="2323" w="2322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6901427" y="2057070"/>
              <a:ext cx="51605" cy="31154"/>
            </a:xfrm>
            <a:custGeom>
              <a:rect b="b" l="l" r="r" t="t"/>
              <a:pathLst>
                <a:path extrusionOk="0" h="978" w="162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6901809" y="2091983"/>
              <a:ext cx="51605" cy="30358"/>
            </a:xfrm>
            <a:custGeom>
              <a:rect b="b" l="l" r="r" t="t"/>
              <a:pathLst>
                <a:path extrusionOk="0" h="953" w="162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6901809" y="2126099"/>
              <a:ext cx="51605" cy="30772"/>
            </a:xfrm>
            <a:custGeom>
              <a:rect b="b" l="l" r="r" t="t"/>
              <a:pathLst>
                <a:path extrusionOk="0" h="966" w="162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6959849" y="2057452"/>
              <a:ext cx="43641" cy="99419"/>
            </a:xfrm>
            <a:custGeom>
              <a:rect b="b" l="l" r="r" t="t"/>
              <a:pathLst>
                <a:path extrusionOk="0" h="3121" w="137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6835805" y="2075291"/>
              <a:ext cx="29243" cy="10257"/>
            </a:xfrm>
            <a:custGeom>
              <a:rect b="b" l="l" r="r" t="t"/>
              <a:pathLst>
                <a:path extrusionOk="0" h="322" w="918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6700422" y="2074908"/>
              <a:ext cx="11022" cy="10257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6706092" y="2098417"/>
              <a:ext cx="151375" cy="89162"/>
            </a:xfrm>
            <a:custGeom>
              <a:rect b="b" l="l" r="r" t="t"/>
              <a:pathLst>
                <a:path extrusionOk="0" h="2799" w="4752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6656812" y="2029388"/>
              <a:ext cx="368690" cy="245793"/>
            </a:xfrm>
            <a:custGeom>
              <a:rect b="b" l="l" r="r" t="t"/>
              <a:pathLst>
                <a:path extrusionOk="0" h="7716" w="11574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6681818" y="2057070"/>
              <a:ext cx="199540" cy="172622"/>
            </a:xfrm>
            <a:custGeom>
              <a:rect b="b" l="l" r="r" t="t"/>
              <a:pathLst>
                <a:path extrusionOk="0" h="5419" w="6264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30"/>
          <p:cNvSpPr/>
          <p:nvPr/>
        </p:nvSpPr>
        <p:spPr>
          <a:xfrm>
            <a:off x="7470225" y="1300325"/>
            <a:ext cx="696600" cy="696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7040175" y="2276500"/>
            <a:ext cx="15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Inaccessibility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30"/>
          <p:cNvSpPr txBox="1"/>
          <p:nvPr/>
        </p:nvSpPr>
        <p:spPr>
          <a:xfrm>
            <a:off x="6986950" y="2658800"/>
            <a:ext cx="173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54% BIPOC and LGBTQ2S+ have risk of failure to access equitable essential health</a:t>
            </a:r>
            <a:endParaRPr sz="1200"/>
          </a:p>
        </p:txBody>
      </p:sp>
      <p:sp>
        <p:nvSpPr>
          <p:cNvPr id="371" name="Google Shape;371;p30"/>
          <p:cNvSpPr/>
          <p:nvPr/>
        </p:nvSpPr>
        <p:spPr>
          <a:xfrm rot="5400000">
            <a:off x="4340175" y="3300700"/>
            <a:ext cx="588900" cy="74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CE9E1"/>
          </a:solidFill>
          <a:ln cap="flat" cmpd="sng" w="9525">
            <a:solidFill>
              <a:srgbClr val="5F81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5D79"/>
              </a:solidFill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3263400" y="4052450"/>
            <a:ext cx="2617200" cy="962100"/>
          </a:xfrm>
          <a:prstGeom prst="roundRect">
            <a:avLst>
              <a:gd fmla="val 16667" name="adj"/>
            </a:avLst>
          </a:prstGeom>
          <a:solidFill>
            <a:srgbClr val="ECE9E1"/>
          </a:solidFill>
          <a:ln cap="flat" cmpd="sng" w="9525">
            <a:solidFill>
              <a:srgbClr val="F8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Need for culturally competent care</a:t>
            </a:r>
            <a:endParaRPr b="1"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7589932" y="1477173"/>
            <a:ext cx="457198" cy="342903"/>
          </a:xfrm>
          <a:custGeom>
            <a:rect b="b" l="l" r="r" t="t"/>
            <a:pathLst>
              <a:path extrusionOk="0" h="8993" w="12026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/>
          <p:nvPr>
            <p:ph type="title"/>
          </p:nvPr>
        </p:nvSpPr>
        <p:spPr>
          <a:xfrm>
            <a:off x="713250" y="51067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Solution</a:t>
            </a:r>
            <a:endParaRPr sz="2620"/>
          </a:p>
        </p:txBody>
      </p:sp>
      <p:sp>
        <p:nvSpPr>
          <p:cNvPr id="380" name="Google Shape;380;p31"/>
          <p:cNvSpPr txBox="1"/>
          <p:nvPr>
            <p:ph idx="1" type="subTitle"/>
          </p:nvPr>
        </p:nvSpPr>
        <p:spPr>
          <a:xfrm>
            <a:off x="608825" y="1444350"/>
            <a:ext cx="33027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252E47"/>
                </a:solidFill>
                <a:latin typeface="Proxima Nova"/>
                <a:ea typeface="Proxima Nova"/>
                <a:cs typeface="Proxima Nova"/>
                <a:sym typeface="Proxima Nova"/>
              </a:rPr>
              <a:t>Mobile app that connects patients to a patient care facilitator.</a:t>
            </a:r>
            <a:endParaRPr b="1" sz="2200">
              <a:solidFill>
                <a:srgbClr val="252E4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252E47"/>
                </a:solidFill>
                <a:latin typeface="Proxima Nova"/>
                <a:ea typeface="Proxima Nova"/>
                <a:cs typeface="Proxima Nova"/>
                <a:sym typeface="Proxima Nova"/>
              </a:rPr>
              <a:t>Goal: Increase accessibility &amp; trust</a:t>
            </a:r>
            <a:endParaRPr b="1" sz="2200">
              <a:solidFill>
                <a:srgbClr val="252E4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381" name="Google Shape;381;p31"/>
          <p:cNvPicPr preferRelativeResize="0"/>
          <p:nvPr/>
        </p:nvPicPr>
        <p:blipFill rotWithShape="1">
          <a:blip r:embed="rId3">
            <a:alphaModFix/>
          </a:blip>
          <a:srcRect b="0" l="19364" r="14410" t="0"/>
          <a:stretch/>
        </p:blipFill>
        <p:spPr>
          <a:xfrm>
            <a:off x="4791800" y="701675"/>
            <a:ext cx="3709800" cy="3709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2" name="Google Shape;3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/>
          <p:nvPr/>
        </p:nvSpPr>
        <p:spPr>
          <a:xfrm>
            <a:off x="4895750" y="1788700"/>
            <a:ext cx="696600" cy="69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1036950" y="3168813"/>
            <a:ext cx="696600" cy="69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4895750" y="3178488"/>
            <a:ext cx="696600" cy="69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1036950" y="1779025"/>
            <a:ext cx="696600" cy="69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2"/>
          <p:cNvSpPr txBox="1"/>
          <p:nvPr>
            <p:ph type="title"/>
          </p:nvPr>
        </p:nvSpPr>
        <p:spPr>
          <a:xfrm>
            <a:off x="713225" y="44805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Key Components of App Interface for Patients</a:t>
            </a:r>
            <a:endParaRPr sz="2420"/>
          </a:p>
        </p:txBody>
      </p:sp>
      <p:sp>
        <p:nvSpPr>
          <p:cNvPr id="392" name="Google Shape;392;p32"/>
          <p:cNvSpPr txBox="1"/>
          <p:nvPr>
            <p:ph idx="1" type="subTitle"/>
          </p:nvPr>
        </p:nvSpPr>
        <p:spPr>
          <a:xfrm>
            <a:off x="1978901" y="1779025"/>
            <a:ext cx="2588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Initial questionnaire</a:t>
            </a:r>
            <a:endParaRPr/>
          </a:p>
        </p:txBody>
      </p:sp>
      <p:sp>
        <p:nvSpPr>
          <p:cNvPr id="393" name="Google Shape;393;p32"/>
          <p:cNvSpPr txBox="1"/>
          <p:nvPr>
            <p:ph idx="2" type="subTitle"/>
          </p:nvPr>
        </p:nvSpPr>
        <p:spPr>
          <a:xfrm>
            <a:off x="1981265" y="2245600"/>
            <a:ext cx="23793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Collects biodata on the patient to synthesize their app profile</a:t>
            </a:r>
            <a:endParaRPr sz="1200"/>
          </a:p>
        </p:txBody>
      </p:sp>
      <p:sp>
        <p:nvSpPr>
          <p:cNvPr id="394" name="Google Shape;394;p32"/>
          <p:cNvSpPr txBox="1"/>
          <p:nvPr>
            <p:ph idx="3" type="subTitle"/>
          </p:nvPr>
        </p:nvSpPr>
        <p:spPr>
          <a:xfrm>
            <a:off x="5837625" y="1779025"/>
            <a:ext cx="29523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Algorithmic-based matching to facilitators</a:t>
            </a:r>
            <a:endParaRPr/>
          </a:p>
        </p:txBody>
      </p:sp>
      <p:sp>
        <p:nvSpPr>
          <p:cNvPr id="395" name="Google Shape;395;p32"/>
          <p:cNvSpPr txBox="1"/>
          <p:nvPr>
            <p:ph idx="4" type="subTitle"/>
          </p:nvPr>
        </p:nvSpPr>
        <p:spPr>
          <a:xfrm>
            <a:off x="5894775" y="2339100"/>
            <a:ext cx="2838000" cy="6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AI based algorithm that connects patients with culturally-proficient facilitators based on the questionnaire.</a:t>
            </a:r>
            <a:endParaRPr sz="1200"/>
          </a:p>
        </p:txBody>
      </p:sp>
      <p:sp>
        <p:nvSpPr>
          <p:cNvPr id="396" name="Google Shape;396;p32"/>
          <p:cNvSpPr txBox="1"/>
          <p:nvPr>
            <p:ph idx="5" type="subTitle"/>
          </p:nvPr>
        </p:nvSpPr>
        <p:spPr>
          <a:xfrm>
            <a:off x="1981484" y="3086402"/>
            <a:ext cx="2588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Chatbox with facilitators</a:t>
            </a:r>
            <a:endParaRPr/>
          </a:p>
        </p:txBody>
      </p:sp>
      <p:sp>
        <p:nvSpPr>
          <p:cNvPr id="397" name="Google Shape;397;p32"/>
          <p:cNvSpPr txBox="1"/>
          <p:nvPr>
            <p:ph idx="6" type="subTitle"/>
          </p:nvPr>
        </p:nvSpPr>
        <p:spPr>
          <a:xfrm>
            <a:off x="1981275" y="3566025"/>
            <a:ext cx="2379300" cy="9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24/7 access to emergency consultation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chatbox to consult with matched facilitator offline</a:t>
            </a:r>
            <a:endParaRPr sz="1200"/>
          </a:p>
        </p:txBody>
      </p:sp>
      <p:sp>
        <p:nvSpPr>
          <p:cNvPr id="398" name="Google Shape;398;p32"/>
          <p:cNvSpPr txBox="1"/>
          <p:nvPr>
            <p:ph idx="7" type="subTitle"/>
          </p:nvPr>
        </p:nvSpPr>
        <p:spPr>
          <a:xfrm>
            <a:off x="5839800" y="3162600"/>
            <a:ext cx="25908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Summary Form</a:t>
            </a:r>
            <a:endParaRPr/>
          </a:p>
        </p:txBody>
      </p:sp>
      <p:sp>
        <p:nvSpPr>
          <p:cNvPr id="399" name="Google Shape;399;p32"/>
          <p:cNvSpPr txBox="1"/>
          <p:nvPr>
            <p:ph idx="8" type="subTitle"/>
          </p:nvPr>
        </p:nvSpPr>
        <p:spPr>
          <a:xfrm>
            <a:off x="5894785" y="3809958"/>
            <a:ext cx="2377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Document recapping the entire meeting in order to make physician care meetings run smoothly.</a:t>
            </a:r>
            <a:endParaRPr sz="1200"/>
          </a:p>
        </p:txBody>
      </p:sp>
      <p:sp>
        <p:nvSpPr>
          <p:cNvPr id="400" name="Google Shape;400;p32"/>
          <p:cNvSpPr txBox="1"/>
          <p:nvPr>
            <p:ph idx="9" type="title"/>
          </p:nvPr>
        </p:nvSpPr>
        <p:spPr>
          <a:xfrm>
            <a:off x="1097280" y="1844061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01" name="Google Shape;401;p32"/>
          <p:cNvSpPr txBox="1"/>
          <p:nvPr>
            <p:ph idx="13" type="title"/>
          </p:nvPr>
        </p:nvSpPr>
        <p:spPr>
          <a:xfrm>
            <a:off x="4956048" y="1849011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02" name="Google Shape;402;p32"/>
          <p:cNvSpPr txBox="1"/>
          <p:nvPr>
            <p:ph idx="14" type="title"/>
          </p:nvPr>
        </p:nvSpPr>
        <p:spPr>
          <a:xfrm>
            <a:off x="1097280" y="3233949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03" name="Google Shape;403;p32"/>
          <p:cNvSpPr txBox="1"/>
          <p:nvPr>
            <p:ph idx="15" type="title"/>
          </p:nvPr>
        </p:nvSpPr>
        <p:spPr>
          <a:xfrm>
            <a:off x="4956048" y="3233949"/>
            <a:ext cx="576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404" name="Google Shape;4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 txBox="1"/>
          <p:nvPr>
            <p:ph idx="1" type="subTitle"/>
          </p:nvPr>
        </p:nvSpPr>
        <p:spPr>
          <a:xfrm>
            <a:off x="934944" y="976675"/>
            <a:ext cx="27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Facilitators</a:t>
            </a:r>
            <a:endParaRPr sz="2200"/>
          </a:p>
        </p:txBody>
      </p:sp>
      <p:sp>
        <p:nvSpPr>
          <p:cNvPr id="410" name="Google Shape;410;p33"/>
          <p:cNvSpPr txBox="1"/>
          <p:nvPr>
            <p:ph idx="2" type="subTitle"/>
          </p:nvPr>
        </p:nvSpPr>
        <p:spPr>
          <a:xfrm>
            <a:off x="5024124" y="976675"/>
            <a:ext cx="302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Health Care Providers</a:t>
            </a:r>
            <a:endParaRPr sz="2000"/>
          </a:p>
        </p:txBody>
      </p:sp>
      <p:sp>
        <p:nvSpPr>
          <p:cNvPr id="411" name="Google Shape;411;p33"/>
          <p:cNvSpPr txBox="1"/>
          <p:nvPr>
            <p:ph idx="3" type="subTitle"/>
          </p:nvPr>
        </p:nvSpPr>
        <p:spPr>
          <a:xfrm>
            <a:off x="1300300" y="1737267"/>
            <a:ext cx="2796900" cy="3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Medical students + community health leaders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Maintain detailed records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 experience working with marginalized communities</a:t>
            </a:r>
            <a:endParaRPr/>
          </a:p>
        </p:txBody>
      </p:sp>
      <p:sp>
        <p:nvSpPr>
          <p:cNvPr id="412" name="Google Shape;412;p33"/>
          <p:cNvSpPr txBox="1"/>
          <p:nvPr>
            <p:ph idx="4" type="subTitle"/>
          </p:nvPr>
        </p:nvSpPr>
        <p:spPr>
          <a:xfrm>
            <a:off x="5025625" y="1567200"/>
            <a:ext cx="2793900" cy="20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" sz="1495"/>
              <a:t>Use the detailed report to personalize care according to patient needs.</a:t>
            </a:r>
            <a:endParaRPr sz="1495"/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" sz="1495"/>
              <a:t>Allow Primary Care Visits to be efficient and seamless.</a:t>
            </a:r>
            <a:endParaRPr sz="1495"/>
          </a:p>
        </p:txBody>
      </p:sp>
      <p:pic>
        <p:nvPicPr>
          <p:cNvPr id="413" name="Google Shape;4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200" y="684250"/>
            <a:ext cx="2211575" cy="416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125" y="682300"/>
            <a:ext cx="2211575" cy="416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187" y="682300"/>
            <a:ext cx="2212848" cy="416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4925" y="1004225"/>
            <a:ext cx="1255475" cy="125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00" y="645950"/>
            <a:ext cx="2212848" cy="416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573" y="645950"/>
            <a:ext cx="2212848" cy="416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8146" y="645950"/>
            <a:ext cx="2212848" cy="416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6" name="Google Shape;436;p36"/>
          <p:cNvSpPr txBox="1"/>
          <p:nvPr>
            <p:ph idx="3" type="subTitle"/>
          </p:nvPr>
        </p:nvSpPr>
        <p:spPr>
          <a:xfrm>
            <a:off x="1322975" y="2972155"/>
            <a:ext cx="2796900" cy="1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Promotions and Connecting patients to physician practices + hospitals 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7" name="Google Shape;437;p36"/>
          <p:cNvSpPr txBox="1"/>
          <p:nvPr>
            <p:ph idx="4" type="subTitle"/>
          </p:nvPr>
        </p:nvSpPr>
        <p:spPr>
          <a:xfrm>
            <a:off x="5119580" y="2899075"/>
            <a:ext cx="2793900" cy="1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Partnership with EHR systems </a:t>
            </a:r>
            <a:endParaRPr b="1"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38" name="Google Shape;438;p36"/>
          <p:cNvSpPr/>
          <p:nvPr/>
        </p:nvSpPr>
        <p:spPr>
          <a:xfrm>
            <a:off x="2154429" y="1744175"/>
            <a:ext cx="894600" cy="80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6"/>
          <p:cNvSpPr/>
          <p:nvPr/>
        </p:nvSpPr>
        <p:spPr>
          <a:xfrm>
            <a:off x="6074275" y="1788125"/>
            <a:ext cx="717600" cy="71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0" name="Google Shape;440;p36"/>
          <p:cNvGrpSpPr/>
          <p:nvPr/>
        </p:nvGrpSpPr>
        <p:grpSpPr>
          <a:xfrm>
            <a:off x="6280683" y="1916817"/>
            <a:ext cx="304790" cy="457215"/>
            <a:chOff x="4942472" y="3809318"/>
            <a:chExt cx="238976" cy="352762"/>
          </a:xfrm>
        </p:grpSpPr>
        <p:sp>
          <p:nvSpPr>
            <p:cNvPr id="441" name="Google Shape;441;p36"/>
            <p:cNvSpPr/>
            <p:nvPr/>
          </p:nvSpPr>
          <p:spPr>
            <a:xfrm>
              <a:off x="4975473" y="3837159"/>
              <a:ext cx="77790" cy="77790"/>
            </a:xfrm>
            <a:custGeom>
              <a:rect b="b" l="l" r="r" t="t"/>
              <a:pathLst>
                <a:path extrusionOk="0" h="2442" w="2442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5056640" y="3837000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4962572" y="3943969"/>
              <a:ext cx="90691" cy="77662"/>
            </a:xfrm>
            <a:custGeom>
              <a:rect b="b" l="l" r="r" t="t"/>
              <a:pathLst>
                <a:path extrusionOk="0" h="2438" w="2847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5056640" y="3943969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4975473" y="4050492"/>
              <a:ext cx="77790" cy="78300"/>
            </a:xfrm>
            <a:custGeom>
              <a:rect b="b" l="l" r="r" t="t"/>
              <a:pathLst>
                <a:path extrusionOk="0" h="2458" w="2442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5056640" y="4051288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942472" y="3809318"/>
              <a:ext cx="238976" cy="352762"/>
            </a:xfrm>
            <a:custGeom>
              <a:rect b="b" l="l" r="r" t="t"/>
              <a:pathLst>
                <a:path extrusionOk="0" h="11074" w="7502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36"/>
          <p:cNvGrpSpPr/>
          <p:nvPr/>
        </p:nvGrpSpPr>
        <p:grpSpPr>
          <a:xfrm>
            <a:off x="2373135" y="1916830"/>
            <a:ext cx="457184" cy="457189"/>
            <a:chOff x="5756399" y="2434456"/>
            <a:chExt cx="367925" cy="367161"/>
          </a:xfrm>
        </p:grpSpPr>
        <p:sp>
          <p:nvSpPr>
            <p:cNvPr id="449" name="Google Shape;449;p36"/>
            <p:cNvSpPr/>
            <p:nvPr/>
          </p:nvSpPr>
          <p:spPr>
            <a:xfrm>
              <a:off x="5864865" y="2563023"/>
              <a:ext cx="39882" cy="68297"/>
            </a:xfrm>
            <a:custGeom>
              <a:rect b="b" l="l" r="r" t="t"/>
              <a:pathLst>
                <a:path extrusionOk="0" h="2144" w="1252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5920261" y="2563023"/>
              <a:ext cx="40233" cy="68297"/>
            </a:xfrm>
            <a:custGeom>
              <a:rect b="b" l="l" r="r" t="t"/>
              <a:pathLst>
                <a:path extrusionOk="0" h="2144" w="1263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5790165" y="2646451"/>
              <a:ext cx="39851" cy="68329"/>
            </a:xfrm>
            <a:custGeom>
              <a:rect b="b" l="l" r="r" t="t"/>
              <a:pathLst>
                <a:path extrusionOk="0" h="2145" w="1251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6050707" y="2646451"/>
              <a:ext cx="39882" cy="68329"/>
            </a:xfrm>
            <a:custGeom>
              <a:rect b="b" l="l" r="r" t="t"/>
              <a:pathLst>
                <a:path extrusionOk="0" h="2145" w="1252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5976007" y="2563023"/>
              <a:ext cx="39851" cy="68297"/>
            </a:xfrm>
            <a:custGeom>
              <a:rect b="b" l="l" r="r" t="t"/>
              <a:pathLst>
                <a:path extrusionOk="0" h="2144" w="1251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5919114" y="2453027"/>
              <a:ext cx="42877" cy="43673"/>
            </a:xfrm>
            <a:custGeom>
              <a:rect b="b" l="l" r="r" t="t"/>
              <a:pathLst>
                <a:path extrusionOk="0" h="1371" w="1346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5756399" y="2434456"/>
              <a:ext cx="367925" cy="367161"/>
            </a:xfrm>
            <a:custGeom>
              <a:rect b="b" l="l" r="r" t="t"/>
              <a:pathLst>
                <a:path extrusionOk="0" h="11526" w="1155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6" name="Google Shape;4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Current Traction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37"/>
          <p:cNvSpPr txBox="1"/>
          <p:nvPr>
            <p:ph idx="1" type="body"/>
          </p:nvPr>
        </p:nvSpPr>
        <p:spPr>
          <a:xfrm>
            <a:off x="415200" y="1017725"/>
            <a:ext cx="8162400" cy="3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AutoNum type="arabicPeriod"/>
            </a:pPr>
            <a:r>
              <a:rPr b="1"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Physicians</a:t>
            </a:r>
            <a:endParaRPr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Dr. Patel, MD: Integrating this into clinics is very simple + doctors are struggling with communicating and see huge potential for a platform that helps their skills like languages and trainings be seen more 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Dr. Paula, MD: hospital visits are ineffective when patients clearly are not comfortable/ don’t open up to them (very common)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S.Scott, RN: the platform would help nurses direct care as they would have notes to go off of 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AutoNum type="arabicPeriod"/>
            </a:pPr>
            <a:r>
              <a:rPr b="1"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Individuals/ Patients from Marginalized Communities (anonymous)</a:t>
            </a:r>
            <a:endParaRPr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go to the doctor often because they don’t have an actual relationship with them (first physician they could find online)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Culturally, [my] health goals are different, [my] doctor doesn’t understand that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 can’t speak clear English so my appointments are very short and the doctor just assumes everything is ok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 always forget to talk about what is important to me during the actual visit- I remember afterwards but then I forget in the next 6 months before an appointment 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AutoNum type="arabicPeriod"/>
            </a:pPr>
            <a:r>
              <a:rPr b="1"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Medical School Students/ Community Health Leaders (potential patient facilitators)</a:t>
            </a:r>
            <a:endParaRPr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We (med-school students) would be good fits for the platform as we are well-versed in these skills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We learn a lot about this issue and healthcare inequities and this gives us as students a direct way to do something about the problem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As a community health advocate, I try my best to help match people manually that could help one another but an app that does it would help so many people beyond my one circle</a:t>
            </a:r>
            <a:endParaRPr sz="1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3" name="Google Shape;4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500" y="4428875"/>
            <a:ext cx="717500" cy="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okes Breakthrough by Slidesgo">
  <a:themeElements>
    <a:clrScheme name="Simple Light">
      <a:dk1>
        <a:srgbClr val="000000"/>
      </a:dk1>
      <a:lt1>
        <a:srgbClr val="FFFFFF"/>
      </a:lt1>
      <a:dk2>
        <a:srgbClr val="7F94A1"/>
      </a:dk2>
      <a:lt2>
        <a:srgbClr val="FFF6F0"/>
      </a:lt2>
      <a:accent1>
        <a:srgbClr val="E9E4DD"/>
      </a:accent1>
      <a:accent2>
        <a:srgbClr val="D7D7D3"/>
      </a:accent2>
      <a:accent3>
        <a:srgbClr val="C6C9C9"/>
      </a:accent3>
      <a:accent4>
        <a:srgbClr val="B4BCBF"/>
      </a:accent4>
      <a:accent5>
        <a:srgbClr val="A2AFB5"/>
      </a:accent5>
      <a:accent6>
        <a:srgbClr val="91A1A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